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1" r:id="rId3"/>
    <p:sldId id="266" r:id="rId4"/>
    <p:sldId id="264" r:id="rId5"/>
    <p:sldId id="262" r:id="rId6"/>
    <p:sldId id="267" r:id="rId7"/>
    <p:sldId id="268" r:id="rId8"/>
    <p:sldId id="269" r:id="rId9"/>
    <p:sldId id="271" r:id="rId10"/>
    <p:sldId id="270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ino Guterres" userId="546b2db8d41dd59e" providerId="LiveId" clId="{C4CB6862-642A-4DFA-ABF9-DC1F0BDD2B08}"/>
    <pc:docChg chg="undo custSel modSld">
      <pc:chgData name="Albino Guterres" userId="546b2db8d41dd59e" providerId="LiveId" clId="{C4CB6862-642A-4DFA-ABF9-DC1F0BDD2B08}" dt="2023-03-12T16:34:19.896" v="25" actId="20577"/>
      <pc:docMkLst>
        <pc:docMk/>
      </pc:docMkLst>
      <pc:sldChg chg="modSp mod">
        <pc:chgData name="Albino Guterres" userId="546b2db8d41dd59e" providerId="LiveId" clId="{C4CB6862-642A-4DFA-ABF9-DC1F0BDD2B08}" dt="2023-03-12T16:34:19.896" v="25" actId="20577"/>
        <pc:sldMkLst>
          <pc:docMk/>
          <pc:sldMk cId="141447408" sldId="258"/>
        </pc:sldMkLst>
        <pc:spChg chg="mod">
          <ac:chgData name="Albino Guterres" userId="546b2db8d41dd59e" providerId="LiveId" clId="{C4CB6862-642A-4DFA-ABF9-DC1F0BDD2B08}" dt="2023-03-12T16:34:19.896" v="25" actId="20577"/>
          <ac:spMkLst>
            <pc:docMk/>
            <pc:sldMk cId="141447408" sldId="25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6E53E-5AFD-4628-AC81-A6DAE0B457C8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A406D-78C6-4E6A-9515-FE678CEC5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34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574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839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916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26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076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57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696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2094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3188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79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nico em Mecâ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 userDrawn="1"/>
        </p:nvSpPr>
        <p:spPr>
          <a:xfrm>
            <a:off x="0" y="-7188"/>
            <a:ext cx="12191999" cy="109671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52338" y="95196"/>
            <a:ext cx="5876926" cy="891404"/>
          </a:xfrm>
          <a:noFill/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440173" y="6492875"/>
            <a:ext cx="2743200" cy="365125"/>
          </a:xfr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0C4E5F-8295-493E-857F-0942EE004B5D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0" y="1097610"/>
            <a:ext cx="871267" cy="5760390"/>
          </a:xfrm>
          <a:prstGeom prst="rect">
            <a:avLst/>
          </a:prstGeom>
          <a:pattFill prst="wdUp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8"/>
            <a:ext cx="1929036" cy="1080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1144" y="1438"/>
            <a:ext cx="1312229" cy="1080000"/>
          </a:xfrm>
          <a:prstGeom prst="rect">
            <a:avLst/>
          </a:prstGeom>
        </p:spPr>
      </p:pic>
      <p:sp>
        <p:nvSpPr>
          <p:cNvPr id="12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36240" y="21891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idx="13"/>
          </p:nvPr>
        </p:nvSpPr>
        <p:spPr>
          <a:xfrm rot="16200000">
            <a:off x="-2265135" y="3606717"/>
            <a:ext cx="5401536" cy="7421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968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C4E5F-8295-493E-857F-0942EE004B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987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65304" y="1945311"/>
            <a:ext cx="10515600" cy="4306528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4800" b="1" dirty="0">
                <a:solidFill>
                  <a:srgbClr val="000000"/>
                </a:solidFill>
                <a:latin typeface="Arial" charset="0"/>
              </a:rPr>
              <a:t>Tecnologia dos Materiais</a:t>
            </a:r>
          </a:p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4800" b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3200" b="1" i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Aula 5 </a:t>
            </a:r>
            <a:r>
              <a:rPr lang="pt-BR" sz="3200" b="1" i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pt-B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Difusão</a:t>
            </a:r>
          </a:p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4800" b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1200" b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2800" b="1" i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Prof. Dr. Albino Moura Guterres</a:t>
            </a:r>
          </a:p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2800" b="1" i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2800" b="1" i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E-mail: albinoguterres@ifsul.edu.br</a:t>
            </a:r>
            <a:endParaRPr lang="pt-BR" sz="2800" i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47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10</a:t>
            </a:fld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12143" y="1587260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Difusão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570705" y="117330"/>
            <a:ext cx="5452525" cy="8914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Tratamentos termoquímicos: Cementação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132659" y="1222827"/>
            <a:ext cx="1000358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Cementação sólida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626435" y="1933916"/>
            <a:ext cx="751756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Neste tipo de cementação, a peça é colocada em uma caixa de aço contendo substâncias ricas em carbono: carvão vegetal, coque, carbonato de cálcio e óleo de linhaça. Em seguida, a peça é trazida para o forno a temperaturas em torno de 930°C durante o tempo necessário para obter a camada desejada. Depois disso, a peça é submetida ao temperamento para atingir a dureza.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501066" y="5477212"/>
            <a:ext cx="75221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 tempo de residência no forno pode variar de uma a trinta horas e a camada adquirida varia de 0,3 mm a 2,0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mm.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285" y="1658424"/>
            <a:ext cx="27622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3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46154" y="151835"/>
            <a:ext cx="1729417" cy="891404"/>
          </a:xfrm>
        </p:spPr>
        <p:txBody>
          <a:bodyPr>
            <a:norm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Difusão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1049254" y="1172885"/>
            <a:ext cx="10723218" cy="535451"/>
          </a:xfrm>
        </p:spPr>
        <p:txBody>
          <a:bodyPr>
            <a:noAutofit/>
          </a:bodyPr>
          <a:lstStyle/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A difusão nada mais é que a migração em etapas dos átomos de um sítio para outro de um retículo cristalino. </a:t>
            </a:r>
          </a:p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Por exemplo, átomos de hélio dentro de um balão podem difundir-se através da parede do balão lentamente se esvaziando.</a:t>
            </a:r>
          </a:p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Uma gota de tinta que se dilui na água, é um exemplo de difusão no interior de um líquido*.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2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12143" y="1587260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Difusão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292" y="3882564"/>
            <a:ext cx="3605180" cy="275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5372125" y="6253699"/>
            <a:ext cx="2779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Tinta difundindo em água</a:t>
            </a:r>
          </a:p>
        </p:txBody>
      </p:sp>
    </p:spTree>
    <p:extLst>
      <p:ext uri="{BB962C8B-B14F-4D97-AF65-F5344CB8AC3E}">
        <p14:creationId xmlns:p14="http://schemas.microsoft.com/office/powerpoint/2010/main" val="222866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3</a:t>
            </a:fld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12143" y="1587260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Difusão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570705" y="117330"/>
            <a:ext cx="5961484" cy="891404"/>
          </a:xfrm>
        </p:spPr>
        <p:txBody>
          <a:bodyPr>
            <a:normAutofit fontScale="90000"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Difusão em materiais metálicos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161380" y="1950790"/>
            <a:ext cx="10458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De uma perspectiva atômica, a difusão é a migração passo a passo dos átomos de determinadas posições do reticulado cristalino para outras.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06092" y="3623792"/>
            <a:ext cx="99744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10000"/>
              <a:buFont typeface="Wingdings" pitchFamily="2" charset="2"/>
              <a:buChar char="q"/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Existência de uma posição adjacente vazia; </a:t>
            </a:r>
          </a:p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10000"/>
              <a:buFont typeface="Wingdings" pitchFamily="2" charset="2"/>
              <a:buChar char="q"/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Energia suficiente para quebrar as ligações atômicas com seus átomos vizinhos e então causar uma distorção na rede durante o seu deslocamento.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161380" y="3155366"/>
            <a:ext cx="104583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Para ocorrer a movimentação de átomos são necessárias duas condições: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161380" y="5334131"/>
            <a:ext cx="10458399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A energia é de origem vibracional, a uma determinada temperatura um certo número de átomos pode realizar movimento por difusão devido as suas energias vibracionais.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161380" y="1246010"/>
            <a:ext cx="104583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No interior dos metais, a difusão ocorre por movimentação atômica;</a:t>
            </a:r>
          </a:p>
        </p:txBody>
      </p:sp>
    </p:spTree>
    <p:extLst>
      <p:ext uri="{BB962C8B-B14F-4D97-AF65-F5344CB8AC3E}">
        <p14:creationId xmlns:p14="http://schemas.microsoft.com/office/powerpoint/2010/main" val="131247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4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678" y="1225628"/>
            <a:ext cx="785364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12143" y="1587260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Difusão</a:t>
            </a: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3570705" y="117330"/>
            <a:ext cx="5961484" cy="891404"/>
          </a:xfrm>
        </p:spPr>
        <p:txBody>
          <a:bodyPr>
            <a:normAutofit fontScale="90000"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Difusão em materiais metálicos</a:t>
            </a:r>
          </a:p>
        </p:txBody>
      </p:sp>
    </p:spTree>
    <p:extLst>
      <p:ext uri="{BB962C8B-B14F-4D97-AF65-F5344CB8AC3E}">
        <p14:creationId xmlns:p14="http://schemas.microsoft.com/office/powerpoint/2010/main" val="2349060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991455" y="1126984"/>
            <a:ext cx="10723218" cy="535451"/>
          </a:xfrm>
        </p:spPr>
        <p:txBody>
          <a:bodyPr>
            <a:noAutofit/>
          </a:bodyPr>
          <a:lstStyle/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Exemplos de Aplicação: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5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572882" y="1750751"/>
            <a:ext cx="527078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Cementação e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nitretação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dos aços para endurecimento superficial;</a:t>
            </a:r>
          </a:p>
          <a:p>
            <a:pPr indent="-285750" algn="just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Outros tratamentos térmicos como recristalização, alívio de tensões, normalização,...;</a:t>
            </a:r>
          </a:p>
          <a:p>
            <a:pPr indent="-285750" algn="just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Sinterização.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12143" y="1587260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Difusão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570705" y="117330"/>
            <a:ext cx="5961484" cy="891404"/>
          </a:xfrm>
        </p:spPr>
        <p:txBody>
          <a:bodyPr>
            <a:normAutofit fontScale="90000"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Difusão em materiais metálicos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96"/>
          <a:stretch/>
        </p:blipFill>
        <p:spPr bwMode="auto">
          <a:xfrm>
            <a:off x="7168979" y="1224501"/>
            <a:ext cx="4871006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Espaço Reservado para Conteúdo 4"/>
          <p:cNvSpPr txBox="1">
            <a:spLocks/>
          </p:cNvSpPr>
          <p:nvPr/>
        </p:nvSpPr>
        <p:spPr>
          <a:xfrm>
            <a:off x="991455" y="4820555"/>
            <a:ext cx="10723218" cy="53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Dois modelos são dominantes para a difusão nos metais: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572882" y="5472659"/>
            <a:ext cx="9744974" cy="102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Difusão por lacunas;</a:t>
            </a:r>
          </a:p>
          <a:p>
            <a:pPr indent="-285750" algn="just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Difusão intersticial.</a:t>
            </a:r>
          </a:p>
        </p:txBody>
      </p:sp>
    </p:spTree>
    <p:extLst>
      <p:ext uri="{BB962C8B-B14F-4D97-AF65-F5344CB8AC3E}">
        <p14:creationId xmlns:p14="http://schemas.microsoft.com/office/powerpoint/2010/main" val="25015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6</a:t>
            </a:fld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12143" y="1587260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Difusão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570705" y="117330"/>
            <a:ext cx="5961484" cy="891404"/>
          </a:xfrm>
        </p:spPr>
        <p:txBody>
          <a:bodyPr>
            <a:normAutofit fontScale="90000"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Difusão em materiais metálicos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354348" y="1259368"/>
            <a:ext cx="101360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u="sng" dirty="0">
                <a:solidFill>
                  <a:srgbClr val="FF0000"/>
                </a:solidFill>
                <a:latin typeface="Arial" charset="0"/>
              </a:rPr>
              <a:t>DIFUSÃO POR LACUNAS</a:t>
            </a: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: átomos </a:t>
            </a:r>
            <a:r>
              <a:rPr lang="pt-BR" sz="2000" b="1" dirty="0" err="1">
                <a:solidFill>
                  <a:srgbClr val="000000"/>
                </a:solidFill>
                <a:latin typeface="Arial" charset="0"/>
              </a:rPr>
              <a:t>substitucionais</a:t>
            </a: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 trocam de posição com lacunas existentes no reticulado cristalino. 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1" y="3018383"/>
            <a:ext cx="3561880" cy="224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2002512" y="2446781"/>
            <a:ext cx="557148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A movimentação é função do número de lacunas presentes. </a:t>
            </a:r>
          </a:p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endParaRPr lang="pt-BR" sz="2000" b="1" dirty="0">
              <a:solidFill>
                <a:srgbClr val="000000"/>
              </a:solidFill>
              <a:latin typeface="Arial" charset="0"/>
            </a:endParaRPr>
          </a:p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O número de lacunas aumenta exponencialmente com a temperatura. </a:t>
            </a:r>
          </a:p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endParaRPr lang="pt-BR" sz="2000" b="1" dirty="0">
              <a:solidFill>
                <a:srgbClr val="000000"/>
              </a:solidFill>
              <a:latin typeface="Arial" charset="0"/>
            </a:endParaRPr>
          </a:p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A movimentação do átomo ocorre em uma direção e a de lacunas ocorre na direção contrária.</a:t>
            </a:r>
          </a:p>
        </p:txBody>
      </p:sp>
    </p:spTree>
    <p:extLst>
      <p:ext uri="{BB962C8B-B14F-4D97-AF65-F5344CB8AC3E}">
        <p14:creationId xmlns:p14="http://schemas.microsoft.com/office/powerpoint/2010/main" val="683372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7</a:t>
            </a:fld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12143" y="1587260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Difusão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570705" y="117330"/>
            <a:ext cx="5961484" cy="891404"/>
          </a:xfrm>
        </p:spPr>
        <p:txBody>
          <a:bodyPr>
            <a:normAutofit fontScale="90000"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Difusão em materiais metálicos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089987" y="1370413"/>
            <a:ext cx="100035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u="sng" dirty="0">
                <a:solidFill>
                  <a:srgbClr val="FF0000"/>
                </a:solidFill>
                <a:latin typeface="Arial" charset="0"/>
              </a:rPr>
              <a:t>DIFUSÃO INTERSTICIAL:</a:t>
            </a: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 átomos intersticiais migram para posições intersticiais adjacentes não ocupadas do reticulado.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746504" y="2386076"/>
            <a:ext cx="618484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Não há a necessidade de existir lacunas vizinhas.</a:t>
            </a:r>
          </a:p>
          <a:p>
            <a:pPr indent="-2857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endParaRPr lang="pt-BR" sz="2000" b="1" dirty="0">
              <a:solidFill>
                <a:srgbClr val="000000"/>
              </a:solidFill>
              <a:latin typeface="Arial" charset="0"/>
            </a:endParaRPr>
          </a:p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Em metais e ligas, difusão de impurezas de raio atômico muito pequeno em relação ao raio atômico da matriz. Exemplos: hidrogênio, carbono, nitrogênio e oxigênio no aço.</a:t>
            </a:r>
          </a:p>
          <a:p>
            <a:pPr indent="-2857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endParaRPr lang="pt-BR" sz="2000" b="1" dirty="0">
              <a:solidFill>
                <a:srgbClr val="000000"/>
              </a:solidFill>
              <a:latin typeface="Arial" charset="0"/>
            </a:endParaRPr>
          </a:p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q"/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Difusão intersticial é muito mais rápida que a difusão </a:t>
            </a:r>
            <a:r>
              <a:rPr lang="pt-BR" sz="2000" b="1" dirty="0" err="1">
                <a:solidFill>
                  <a:srgbClr val="000000"/>
                </a:solidFill>
                <a:latin typeface="Arial" charset="0"/>
              </a:rPr>
              <a:t>substitucional</a:t>
            </a: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 (por lacunas).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740" y="3598440"/>
            <a:ext cx="3679701" cy="166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225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8</a:t>
            </a:fld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12143" y="1587260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Difusão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570705" y="117330"/>
            <a:ext cx="5961484" cy="891404"/>
          </a:xfrm>
        </p:spPr>
        <p:txBody>
          <a:bodyPr>
            <a:normAutofit fontScale="90000"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Difusão em materiais metálicos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945" y="2547651"/>
            <a:ext cx="3303244" cy="404566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694" y="1352370"/>
            <a:ext cx="336232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94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9</a:t>
            </a:fld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112143" y="1587260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Difusão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570705" y="117330"/>
            <a:ext cx="5452525" cy="8914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Tratamentos termoquímicos: Cementação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1242387" y="2548080"/>
            <a:ext cx="10003582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Este tratamento visa principalmente aumentar a dureza e resistência do desgaste do material da superfície e, ao mesmo tempo, manter o núcleo dúctil (macio) e tenaz.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242387" y="1327283"/>
            <a:ext cx="10003582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cementação é um processo termoquímico que permite o endurecimento das superfícies metálicas enquanto preserva a parte do núcleo.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242387" y="4274780"/>
            <a:ext cx="1000358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cementação consiste na introdução de maiores quantidades de carbono em superfícies de aço com baixo conteúdo de carbono. Portanto, é indicado para aço leve ou liga de aço quando o carbono original é inferior a 0,25%. A cementação aumenta esse nível até valores em torno de 1%, garantindo superfícies duras e um núcleo mais resistente.</a:t>
            </a:r>
          </a:p>
        </p:txBody>
      </p:sp>
    </p:spTree>
    <p:extLst>
      <p:ext uri="{BB962C8B-B14F-4D97-AF65-F5344CB8AC3E}">
        <p14:creationId xmlns:p14="http://schemas.microsoft.com/office/powerpoint/2010/main" val="34675986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644</Words>
  <Application>Microsoft Office PowerPoint</Application>
  <PresentationFormat>Widescreen</PresentationFormat>
  <Paragraphs>81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Difusão</vt:lpstr>
      <vt:lpstr>Difusão em materiais metálicos</vt:lpstr>
      <vt:lpstr>Difusão em materiais metálicos</vt:lpstr>
      <vt:lpstr>Difusão em materiais metálicos</vt:lpstr>
      <vt:lpstr>Difusão em materiais metálicos</vt:lpstr>
      <vt:lpstr>Difusão em materiais metálicos</vt:lpstr>
      <vt:lpstr>Difusão em materiais metálicos</vt:lpstr>
      <vt:lpstr>Tratamentos termoquímicos: Cementação</vt:lpstr>
      <vt:lpstr>Tratamentos termoquímicos: Cementação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Albino Guterres</cp:lastModifiedBy>
  <cp:revision>128</cp:revision>
  <dcterms:created xsi:type="dcterms:W3CDTF">2023-01-20T19:42:25Z</dcterms:created>
  <dcterms:modified xsi:type="dcterms:W3CDTF">2023-03-12T16:34:23Z</dcterms:modified>
</cp:coreProperties>
</file>