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4" r:id="rId4"/>
    <p:sldId id="265" r:id="rId5"/>
    <p:sldId id="266" r:id="rId6"/>
    <p:sldId id="267" r:id="rId7"/>
    <p:sldId id="258" r:id="rId8"/>
    <p:sldId id="268" r:id="rId9"/>
    <p:sldId id="260" r:id="rId10"/>
    <p:sldId id="270" r:id="rId11"/>
    <p:sldId id="269" r:id="rId12"/>
    <p:sldId id="259" r:id="rId13"/>
    <p:sldId id="257" r:id="rId14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-804" y="-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31520" y="7494270"/>
            <a:ext cx="3413760" cy="571500"/>
          </a:xfrm>
          <a:prstGeom prst="rect">
            <a:avLst/>
          </a:prstGeom>
          <a:ln/>
        </p:spPr>
        <p:txBody>
          <a:bodyPr lIns="130622" tIns="65311" rIns="130622" bIns="65311"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998720" y="7494270"/>
            <a:ext cx="4632960" cy="571500"/>
          </a:xfrm>
          <a:prstGeom prst="rect">
            <a:avLst/>
          </a:prstGeom>
          <a:ln/>
        </p:spPr>
        <p:txBody>
          <a:bodyPr lIns="130622" tIns="65311" rIns="130622" bIns="65311"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485120" y="7494270"/>
            <a:ext cx="3413760" cy="571500"/>
          </a:xfrm>
          <a:prstGeom prst="rect">
            <a:avLst/>
          </a:prstGeom>
          <a:ln/>
        </p:spPr>
        <p:txBody>
          <a:bodyPr lIns="130622" tIns="65311" rIns="130622" bIns="65311"/>
          <a:lstStyle>
            <a:lvl1pPr>
              <a:defRPr/>
            </a:lvl1pPr>
          </a:lstStyle>
          <a:p>
            <a:fld id="{115C33DC-ED8F-4AC4-9688-DE26FA8D33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levianos.com.br/blog/wp-content/uploads/2009/04/426px-vitruvian-213x300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evianos.com.br/blog/wp-content/uploads/2009/04/426px-vitruvian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levianos.com.br/blog/wp-content/uploads/2009/04/426px-vitruvian-213x300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evianos.com.br/blog/wp-content/uploads/2009/04/426px-vitruvia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levianos.com.br/blog/wp-content/uploads/2009/04/426px-vitruvian-213x300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evianos.com.br/blog/wp-content/uploads/2009/04/426px-vitruvian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www.levianos.com.br/blog/wp-content/uploads/2009/04/426px-vitruvian-213x300.jpg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levianos.com.br/blog/wp-content/uploads/2009/04/426px-vitruvian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33199" y="202358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 smtClean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RENASCIMENTO</a:t>
            </a:r>
          </a:p>
          <a:p>
            <a:pPr marL="0" indent="0">
              <a:lnSpc>
                <a:spcPts val="6561"/>
              </a:lnSpc>
              <a:buNone/>
            </a:pPr>
            <a:endParaRPr lang="en-US" sz="5249" dirty="0" smtClean="0">
              <a:solidFill>
                <a:srgbClr val="312F2B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lnSpc>
                <a:spcPts val="6561"/>
              </a:lnSpc>
              <a:buNone/>
            </a:pPr>
            <a:r>
              <a:rPr lang="en-US" sz="5249" dirty="0" smtClean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 </a:t>
            </a:r>
            <a:r>
              <a:rPr lang="en-US" sz="5249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Classicismo </a:t>
            </a:r>
            <a:r>
              <a:rPr lang="en-US" sz="5249" dirty="0" err="1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Português</a:t>
            </a:r>
            <a:r>
              <a:rPr lang="en-US" sz="5249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5249" dirty="0" smtClean="0">
              <a:solidFill>
                <a:srgbClr val="312F2B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lnSpc>
                <a:spcPts val="6561"/>
              </a:lnSpc>
              <a:buNone/>
            </a:pPr>
            <a:endParaRPr lang="en-US" sz="5249" dirty="0" smtClean="0">
              <a:solidFill>
                <a:srgbClr val="312F2B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lnSpc>
                <a:spcPts val="6561"/>
              </a:lnSpc>
              <a:buNone/>
            </a:pPr>
            <a:r>
              <a:rPr lang="en-US" sz="5249" dirty="0" smtClean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5249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Luís de Camões</a:t>
            </a:r>
            <a:endParaRPr lang="en-US" sz="5249" dirty="0"/>
          </a:p>
        </p:txBody>
      </p:sp>
      <p:pic>
        <p:nvPicPr>
          <p:cNvPr id="11" name="Picture 4" descr="426px-vitruvian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8665140" y="-172723"/>
            <a:ext cx="5965260" cy="840232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2420"/>
            <a:ext cx="1463040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pPr eaLnBrk="1" hangingPunct="1"/>
            <a:r>
              <a:rPr lang="pt-BR" dirty="0" smtClean="0">
                <a:latin typeface="Old English Text MT" pitchFamily="66" charset="0"/>
              </a:rPr>
              <a:t>Camões      X     Petrarca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7188201" y="1405467"/>
            <a:ext cx="7429499" cy="1855446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l"/>
            <a:r>
              <a:rPr lang="pt-BR" sz="2800">
                <a:solidFill>
                  <a:srgbClr val="6699FF"/>
                </a:solidFill>
              </a:rPr>
              <a:t>Esta alma gentil que partiu,</a:t>
            </a:r>
            <a:r>
              <a:rPr lang="pt-BR" sz="2800">
                <a:solidFill>
                  <a:schemeClr val="bg1"/>
                </a:solidFill>
              </a:rPr>
              <a:t/>
            </a:r>
            <a:br>
              <a:rPr lang="pt-BR" sz="2800">
                <a:solidFill>
                  <a:schemeClr val="bg1"/>
                </a:solidFill>
              </a:rPr>
            </a:br>
            <a:r>
              <a:rPr lang="pt-BR" sz="2800">
                <a:solidFill>
                  <a:srgbClr val="6699FF"/>
                </a:solidFill>
              </a:rPr>
              <a:t>antes do tempo</a:t>
            </a:r>
            <a:r>
              <a:rPr lang="pt-BR" sz="2800">
                <a:solidFill>
                  <a:schemeClr val="bg1"/>
                </a:solidFill>
              </a:rPr>
              <a:t>, chamada à outra vida,</a:t>
            </a:r>
            <a:br>
              <a:rPr lang="pt-BR" sz="2800">
                <a:solidFill>
                  <a:schemeClr val="bg1"/>
                </a:solidFill>
              </a:rPr>
            </a:br>
            <a:r>
              <a:rPr lang="pt-BR" sz="2800">
                <a:solidFill>
                  <a:srgbClr val="6699FF"/>
                </a:solidFill>
              </a:rPr>
              <a:t>terá no céu segura acolhida</a:t>
            </a:r>
            <a:r>
              <a:rPr lang="pt-BR" sz="2800">
                <a:solidFill>
                  <a:schemeClr val="bg1"/>
                </a:solidFill>
              </a:rPr>
              <a:t/>
            </a:r>
            <a:br>
              <a:rPr lang="pt-BR" sz="2800">
                <a:solidFill>
                  <a:schemeClr val="bg1"/>
                </a:solidFill>
              </a:rPr>
            </a:br>
            <a:r>
              <a:rPr lang="pt-BR" sz="2800">
                <a:solidFill>
                  <a:schemeClr val="bg1"/>
                </a:solidFill>
              </a:rPr>
              <a:t>terá do céu a mais beata parte.</a:t>
            </a:r>
            <a:r>
              <a:rPr lang="pt-BR" sz="2800"/>
              <a:t> 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75500" y="3488267"/>
            <a:ext cx="7442200" cy="4440769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lIns="130622" tIns="65311" rIns="130622" bIns="65311" anchor="ctr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</a:rPr>
              <a:t>A paz não tenho, e sem ter motivo vou à guerra: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e temo, e espero, e </a:t>
            </a:r>
            <a:r>
              <a:rPr lang="pt-BR" sz="2800" dirty="0">
                <a:solidFill>
                  <a:srgbClr val="6699FF"/>
                </a:solidFill>
              </a:rPr>
              <a:t>ardo em fogo, e sou de gelo</a:t>
            </a:r>
            <a:r>
              <a:rPr lang="pt-BR" sz="2800" dirty="0">
                <a:solidFill>
                  <a:schemeClr val="bg1"/>
                </a:solidFill>
              </a:rPr>
              <a:t>,</a:t>
            </a:r>
            <a:r>
              <a:rPr lang="pt-BR" sz="2800" dirty="0">
                <a:solidFill>
                  <a:srgbClr val="FF6600"/>
                </a:solidFill>
              </a:rPr>
              <a:t> </a:t>
            </a:r>
            <a:br>
              <a:rPr lang="pt-BR" sz="2800" dirty="0">
                <a:solidFill>
                  <a:srgbClr val="FF6600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e quero subir ao céu e caio em terra,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e nada abraço e o universo ando a contê-lo.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Tal é minha </a:t>
            </a:r>
            <a:r>
              <a:rPr lang="pt-BR" sz="2800" dirty="0">
                <a:solidFill>
                  <a:srgbClr val="6699FF"/>
                </a:solidFill>
              </a:rPr>
              <a:t>prisão, que não se abre, e não se </a:t>
            </a:r>
          </a:p>
          <a:p>
            <a:pPr algn="l"/>
            <a:r>
              <a:rPr lang="pt-BR" sz="2800" dirty="0">
                <a:solidFill>
                  <a:srgbClr val="6699FF"/>
                </a:solidFill>
              </a:rPr>
              <a:t>                                                         [encerra: </a:t>
            </a:r>
            <a:br>
              <a:rPr lang="pt-BR" sz="2800" dirty="0">
                <a:solidFill>
                  <a:srgbClr val="6699FF"/>
                </a:solidFill>
              </a:rPr>
            </a:br>
            <a:r>
              <a:rPr lang="pt-BR" sz="2800" dirty="0">
                <a:solidFill>
                  <a:srgbClr val="6699FF"/>
                </a:solidFill>
              </a:rPr>
              <a:t>prende-me o coração, mas sem prendê-lo, </a:t>
            </a:r>
            <a:br>
              <a:rPr lang="pt-BR" sz="2800" dirty="0">
                <a:solidFill>
                  <a:srgbClr val="6699FF"/>
                </a:solidFill>
              </a:rPr>
            </a:br>
            <a:r>
              <a:rPr lang="pt-BR" sz="2800" dirty="0">
                <a:solidFill>
                  <a:srgbClr val="6699FF"/>
                </a:solidFill>
              </a:rPr>
              <a:t>não me dá vida ou morte, Amor</a:t>
            </a:r>
            <a:r>
              <a:rPr lang="pt-BR" sz="2800" dirty="0">
                <a:solidFill>
                  <a:schemeClr val="bg1"/>
                </a:solidFill>
              </a:rPr>
              <a:t>, e erra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minha alma sob o enorme pesadelo. </a:t>
            </a:r>
            <a:endParaRPr lang="pt-BR" sz="2800" dirty="0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762001" y="1405467"/>
            <a:ext cx="5282798" cy="1855446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l"/>
            <a:r>
              <a:rPr lang="pt-BR" sz="2800" dirty="0">
                <a:solidFill>
                  <a:srgbClr val="FFFF66"/>
                </a:solidFill>
              </a:rPr>
              <a:t>Alma minha gentil, que te partiste</a:t>
            </a:r>
          </a:p>
          <a:p>
            <a:pPr algn="l"/>
            <a:r>
              <a:rPr lang="pt-BR" sz="2800" dirty="0">
                <a:solidFill>
                  <a:srgbClr val="FFFF66"/>
                </a:solidFill>
              </a:rPr>
              <a:t>Tão cedo desta vida</a:t>
            </a:r>
            <a:r>
              <a:rPr lang="pt-BR" sz="2800" dirty="0">
                <a:solidFill>
                  <a:schemeClr val="bg1"/>
                </a:solidFill>
              </a:rPr>
              <a:t> descontente,</a:t>
            </a:r>
          </a:p>
          <a:p>
            <a:pPr algn="l"/>
            <a:r>
              <a:rPr lang="pt-BR" sz="2800" dirty="0">
                <a:solidFill>
                  <a:srgbClr val="FFFF66"/>
                </a:solidFill>
              </a:rPr>
              <a:t>Repousa lá no Céu eternamente</a:t>
            </a:r>
            <a:r>
              <a:rPr lang="pt-BR" sz="2800" dirty="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</a:rPr>
              <a:t>E viva eu cá na terra sempre triste.</a:t>
            </a:r>
            <a:endParaRPr lang="pt-BR" sz="2800" dirty="0"/>
          </a:p>
        </p:txBody>
      </p:sp>
      <p:sp>
        <p:nvSpPr>
          <p:cNvPr id="57350" name="Rectangle 8"/>
          <p:cNvSpPr>
            <a:spLocks noChangeArrowheads="1"/>
          </p:cNvSpPr>
          <p:nvPr/>
        </p:nvSpPr>
        <p:spPr bwMode="auto">
          <a:xfrm>
            <a:off x="762001" y="3724252"/>
            <a:ext cx="5687139" cy="357899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 wrap="none" lIns="130622" tIns="65311" rIns="130622" bIns="65311" anchor="ctr">
            <a:spAutoFit/>
          </a:bodyPr>
          <a:lstStyle/>
          <a:p>
            <a:pPr algn="l"/>
            <a:r>
              <a:rPr lang="pt-BR" sz="2800">
                <a:solidFill>
                  <a:srgbClr val="FFFF66"/>
                </a:solidFill>
              </a:rPr>
              <a:t>Amor é um fogo que arde sem se ver</a:t>
            </a:r>
            <a:r>
              <a:rPr lang="pt-BR" sz="2800">
                <a:solidFill>
                  <a:schemeClr val="bg1"/>
                </a:solidFill>
              </a:rPr>
              <a:t>,</a:t>
            </a:r>
          </a:p>
          <a:p>
            <a:pPr algn="l"/>
            <a:r>
              <a:rPr lang="pt-BR" sz="2800">
                <a:solidFill>
                  <a:schemeClr val="bg1"/>
                </a:solidFill>
              </a:rPr>
              <a:t>É ferida que dói e não se sente;</a:t>
            </a:r>
          </a:p>
          <a:p>
            <a:pPr algn="l"/>
            <a:r>
              <a:rPr lang="pt-BR" sz="2800">
                <a:solidFill>
                  <a:schemeClr val="bg1"/>
                </a:solidFill>
              </a:rPr>
              <a:t>É um contentamento descontente;</a:t>
            </a:r>
          </a:p>
          <a:p>
            <a:pPr algn="l"/>
            <a:r>
              <a:rPr lang="pt-BR" sz="2800">
                <a:solidFill>
                  <a:schemeClr val="bg1"/>
                </a:solidFill>
              </a:rPr>
              <a:t>É dor que desatina sem dor.</a:t>
            </a:r>
          </a:p>
          <a:p>
            <a:pPr algn="l"/>
            <a:r>
              <a:rPr lang="pt-BR" sz="2800">
                <a:solidFill>
                  <a:schemeClr val="bg1"/>
                </a:solidFill>
              </a:rPr>
              <a:t>(...)</a:t>
            </a:r>
          </a:p>
          <a:p>
            <a:pPr algn="l"/>
            <a:r>
              <a:rPr lang="pt-BR" sz="2800">
                <a:solidFill>
                  <a:srgbClr val="FFFF66"/>
                </a:solidFill>
              </a:rPr>
              <a:t>É querer estar preso por vontade;</a:t>
            </a:r>
          </a:p>
          <a:p>
            <a:pPr algn="l"/>
            <a:r>
              <a:rPr lang="pt-BR" sz="2800">
                <a:solidFill>
                  <a:schemeClr val="bg1"/>
                </a:solidFill>
              </a:rPr>
              <a:t>É servir a quem vence, o vencedor;</a:t>
            </a:r>
          </a:p>
          <a:p>
            <a:pPr algn="l"/>
            <a:r>
              <a:rPr lang="pt-BR" sz="2800">
                <a:solidFill>
                  <a:srgbClr val="FFFF66"/>
                </a:solidFill>
              </a:rPr>
              <a:t>É ter com quem mata lealdade.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93003" y="132345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 smtClean="0">
                <a:solidFill>
                  <a:srgbClr val="7030A0"/>
                </a:solidFill>
              </a:rPr>
              <a:t>Atividades</a:t>
            </a:r>
            <a:endParaRPr lang="en-US" sz="4374" dirty="0">
              <a:solidFill>
                <a:srgbClr val="7030A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393003" y="3192651"/>
            <a:ext cx="612367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pt-BR" sz="4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Livro, p. 167.</a:t>
            </a:r>
            <a:endParaRPr lang="pt-BR" sz="4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86772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7030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"Os Lusíadas": Estrutura e Principais Temas</a:t>
            </a:r>
            <a:endParaRPr lang="en-US" sz="4374" dirty="0">
              <a:solidFill>
                <a:srgbClr val="7030A0"/>
              </a:solidFill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700814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50153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Estrutura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58474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obra é organizada em dez cantos, cada um contendo entre 100 e 250 estrofes em oitava rima.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700814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Temas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poema épico narra a história dos descobrimentos portugueses e os feitos dos navegadores lusitanos, mostrando o poderio e a glória de Portugal.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700814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501550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Simbolismo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58486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 mar, os astros e os elementos da navegação ganham uma importância simbólica, representando a grandiosidade do império lusitano.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554593"/>
            <a:ext cx="53035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Biografia de </a:t>
            </a:r>
            <a:r>
              <a:rPr lang="en-US" sz="4374" dirty="0" err="1" smtClean="0">
                <a:solidFill>
                  <a:srgbClr val="312F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Camões</a:t>
            </a:r>
            <a:endParaRPr lang="en-US" sz="4374" dirty="0" smtClean="0">
              <a:solidFill>
                <a:srgbClr val="312F2B"/>
              </a:solidFill>
              <a:latin typeface="Georgia" pitchFamily="34" charset="0"/>
              <a:ea typeface="Georgia" pitchFamily="34" charset="-122"/>
              <a:cs typeface="Georgia" pitchFamily="34" charset="-120"/>
            </a:endParaRPr>
          </a:p>
          <a:p>
            <a:pPr marL="0" indent="0">
              <a:lnSpc>
                <a:spcPts val="5468"/>
              </a:lnSpc>
              <a:buNone/>
            </a:pPr>
            <a:r>
              <a:rPr lang="en-US" sz="2400" dirty="0" smtClean="0">
                <a:solidFill>
                  <a:srgbClr val="312F2B"/>
                </a:solidFill>
                <a:latin typeface="Georgia" pitchFamily="34" charset="0"/>
              </a:rPr>
              <a:t>1524 - 1580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6319599" y="2450187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8E8E3"/>
          </a:solidFill>
          <a:ln w="7620">
            <a:solidFill>
              <a:srgbClr val="D1D1C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78072" y="2491859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7041713" y="2526506"/>
            <a:ext cx="2674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Uma vida turbulenta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041713" y="3095863"/>
            <a:ext cx="2905601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Camões viveu períodos de grande instabilidade política e financeira, tendo passado grande parte de sua vida em dificuldades financeiras e exílio.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69485" y="2450187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8E8E3"/>
          </a:solidFill>
          <a:ln w="7620">
            <a:solidFill>
              <a:srgbClr val="D1D1C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7958" y="2491859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10891599" y="252650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Obra póstuma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10891599" y="309586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Seus principais poemas, incluindo "Os Lusíadas", só foram publicados após a sua morte.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319599" y="5624036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8E8E3"/>
          </a:solidFill>
          <a:ln w="7620">
            <a:solidFill>
              <a:srgbClr val="D1D1C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8072" y="5665708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7041713" y="5665708"/>
            <a:ext cx="4114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Presença na cultura portuguesa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041713" y="6269712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Camões é uma figura central da cultura portuguesa, tanto na literatura quanto na história e no imaginário popular.</a:t>
            </a:r>
            <a:endParaRPr lang="en-US" sz="1750" dirty="0"/>
          </a:p>
        </p:txBody>
      </p:sp>
      <p:pic>
        <p:nvPicPr>
          <p:cNvPr id="20482" name="Picture 2" descr="Camões: a história e cinco dúvidas – Observador"/>
          <p:cNvPicPr>
            <a:picLocks noChangeAspect="1" noChangeArrowheads="1"/>
          </p:cNvPicPr>
          <p:nvPr/>
        </p:nvPicPr>
        <p:blipFill>
          <a:blip r:embed="rId4"/>
          <a:srcRect l="13834" r="7979"/>
          <a:stretch>
            <a:fillRect/>
          </a:stretch>
        </p:blipFill>
        <p:spPr bwMode="auto">
          <a:xfrm>
            <a:off x="0" y="2145386"/>
            <a:ext cx="5734373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11" name="Picture 4" descr="426px-vitruvian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8665140" y="-172723"/>
            <a:ext cx="5965260" cy="8402323"/>
          </a:xfrm>
          <a:prstGeom prst="rect">
            <a:avLst/>
          </a:prstGeom>
          <a:noFill/>
          <a:ln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88934" y="526942"/>
            <a:ext cx="7493431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Representação do homem de proporções perfeitas;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inspirado na obra Os dez livros da Arquitetura (De </a:t>
            </a: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Architectura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  escrita pelo arquiteto romano Marcus </a:t>
            </a: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Vitruvius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Pollio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Vitruvius</a:t>
            </a: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construção de um templo deveria se basear nas proporções do homem, consideradas divinas;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1" name="Picture 4" descr="426px-vitruvian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8665140" y="-172723"/>
            <a:ext cx="5965260" cy="8402323"/>
          </a:xfrm>
          <a:prstGeom prst="rect">
            <a:avLst/>
          </a:prstGeom>
          <a:noFill/>
          <a:ln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825" y="1720312"/>
            <a:ext cx="8195751" cy="5543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palmo é a largura de quatro dedos;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Um pé é a largura de quatro palmos;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Um antebraço ou cúbito é a largura de seis palmos;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altura de um homem é quatro antebraços (24 palmos);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Um passo é quatro antebraços;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longitude dos braços estendidos de um homem é igual à altura dele;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distância entre o nascimento do cabelo e o queixo é um décimo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distância do topo da cabeça para o fundo do queixo é um oitavo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distância do nascimento do cabelo para o topo do peito é um sétimo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distância do topo da cabeça para os mamilos é um quarto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largura máxima dos ombros é um quarto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A distância do cotovelo para o fim da mão é um quinto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O comprimento da mão é um décimo da altura de um homem;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0825" y="513742"/>
            <a:ext cx="779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Dimensões perfeitas segundo </a:t>
            </a:r>
            <a:r>
              <a:rPr lang="pt-BR" sz="3600" b="1" dirty="0" err="1" smtClean="0">
                <a:solidFill>
                  <a:srgbClr val="7030A0"/>
                </a:solidFill>
              </a:rPr>
              <a:t>Vitruvius</a:t>
            </a:r>
            <a:endParaRPr lang="pt-BR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11" name="Picture 4" descr="426px-vitruvian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8665140" y="-172723"/>
            <a:ext cx="5965260" cy="8402323"/>
          </a:xfrm>
          <a:prstGeom prst="rect">
            <a:avLst/>
          </a:prstGeom>
          <a:noFill/>
          <a:ln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5540" y="1875295"/>
            <a:ext cx="8229600" cy="49244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•    Face, do queixo ao topo da testa -&gt; 1/10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Palma da mão, do pulso ao topo do dedo médio: -&gt; 1/10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Cabeça, do queixo ao topo: -&gt; 1/8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Base do pescoço às raízes do cabelo: -&gt; 1/6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Meio do peito ao topo da cabeça: -&gt; 1/4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Pé: -&gt; 1/6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Largura do peito: -&gt; 1/4 da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Largura da palma da mão: -&gt; quatro dedos.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Largura dos braços abertos: -&gt; altura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Umbigo: -&gt; centro exato do corpo.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Base do queixo à base das narinas: -&gt; 1/3 da face.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Nariz, da base às sobrancelhas: -&gt; 1/3 da face.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Orelha: -&gt; 1/3 da face.</a:t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•    Testa: -&gt; 1/3 da face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7200" y="314235"/>
            <a:ext cx="779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Atualmente, pode-se pensar em termos numéricos:</a:t>
            </a:r>
            <a:endParaRPr lang="pt-BR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7200" y="314235"/>
            <a:ext cx="779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Análise comparativa</a:t>
            </a:r>
            <a:endParaRPr lang="pt-BR" sz="36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Conheça Carolina Maria de Jesus, autora homenageada pelo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0990" y="1266799"/>
            <a:ext cx="11003810" cy="660634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2983286" y="6626643"/>
            <a:ext cx="1507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Alegoria – carnaval  2018 (Salgueiro).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7200" y="314235"/>
            <a:ext cx="779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7030A0"/>
                </a:solidFill>
              </a:rPr>
              <a:t>Análise comparativa</a:t>
            </a:r>
            <a:endParaRPr lang="pt-BR" sz="3600" b="1" dirty="0">
              <a:solidFill>
                <a:srgbClr val="7030A0"/>
              </a:solidFill>
            </a:endParaRPr>
          </a:p>
        </p:txBody>
      </p:sp>
      <p:pic>
        <p:nvPicPr>
          <p:cNvPr id="27650" name="Picture 2" descr="Pietà de Michelangelo: análise da escultura - Toda Maté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0700" y="960566"/>
            <a:ext cx="7895675" cy="726903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2026685" y="6757261"/>
            <a:ext cx="206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Pietà</a:t>
            </a:r>
            <a:r>
              <a:rPr lang="pt-BR" dirty="0" smtClean="0"/>
              <a:t>. Michelangelo.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72842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ts val="5468"/>
              </a:lnSpc>
            </a:pPr>
            <a:r>
              <a:rPr lang="pt-BR" sz="4374" dirty="0" smtClean="0">
                <a:solidFill>
                  <a:srgbClr val="7030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Fatos decisivos que acentuaram o declínio da Idade Média e deram origem à Era Moderna:</a:t>
            </a:r>
          </a:p>
          <a:p>
            <a:pPr marL="0" indent="0">
              <a:lnSpc>
                <a:spcPts val="5468"/>
              </a:lnSpc>
              <a:buNone/>
            </a:pPr>
            <a:endParaRPr lang="en-US" sz="4374" dirty="0">
              <a:solidFill>
                <a:srgbClr val="7030A0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037992" y="3239146"/>
            <a:ext cx="10159173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navegações e descobrimentos, no final do século XV;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formação dos Estados Modernos;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reforma (1517);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revolução Comercial, iniciada no século XV;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fortalecimento da burguesia comercial;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280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teoria heliocêntrica de Copérnico.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93003" y="21697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 smtClean="0">
                <a:solidFill>
                  <a:srgbClr val="7030A0"/>
                </a:solidFill>
              </a:rPr>
              <a:t>Soneto</a:t>
            </a:r>
            <a:endParaRPr lang="en-US" sz="4374" dirty="0">
              <a:solidFill>
                <a:srgbClr val="7030A0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1393003" y="1332854"/>
            <a:ext cx="612367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Mudam-se os tempos, mudam-se as vontades,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muda-se o ser, muda-se a confiança;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todo o mundo é composto de mudança,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tomando sempre novas qualidades.</a:t>
            </a:r>
          </a:p>
          <a:p>
            <a:endParaRPr lang="pt-BR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Continuamente vemos novidades,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diferentes em tudo da esperança;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do mal ficam as mágoas na lembrança,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 do bem – se algum houve –, as saudades.</a:t>
            </a:r>
          </a:p>
          <a:p>
            <a:endParaRPr lang="pt-BR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 tempo cobre o chão de verde manto,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que já coberto foi de neve fria,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 enfim converte em choro o doce canto.</a:t>
            </a:r>
          </a:p>
          <a:p>
            <a:endParaRPr lang="pt-BR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E, afora este mudar-se cada dia,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outra mudança faz de mor  espanto:</a:t>
            </a:r>
            <a:b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que não se muda já como </a:t>
            </a:r>
            <a:r>
              <a:rPr lang="pt-BR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soía</a:t>
            </a:r>
            <a:r>
              <a:rPr lang="pt-BR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pt-BR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037993" y="732234"/>
            <a:ext cx="62103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7030A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Poesia Lírica de Camões</a:t>
            </a:r>
            <a:endParaRPr lang="en-US" sz="4374" dirty="0">
              <a:solidFill>
                <a:srgbClr val="7030A0"/>
              </a:solidFill>
            </a:endParaRPr>
          </a:p>
        </p:txBody>
      </p:sp>
      <p:sp>
        <p:nvSpPr>
          <p:cNvPr id="5" name="Shape 2"/>
          <p:cNvSpPr/>
          <p:nvPr/>
        </p:nvSpPr>
        <p:spPr>
          <a:xfrm>
            <a:off x="2037993" y="4506397"/>
            <a:ext cx="10554414" cy="44410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6" name="Shape 3"/>
          <p:cNvSpPr/>
          <p:nvPr/>
        </p:nvSpPr>
        <p:spPr>
          <a:xfrm>
            <a:off x="4598849" y="4506397"/>
            <a:ext cx="44410" cy="777597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7" name="Shape 4"/>
          <p:cNvSpPr/>
          <p:nvPr/>
        </p:nvSpPr>
        <p:spPr>
          <a:xfrm>
            <a:off x="4371142" y="425648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8E8E3"/>
          </a:solidFill>
          <a:ln w="7620">
            <a:solidFill>
              <a:srgbClr val="D1D1C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529614" y="429815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3510082" y="5506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 err="1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Amorosa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260163" y="607564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Camões é considerado um dos grandes líricos do amor da literatura portuguesa, tendo escrito sonetos e outras formas poéticas sobre o assunto.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292995" y="3728799"/>
            <a:ext cx="44410" cy="777597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88" y="425648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8E8E3"/>
          </a:solidFill>
          <a:ln w="7620">
            <a:solidFill>
              <a:srgbClr val="D1D1C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3760" y="429815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6204228" y="187094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 err="1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Reflexão</a:t>
            </a:r>
            <a:r>
              <a:rPr lang="en-US" sz="2187" dirty="0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r>
              <a:rPr lang="en-US" sz="2187" dirty="0" err="1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filosófica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4913739" y="2440305"/>
            <a:ext cx="49858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</a:t>
            </a: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brevidade e o sofrimento da vida, em um tom melancólico e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resignado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figuram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poemas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de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Camões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que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abordam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questões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existenciais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9987141" y="4506397"/>
            <a:ext cx="44410" cy="777597"/>
          </a:xfrm>
          <a:prstGeom prst="rect">
            <a:avLst/>
          </a:prstGeom>
          <a:solidFill>
            <a:srgbClr val="D1D1C7"/>
          </a:solidFill>
          <a:ln/>
        </p:spPr>
      </p:sp>
      <p:sp>
        <p:nvSpPr>
          <p:cNvPr id="17" name="Shape 14"/>
          <p:cNvSpPr/>
          <p:nvPr/>
        </p:nvSpPr>
        <p:spPr>
          <a:xfrm>
            <a:off x="9759434" y="4256484"/>
            <a:ext cx="499943" cy="499943"/>
          </a:xfrm>
          <a:prstGeom prst="roundRect">
            <a:avLst>
              <a:gd name="adj" fmla="val 10974"/>
            </a:avLst>
          </a:prstGeom>
          <a:solidFill>
            <a:srgbClr val="E8E8E3"/>
          </a:solidFill>
          <a:ln w="7620">
            <a:solidFill>
              <a:srgbClr val="D1D1C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917906" y="4298156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898374" y="55062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 err="1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Natureza</a:t>
            </a:r>
            <a:r>
              <a:rPr lang="en-US" sz="2187" dirty="0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e </a:t>
            </a:r>
            <a:r>
              <a:rPr lang="en-US" sz="2187" dirty="0" err="1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Razão</a:t>
            </a:r>
            <a:r>
              <a:rPr lang="en-US" sz="2187" dirty="0" smtClean="0">
                <a:solidFill>
                  <a:srgbClr val="27252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7648456" y="6075640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 natureza também ganha destaque na poesia de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Camões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Assim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como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o Amor, é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tratada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de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maneira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racional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transformando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-se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em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conceito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observar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letra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750" dirty="0" err="1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maiúscula</a:t>
            </a:r>
            <a:r>
              <a:rPr lang="en-US" sz="1750" dirty="0" smtClean="0">
                <a:solidFill>
                  <a:srgbClr val="272525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). 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496</Words>
  <Application>Microsoft Office PowerPoint</Application>
  <PresentationFormat>Personalizar</PresentationFormat>
  <Paragraphs>90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Camões      X     Petrarca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4</cp:revision>
  <dcterms:created xsi:type="dcterms:W3CDTF">2023-08-08T20:44:47Z</dcterms:created>
  <dcterms:modified xsi:type="dcterms:W3CDTF">2023-08-08T21:20:40Z</dcterms:modified>
</cp:coreProperties>
</file>