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70" r:id="rId14"/>
    <p:sldId id="268" r:id="rId15"/>
    <p:sldId id="269"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cap="all"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6,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4610445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5166942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3933635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6,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2962610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6,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4035040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908875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6,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2222854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6,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338530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6,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31834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401828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6,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‹nº›</a:t>
            </a:fld>
            <a:endParaRPr lang="en-US"/>
          </a:p>
        </p:txBody>
      </p:sp>
    </p:spTree>
    <p:extLst>
      <p:ext uri="{BB962C8B-B14F-4D97-AF65-F5344CB8AC3E}">
        <p14:creationId xmlns:p14="http://schemas.microsoft.com/office/powerpoint/2010/main" val="1736393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6,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‹nº›</a:t>
            </a:fld>
            <a:endParaRPr lang="en-US" dirty="0"/>
          </a:p>
        </p:txBody>
      </p:sp>
    </p:spTree>
    <p:extLst>
      <p:ext uri="{BB962C8B-B14F-4D97-AF65-F5344CB8AC3E}">
        <p14:creationId xmlns:p14="http://schemas.microsoft.com/office/powerpoint/2010/main" val="2454826657"/>
      </p:ext>
    </p:extLst>
  </p:cSld>
  <p:clrMap bg1="dk1" tx1="lt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66" r:id="rId6"/>
    <p:sldLayoutId id="2147483662" r:id="rId7"/>
    <p:sldLayoutId id="2147483663" r:id="rId8"/>
    <p:sldLayoutId id="2147483664" r:id="rId9"/>
    <p:sldLayoutId id="2147483665" r:id="rId10"/>
    <p:sldLayoutId id="2147483667" r:id="rId11"/>
  </p:sldLayoutIdLst>
  <p:hf sldNum="0" hdr="0" ftr="0" dt="0"/>
  <p:txStyles>
    <p:titleStyle>
      <a:lvl1pPr algn="l" defTabSz="914400" rtl="0" eaLnBrk="1" latinLnBrk="0" hangingPunct="1">
        <a:lnSpc>
          <a:spcPct val="100000"/>
        </a:lnSpc>
        <a:spcBef>
          <a:spcPct val="0"/>
        </a:spcBef>
        <a:buNone/>
        <a:defRPr sz="3200" kern="1200" cap="none" spc="4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edisciplinas.usp.br/pluginfile.php/7443962/mod_resource/content/0/Texto%202%20-%20teorias_de_aprendizagem_UFRGS.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8">
            <a:extLst>
              <a:ext uri="{FF2B5EF4-FFF2-40B4-BE49-F238E27FC236}">
                <a16:creationId xmlns:a16="http://schemas.microsoft.com/office/drawing/2014/main" id="{A4CEB5B4-CDED-47E6-9A79-D8983C3D43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0">
            <a:extLst>
              <a:ext uri="{FF2B5EF4-FFF2-40B4-BE49-F238E27FC236}">
                <a16:creationId xmlns:a16="http://schemas.microsoft.com/office/drawing/2014/main" id="{D50332B2-2BC3-434F-B11C-851A29882D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Freeform: Shape 12">
            <a:extLst>
              <a:ext uri="{FF2B5EF4-FFF2-40B4-BE49-F238E27FC236}">
                <a16:creationId xmlns:a16="http://schemas.microsoft.com/office/drawing/2014/main" id="{FF54EC60-509D-4A90-A637-580B5967E1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12192000" cy="6858000"/>
          </a:xfrm>
          <a:custGeom>
            <a:avLst/>
            <a:gdLst>
              <a:gd name="connsiteX0" fmla="*/ 0 w 12192000"/>
              <a:gd name="connsiteY0" fmla="*/ 0 h 6858000"/>
              <a:gd name="connsiteX1" fmla="*/ 10078284 w 12192000"/>
              <a:gd name="connsiteY1" fmla="*/ 0 h 6858000"/>
              <a:gd name="connsiteX2" fmla="*/ 10117114 w 12192000"/>
              <a:gd name="connsiteY2" fmla="*/ 31950 h 6858000"/>
              <a:gd name="connsiteX3" fmla="*/ 12038791 w 12192000"/>
              <a:gd name="connsiteY3" fmla="*/ 2405191 h 6858000"/>
              <a:gd name="connsiteX4" fmla="*/ 12192000 w 12192000"/>
              <a:gd name="connsiteY4" fmla="*/ 2745399 h 6858000"/>
              <a:gd name="connsiteX5" fmla="*/ 12192000 w 12192000"/>
              <a:gd name="connsiteY5" fmla="*/ 6858000 h 6858000"/>
              <a:gd name="connsiteX6" fmla="*/ 0 w 12192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92000" h="6858000">
                <a:moveTo>
                  <a:pt x="0" y="0"/>
                </a:moveTo>
                <a:lnTo>
                  <a:pt x="10078284" y="0"/>
                </a:lnTo>
                <a:lnTo>
                  <a:pt x="10117114" y="31950"/>
                </a:lnTo>
                <a:cubicBezTo>
                  <a:pt x="10983782" y="763968"/>
                  <a:pt x="11616084" y="1548856"/>
                  <a:pt x="12038791" y="2405191"/>
                </a:cubicBezTo>
                <a:lnTo>
                  <a:pt x="12192000" y="2745399"/>
                </a:lnTo>
                <a:lnTo>
                  <a:pt x="12192000" y="6858000"/>
                </a:lnTo>
                <a:lnTo>
                  <a:pt x="0" y="6858000"/>
                </a:lnTo>
                <a:close/>
              </a:path>
            </a:pathLst>
          </a:custGeom>
          <a:ln>
            <a:noFill/>
          </a:ln>
        </p:spPr>
        <p:txBody>
          <a:bodyPr vert="horz" wrap="square" lIns="91440" tIns="45720" rIns="91440" bIns="45720" numCol="1" anchor="t" anchorCtr="0" compatLnSpc="1">
            <a:prstTxWarp prst="textNoShape">
              <a:avLst/>
            </a:prstTxWarp>
            <a:noAutofit/>
          </a:bodyPr>
          <a:lstStyle/>
          <a:p>
            <a:endParaRPr lang="en-US"/>
          </a:p>
        </p:txBody>
      </p:sp>
      <p:sp>
        <p:nvSpPr>
          <p:cNvPr id="3" name="Subtítulo 2">
            <a:extLst>
              <a:ext uri="{FF2B5EF4-FFF2-40B4-BE49-F238E27FC236}">
                <a16:creationId xmlns:a16="http://schemas.microsoft.com/office/drawing/2014/main" id="{BACBDE74-FD28-2EC1-8F20-03D6256F121D}"/>
              </a:ext>
            </a:extLst>
          </p:cNvPr>
          <p:cNvSpPr>
            <a:spLocks noGrp="1"/>
          </p:cNvSpPr>
          <p:nvPr>
            <p:ph type="subTitle" idx="1"/>
          </p:nvPr>
        </p:nvSpPr>
        <p:spPr>
          <a:xfrm>
            <a:off x="1" y="1265256"/>
            <a:ext cx="10200640" cy="1488104"/>
          </a:xfrm>
        </p:spPr>
        <p:txBody>
          <a:bodyPr wrap="square">
            <a:normAutofit/>
          </a:bodyPr>
          <a:lstStyle/>
          <a:p>
            <a:r>
              <a:rPr lang="pt-BR" sz="2000" b="1" dirty="0">
                <a:latin typeface="ADLaM Display" panose="020F0502020204030204" pitchFamily="2" charset="0"/>
                <a:ea typeface="ADLaM Display" panose="020F0502020204030204" pitchFamily="2" charset="0"/>
                <a:cs typeface="ADLaM Display" panose="020F0502020204030204" pitchFamily="2" charset="0"/>
              </a:rPr>
              <a:t>TEORIAS DO ENSINO E  APRENDIZAGEM</a:t>
            </a:r>
            <a:endParaRPr lang="pt-BR" sz="2000" dirty="0"/>
          </a:p>
        </p:txBody>
      </p:sp>
      <p:pic>
        <p:nvPicPr>
          <p:cNvPr id="17" name="Picture 3" descr="Tela de fundo abstrata triangular">
            <a:extLst>
              <a:ext uri="{FF2B5EF4-FFF2-40B4-BE49-F238E27FC236}">
                <a16:creationId xmlns:a16="http://schemas.microsoft.com/office/drawing/2014/main" id="{FD44E228-1DE8-A1C4-3DF1-A7B84F54FFA2}"/>
              </a:ext>
            </a:extLst>
          </p:cNvPr>
          <p:cNvPicPr>
            <a:picLocks noChangeAspect="1"/>
          </p:cNvPicPr>
          <p:nvPr/>
        </p:nvPicPr>
        <p:blipFill rotWithShape="1">
          <a:blip r:embed="rId2"/>
          <a:srcRect t="46947"/>
          <a:stretch/>
        </p:blipFill>
        <p:spPr>
          <a:xfrm>
            <a:off x="20" y="1676400"/>
            <a:ext cx="12191980" cy="5181600"/>
          </a:xfrm>
          <a:custGeom>
            <a:avLst/>
            <a:gdLst/>
            <a:ahLst/>
            <a:cxnLst/>
            <a:rect l="l" t="t" r="r" b="b"/>
            <a:pathLst>
              <a:path w="12192000" h="4317552">
                <a:moveTo>
                  <a:pt x="7327165" y="60"/>
                </a:moveTo>
                <a:cubicBezTo>
                  <a:pt x="8798454" y="-2521"/>
                  <a:pt x="11554118" y="80070"/>
                  <a:pt x="11933882" y="80070"/>
                </a:cubicBezTo>
                <a:cubicBezTo>
                  <a:pt x="11994255" y="80070"/>
                  <a:pt x="12047081" y="80070"/>
                  <a:pt x="12093304" y="80070"/>
                </a:cubicBezTo>
                <a:lnTo>
                  <a:pt x="12192000" y="80070"/>
                </a:lnTo>
                <a:lnTo>
                  <a:pt x="12192000" y="4317552"/>
                </a:lnTo>
                <a:lnTo>
                  <a:pt x="0" y="4317552"/>
                </a:lnTo>
                <a:lnTo>
                  <a:pt x="0" y="70061"/>
                </a:lnTo>
                <a:lnTo>
                  <a:pt x="272019" y="75122"/>
                </a:lnTo>
                <a:cubicBezTo>
                  <a:pt x="866922" y="88867"/>
                  <a:pt x="1578979" y="113302"/>
                  <a:pt x="1822418" y="64432"/>
                </a:cubicBezTo>
                <a:cubicBezTo>
                  <a:pt x="2211920" y="1878"/>
                  <a:pt x="5717437" y="64432"/>
                  <a:pt x="6558758" y="17516"/>
                </a:cubicBezTo>
                <a:cubicBezTo>
                  <a:pt x="6716507" y="5787"/>
                  <a:pt x="6987636" y="656"/>
                  <a:pt x="7327165" y="60"/>
                </a:cubicBezTo>
                <a:close/>
              </a:path>
            </a:pathLst>
          </a:custGeom>
        </p:spPr>
      </p:pic>
      <p:sp>
        <p:nvSpPr>
          <p:cNvPr id="15" name="Freeform: Shape 14">
            <a:extLst>
              <a:ext uri="{FF2B5EF4-FFF2-40B4-BE49-F238E27FC236}">
                <a16:creationId xmlns:a16="http://schemas.microsoft.com/office/drawing/2014/main" id="{FCC4408D-5823-4186-97B4-25D12A9F9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11608" y="671426"/>
            <a:ext cx="2180393" cy="2972339"/>
          </a:xfrm>
          <a:custGeom>
            <a:avLst/>
            <a:gdLst>
              <a:gd name="connsiteX0" fmla="*/ 1400088 w 2180393"/>
              <a:gd name="connsiteY0" fmla="*/ 850 h 2972339"/>
              <a:gd name="connsiteX1" fmla="*/ 1564820 w 2180393"/>
              <a:gd name="connsiteY1" fmla="*/ 140951 h 2972339"/>
              <a:gd name="connsiteX2" fmla="*/ 1610980 w 2180393"/>
              <a:gd name="connsiteY2" fmla="*/ 245364 h 2972339"/>
              <a:gd name="connsiteX3" fmla="*/ 1686609 w 2180393"/>
              <a:gd name="connsiteY3" fmla="*/ 552617 h 2972339"/>
              <a:gd name="connsiteX4" fmla="*/ 1734955 w 2180393"/>
              <a:gd name="connsiteY4" fmla="*/ 864590 h 2972339"/>
              <a:gd name="connsiteX5" fmla="*/ 2125123 w 2180393"/>
              <a:gd name="connsiteY5" fmla="*/ 639922 h 2972339"/>
              <a:gd name="connsiteX6" fmla="*/ 2180393 w 2180393"/>
              <a:gd name="connsiteY6" fmla="*/ 608096 h 2972339"/>
              <a:gd name="connsiteX7" fmla="*/ 2180393 w 2180393"/>
              <a:gd name="connsiteY7" fmla="*/ 1353285 h 2972339"/>
              <a:gd name="connsiteX8" fmla="*/ 2151774 w 2180393"/>
              <a:gd name="connsiteY8" fmla="*/ 1371544 h 2972339"/>
              <a:gd name="connsiteX9" fmla="*/ 2007201 w 2180393"/>
              <a:gd name="connsiteY9" fmla="*/ 1463785 h 2972339"/>
              <a:gd name="connsiteX10" fmla="*/ 2114902 w 2180393"/>
              <a:gd name="connsiteY10" fmla="*/ 1491649 h 2972339"/>
              <a:gd name="connsiteX11" fmla="*/ 2180393 w 2180393"/>
              <a:gd name="connsiteY11" fmla="*/ 1508592 h 2972339"/>
              <a:gd name="connsiteX12" fmla="*/ 2180393 w 2180393"/>
              <a:gd name="connsiteY12" fmla="*/ 2169111 h 2972339"/>
              <a:gd name="connsiteX13" fmla="*/ 2074192 w 2180393"/>
              <a:gd name="connsiteY13" fmla="*/ 2143448 h 2972339"/>
              <a:gd name="connsiteX14" fmla="*/ 1764757 w 2180393"/>
              <a:gd name="connsiteY14" fmla="*/ 2011520 h 2972339"/>
              <a:gd name="connsiteX15" fmla="*/ 1788238 w 2180393"/>
              <a:gd name="connsiteY15" fmla="*/ 2277215 h 2972339"/>
              <a:gd name="connsiteX16" fmla="*/ 1790306 w 2180393"/>
              <a:gd name="connsiteY16" fmla="*/ 2614053 h 2972339"/>
              <a:gd name="connsiteX17" fmla="*/ 1729637 w 2180393"/>
              <a:gd name="connsiteY17" fmla="*/ 2815626 h 2972339"/>
              <a:gd name="connsiteX18" fmla="*/ 1622806 w 2180393"/>
              <a:gd name="connsiteY18" fmla="*/ 2912786 h 2972339"/>
              <a:gd name="connsiteX19" fmla="*/ 1424688 w 2180393"/>
              <a:gd name="connsiteY19" fmla="*/ 2969538 h 2972339"/>
              <a:gd name="connsiteX20" fmla="*/ 1130679 w 2180393"/>
              <a:gd name="connsiteY20" fmla="*/ 2829322 h 2972339"/>
              <a:gd name="connsiteX21" fmla="*/ 1082217 w 2180393"/>
              <a:gd name="connsiteY21" fmla="*/ 2646628 h 2972339"/>
              <a:gd name="connsiteX22" fmla="*/ 1096958 w 2180393"/>
              <a:gd name="connsiteY22" fmla="*/ 2082085 h 2972339"/>
              <a:gd name="connsiteX23" fmla="*/ 801449 w 2180393"/>
              <a:gd name="connsiteY23" fmla="*/ 2290564 h 2972339"/>
              <a:gd name="connsiteX24" fmla="*/ 724319 w 2180393"/>
              <a:gd name="connsiteY24" fmla="*/ 2332006 h 2972339"/>
              <a:gd name="connsiteX25" fmla="*/ 674473 w 2180393"/>
              <a:gd name="connsiteY25" fmla="*/ 2368729 h 2972339"/>
              <a:gd name="connsiteX26" fmla="*/ 409932 w 2180393"/>
              <a:gd name="connsiteY26" fmla="*/ 2431353 h 2972339"/>
              <a:gd name="connsiteX27" fmla="*/ 260626 w 2180393"/>
              <a:gd name="connsiteY27" fmla="*/ 2282964 h 2972339"/>
              <a:gd name="connsiteX28" fmla="*/ 210896 w 2180393"/>
              <a:gd name="connsiteY28" fmla="*/ 2190408 h 2972339"/>
              <a:gd name="connsiteX29" fmla="*/ 186148 w 2180393"/>
              <a:gd name="connsiteY29" fmla="*/ 2014851 h 2972339"/>
              <a:gd name="connsiteX30" fmla="*/ 309671 w 2180393"/>
              <a:gd name="connsiteY30" fmla="*/ 1819265 h 2972339"/>
              <a:gd name="connsiteX31" fmla="*/ 751151 w 2180393"/>
              <a:gd name="connsiteY31" fmla="*/ 1512475 h 2972339"/>
              <a:gd name="connsiteX32" fmla="*/ 486727 w 2180393"/>
              <a:gd name="connsiteY32" fmla="*/ 1445820 h 2972339"/>
              <a:gd name="connsiteX33" fmla="*/ 157147 w 2180393"/>
              <a:gd name="connsiteY33" fmla="*/ 1294897 h 2972339"/>
              <a:gd name="connsiteX34" fmla="*/ 27986 w 2180393"/>
              <a:gd name="connsiteY34" fmla="*/ 1165503 h 2972339"/>
              <a:gd name="connsiteX35" fmla="*/ 40076 w 2180393"/>
              <a:gd name="connsiteY35" fmla="*/ 910514 h 2972339"/>
              <a:gd name="connsiteX36" fmla="*/ 237161 w 2180393"/>
              <a:gd name="connsiteY36" fmla="*/ 685343 h 2972339"/>
              <a:gd name="connsiteX37" fmla="*/ 397290 w 2180393"/>
              <a:gd name="connsiteY37" fmla="*/ 668881 h 2972339"/>
              <a:gd name="connsiteX38" fmla="*/ 1077863 w 2180393"/>
              <a:gd name="connsiteY38" fmla="*/ 899583 h 2972339"/>
              <a:gd name="connsiteX39" fmla="*/ 991644 w 2180393"/>
              <a:gd name="connsiteY39" fmla="*/ 498623 h 2972339"/>
              <a:gd name="connsiteX40" fmla="*/ 975301 w 2180393"/>
              <a:gd name="connsiteY40" fmla="*/ 209214 h 2972339"/>
              <a:gd name="connsiteX41" fmla="*/ 1147404 w 2180393"/>
              <a:gd name="connsiteY41" fmla="*/ 67043 h 2972339"/>
              <a:gd name="connsiteX42" fmla="*/ 1400088 w 2180393"/>
              <a:gd name="connsiteY42" fmla="*/ 850 h 2972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2180393" h="2972339">
                <a:moveTo>
                  <a:pt x="1400088" y="850"/>
                </a:moveTo>
                <a:cubicBezTo>
                  <a:pt x="1462942" y="6837"/>
                  <a:pt x="1515090" y="48395"/>
                  <a:pt x="1564820" y="140951"/>
                </a:cubicBezTo>
                <a:cubicBezTo>
                  <a:pt x="1589684" y="187229"/>
                  <a:pt x="1606261" y="218081"/>
                  <a:pt x="1610980" y="245364"/>
                </a:cubicBezTo>
                <a:cubicBezTo>
                  <a:pt x="1632277" y="303499"/>
                  <a:pt x="1652422" y="322494"/>
                  <a:pt x="1686609" y="552617"/>
                </a:cubicBezTo>
                <a:cubicBezTo>
                  <a:pt x="1729085" y="798166"/>
                  <a:pt x="1731503" y="747168"/>
                  <a:pt x="1734955" y="864590"/>
                </a:cubicBezTo>
                <a:cubicBezTo>
                  <a:pt x="1928527" y="753127"/>
                  <a:pt x="2049509" y="683462"/>
                  <a:pt x="2125123" y="639922"/>
                </a:cubicBezTo>
                <a:lnTo>
                  <a:pt x="2180393" y="608096"/>
                </a:lnTo>
                <a:lnTo>
                  <a:pt x="2180393" y="1353285"/>
                </a:lnTo>
                <a:lnTo>
                  <a:pt x="2151774" y="1371544"/>
                </a:lnTo>
                <a:cubicBezTo>
                  <a:pt x="2007201" y="1463785"/>
                  <a:pt x="2007201" y="1463785"/>
                  <a:pt x="2007201" y="1463785"/>
                </a:cubicBezTo>
                <a:cubicBezTo>
                  <a:pt x="2045442" y="1473678"/>
                  <a:pt x="2081292" y="1482953"/>
                  <a:pt x="2114902" y="1491649"/>
                </a:cubicBezTo>
                <a:lnTo>
                  <a:pt x="2180393" y="1508592"/>
                </a:lnTo>
                <a:lnTo>
                  <a:pt x="2180393" y="2169111"/>
                </a:lnTo>
                <a:lnTo>
                  <a:pt x="2074192" y="2143448"/>
                </a:lnTo>
                <a:cubicBezTo>
                  <a:pt x="1928338" y="2112480"/>
                  <a:pt x="1776614" y="2015089"/>
                  <a:pt x="1764757" y="2011520"/>
                </a:cubicBezTo>
                <a:cubicBezTo>
                  <a:pt x="1765908" y="2050661"/>
                  <a:pt x="1777648" y="2183508"/>
                  <a:pt x="1788238" y="2277215"/>
                </a:cubicBezTo>
                <a:cubicBezTo>
                  <a:pt x="1777531" y="2312786"/>
                  <a:pt x="1801129" y="2449203"/>
                  <a:pt x="1790306" y="2614053"/>
                </a:cubicBezTo>
                <a:cubicBezTo>
                  <a:pt x="1783052" y="2767046"/>
                  <a:pt x="1758187" y="2720768"/>
                  <a:pt x="1729637" y="2815626"/>
                </a:cubicBezTo>
                <a:cubicBezTo>
                  <a:pt x="1718930" y="2851197"/>
                  <a:pt x="1684510" y="2879632"/>
                  <a:pt x="1622806" y="2912786"/>
                </a:cubicBezTo>
                <a:cubicBezTo>
                  <a:pt x="1557534" y="2957797"/>
                  <a:pt x="1491111" y="2963668"/>
                  <a:pt x="1424688" y="2969538"/>
                </a:cubicBezTo>
                <a:cubicBezTo>
                  <a:pt x="1303699" y="2984849"/>
                  <a:pt x="1188697" y="2937304"/>
                  <a:pt x="1130679" y="2829322"/>
                </a:cubicBezTo>
                <a:cubicBezTo>
                  <a:pt x="1105814" y="2783044"/>
                  <a:pt x="1096375" y="2728478"/>
                  <a:pt x="1082217" y="2646628"/>
                </a:cubicBezTo>
                <a:cubicBezTo>
                  <a:pt x="1124008" y="2335922"/>
                  <a:pt x="1108582" y="2344211"/>
                  <a:pt x="1096958" y="2082085"/>
                </a:cubicBezTo>
                <a:cubicBezTo>
                  <a:pt x="801449" y="2290564"/>
                  <a:pt x="801449" y="2290564"/>
                  <a:pt x="801449" y="2290564"/>
                </a:cubicBezTo>
                <a:cubicBezTo>
                  <a:pt x="774166" y="2295284"/>
                  <a:pt x="743314" y="2311861"/>
                  <a:pt x="724319" y="2332006"/>
                </a:cubicBezTo>
                <a:cubicBezTo>
                  <a:pt x="708893" y="2340295"/>
                  <a:pt x="689899" y="2360441"/>
                  <a:pt x="674473" y="2368729"/>
                </a:cubicBezTo>
                <a:cubicBezTo>
                  <a:pt x="551066" y="2435037"/>
                  <a:pt x="469217" y="2449196"/>
                  <a:pt x="409932" y="2431353"/>
                </a:cubicBezTo>
                <a:cubicBezTo>
                  <a:pt x="354215" y="2401652"/>
                  <a:pt x="302067" y="2360094"/>
                  <a:pt x="260626" y="2282964"/>
                </a:cubicBezTo>
                <a:cubicBezTo>
                  <a:pt x="264195" y="2271106"/>
                  <a:pt x="244049" y="2252112"/>
                  <a:pt x="210896" y="2190408"/>
                </a:cubicBezTo>
                <a:cubicBezTo>
                  <a:pt x="186031" y="2144130"/>
                  <a:pt x="176592" y="2089563"/>
                  <a:pt x="186148" y="2014851"/>
                </a:cubicBezTo>
                <a:cubicBezTo>
                  <a:pt x="195703" y="1940139"/>
                  <a:pt x="240830" y="1876133"/>
                  <a:pt x="309671" y="1819265"/>
                </a:cubicBezTo>
                <a:cubicBezTo>
                  <a:pt x="751151" y="1512475"/>
                  <a:pt x="751151" y="1512475"/>
                  <a:pt x="751151" y="1512475"/>
                </a:cubicBezTo>
                <a:cubicBezTo>
                  <a:pt x="629012" y="1488645"/>
                  <a:pt x="640869" y="1492213"/>
                  <a:pt x="486727" y="1445820"/>
                </a:cubicBezTo>
                <a:cubicBezTo>
                  <a:pt x="324296" y="1384000"/>
                  <a:pt x="209294" y="1336455"/>
                  <a:pt x="157147" y="1294897"/>
                </a:cubicBezTo>
                <a:cubicBezTo>
                  <a:pt x="93142" y="1249770"/>
                  <a:pt x="52851" y="1211781"/>
                  <a:pt x="27986" y="1165503"/>
                </a:cubicBezTo>
                <a:cubicBezTo>
                  <a:pt x="-17024" y="1100230"/>
                  <a:pt x="-3900" y="1013661"/>
                  <a:pt x="40076" y="910514"/>
                </a:cubicBezTo>
                <a:cubicBezTo>
                  <a:pt x="87621" y="795511"/>
                  <a:pt x="160031" y="726785"/>
                  <a:pt x="237161" y="685343"/>
                </a:cubicBezTo>
                <a:cubicBezTo>
                  <a:pt x="298864" y="652189"/>
                  <a:pt x="338004" y="651038"/>
                  <a:pt x="397290" y="668881"/>
                </a:cubicBezTo>
                <a:cubicBezTo>
                  <a:pt x="1077863" y="899583"/>
                  <a:pt x="1077863" y="899583"/>
                  <a:pt x="1077863" y="899583"/>
                </a:cubicBezTo>
                <a:cubicBezTo>
                  <a:pt x="991644" y="498623"/>
                  <a:pt x="991644" y="498623"/>
                  <a:pt x="991644" y="498623"/>
                </a:cubicBezTo>
                <a:cubicBezTo>
                  <a:pt x="940764" y="366927"/>
                  <a:pt x="942031" y="276789"/>
                  <a:pt x="975301" y="209214"/>
                </a:cubicBezTo>
                <a:cubicBezTo>
                  <a:pt x="1008571" y="141639"/>
                  <a:pt x="1073843" y="96628"/>
                  <a:pt x="1147404" y="67043"/>
                </a:cubicBezTo>
                <a:cubicBezTo>
                  <a:pt x="1251816" y="20880"/>
                  <a:pt x="1337234" y="-5136"/>
                  <a:pt x="1400088" y="850"/>
                </a:cubicBezTo>
                <a:close/>
              </a:path>
            </a:pathLst>
          </a:custGeom>
          <a:solidFill>
            <a:schemeClr val="accent4"/>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accent4"/>
              </a:solidFill>
            </a:endParaRPr>
          </a:p>
        </p:txBody>
      </p:sp>
      <p:sp>
        <p:nvSpPr>
          <p:cNvPr id="5" name="Subtítulo 4">
            <a:extLst>
              <a:ext uri="{FF2B5EF4-FFF2-40B4-BE49-F238E27FC236}">
                <a16:creationId xmlns:a16="http://schemas.microsoft.com/office/drawing/2014/main" id="{0AB44F81-6F3D-E185-B8F6-EA7021B1589A}"/>
              </a:ext>
            </a:extLst>
          </p:cNvPr>
          <p:cNvSpPr txBox="1">
            <a:spLocks noGrp="1"/>
          </p:cNvSpPr>
          <p:nvPr>
            <p:ph type="ctrTitle"/>
          </p:nvPr>
        </p:nvSpPr>
        <p:spPr>
          <a:xfrm>
            <a:off x="0" y="619125"/>
            <a:ext cx="12191999" cy="66126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marL="0" indent="0" algn="ctr" defTabSz="914400" rtl="0" eaLnBrk="1" latinLnBrk="0" hangingPunct="1">
              <a:lnSpc>
                <a:spcPct val="101000"/>
              </a:lnSpc>
              <a:spcBef>
                <a:spcPts val="700"/>
              </a:spcBef>
              <a:spcAft>
                <a:spcPts val="700"/>
              </a:spcAft>
              <a:buFont typeface="Arial" panose="020B0604020202020204" pitchFamily="34" charset="0"/>
              <a:buNone/>
              <a:defRPr sz="3600" kern="1200" spc="50" baseline="0">
                <a:solidFill>
                  <a:schemeClr val="bg1"/>
                </a:solidFill>
                <a:latin typeface="+mn-lt"/>
                <a:ea typeface="+mn-ea"/>
                <a:cs typeface="+mn-cs"/>
              </a:defRPr>
            </a:lvl1pPr>
            <a:lvl2pPr marL="457200" indent="0" algn="ctr" defTabSz="914400" rtl="0" eaLnBrk="1" latinLnBrk="0" hangingPunct="1">
              <a:lnSpc>
                <a:spcPct val="101000"/>
              </a:lnSpc>
              <a:spcBef>
                <a:spcPts val="400"/>
              </a:spcBef>
              <a:spcAft>
                <a:spcPts val="400"/>
              </a:spcAft>
              <a:buClrTx/>
              <a:buFont typeface="Wingdings" panose="05000000000000000000" pitchFamily="2" charset="2"/>
              <a:buNone/>
              <a:defRPr sz="2000" kern="1200" spc="50" baseline="0">
                <a:solidFill>
                  <a:schemeClr val="tx1"/>
                </a:solidFill>
                <a:latin typeface="+mn-lt"/>
                <a:ea typeface="+mn-ea"/>
                <a:cs typeface="+mn-cs"/>
              </a:defRPr>
            </a:lvl2pPr>
            <a:lvl3pPr marL="914400" indent="0" algn="ctr"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1371600" indent="0" algn="ctr" defTabSz="914400" rtl="0" eaLnBrk="1" latinLnBrk="0" hangingPunct="1">
              <a:lnSpc>
                <a:spcPct val="101000"/>
              </a:lnSpc>
              <a:spcBef>
                <a:spcPts val="400"/>
              </a:spcBef>
              <a:spcAft>
                <a:spcPts val="400"/>
              </a:spcAft>
              <a:buClrTx/>
              <a:buFont typeface="Wingdings" panose="05000000000000000000" pitchFamily="2" charset="2"/>
              <a:buNone/>
              <a:defRPr sz="1600" kern="1200" spc="50" baseline="0">
                <a:solidFill>
                  <a:schemeClr val="tx1"/>
                </a:solidFill>
                <a:latin typeface="+mn-lt"/>
                <a:ea typeface="+mn-ea"/>
                <a:cs typeface="+mn-cs"/>
              </a:defRPr>
            </a:lvl4pPr>
            <a:lvl5pPr marL="1828800" indent="0" algn="ctr" defTabSz="914400" rtl="0" eaLnBrk="1" latinLnBrk="0" hangingPunct="1">
              <a:lnSpc>
                <a:spcPct val="101000"/>
              </a:lnSpc>
              <a:spcBef>
                <a:spcPts val="400"/>
              </a:spcBef>
              <a:spcAft>
                <a:spcPts val="400"/>
              </a:spcAft>
              <a:buFont typeface="Arial" panose="020B0604020202020204" pitchFamily="34" charset="0"/>
              <a:buNone/>
              <a:defRPr sz="1600" b="1" kern="1200" spc="50" baseline="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91000"/>
              </a:lnSpc>
            </a:pPr>
            <a:endParaRPr lang="pt-BR" sz="2000" b="1" kern="1400" dirty="0">
              <a:latin typeface="Arial" panose="020B0604020202020204" pitchFamily="34" charset="0"/>
              <a:ea typeface="Times New Roman" panose="02020603050405020304" pitchFamily="18" charset="0"/>
              <a:cs typeface="Arial" panose="020B0604020202020204" pitchFamily="34" charset="0"/>
            </a:endParaRPr>
          </a:p>
          <a:p>
            <a:pPr>
              <a:lnSpc>
                <a:spcPct val="91000"/>
              </a:lnSpc>
            </a:pPr>
            <a:br>
              <a:rPr lang="pt-BR" sz="2000" b="1" kern="1400" dirty="0">
                <a:latin typeface="Arial" panose="020B0604020202020204" pitchFamily="34" charset="0"/>
                <a:ea typeface="Times New Roman" panose="02020603050405020304" pitchFamily="18" charset="0"/>
                <a:cs typeface="Arial" panose="020B0604020202020204" pitchFamily="34" charset="0"/>
              </a:rPr>
            </a:br>
            <a:br>
              <a:rPr lang="pt-BR" sz="2000" b="1" kern="1400" dirty="0">
                <a:latin typeface="Arial" panose="020B0604020202020204" pitchFamily="34" charset="0"/>
                <a:ea typeface="Times New Roman" panose="02020603050405020304" pitchFamily="18" charset="0"/>
                <a:cs typeface="Arial" panose="020B0604020202020204" pitchFamily="34" charset="0"/>
              </a:rPr>
            </a:br>
            <a:r>
              <a:rPr lang="pt-BR" sz="2000" b="1" kern="1400" dirty="0">
                <a:latin typeface="Arial" panose="020B0604020202020204" pitchFamily="34" charset="0"/>
                <a:ea typeface="Times New Roman" panose="02020603050405020304" pitchFamily="18" charset="0"/>
                <a:cs typeface="Arial" panose="020B0604020202020204" pitchFamily="34" charset="0"/>
              </a:rPr>
              <a:t>Mestrado Profissional em Ciências e Tecnologias na Educação</a:t>
            </a:r>
            <a:br>
              <a:rPr lang="pt-BR" sz="2000" dirty="0">
                <a:latin typeface="Arial" panose="020B0604020202020204" pitchFamily="34" charset="0"/>
                <a:cs typeface="Arial" panose="020B0604020202020204" pitchFamily="34" charset="0"/>
              </a:rPr>
            </a:br>
            <a:br>
              <a:rPr lang="pt-BR" sz="2000" dirty="0">
                <a:latin typeface="Arial" panose="020B0604020202020204" pitchFamily="34" charset="0"/>
                <a:cs typeface="Arial" panose="020B0604020202020204" pitchFamily="34" charset="0"/>
              </a:rPr>
            </a:br>
            <a:br>
              <a:rPr lang="pt-BR" sz="2000" dirty="0">
                <a:latin typeface="Arial" panose="020B0604020202020204" pitchFamily="34" charset="0"/>
                <a:cs typeface="Arial" panose="020B0604020202020204" pitchFamily="34" charset="0"/>
              </a:rPr>
            </a:br>
            <a:endParaRPr lang="pt-BR" sz="2000" dirty="0">
              <a:solidFill>
                <a:schemeClr val="tx1"/>
              </a:solidFill>
              <a:latin typeface="Arial" panose="020B0604020202020204" pitchFamily="34" charset="0"/>
              <a:cs typeface="Arial" panose="020B0604020202020204" pitchFamily="34" charset="0"/>
            </a:endParaRPr>
          </a:p>
        </p:txBody>
      </p:sp>
      <p:pic>
        <p:nvPicPr>
          <p:cNvPr id="6" name="Imagem 5" descr="logoIfet">
            <a:extLst>
              <a:ext uri="{FF2B5EF4-FFF2-40B4-BE49-F238E27FC236}">
                <a16:creationId xmlns:a16="http://schemas.microsoft.com/office/drawing/2014/main" id="{48CBEB59-3904-2749-5C60-E05091D23A35}"/>
              </a:ext>
            </a:extLst>
          </p:cNvPr>
          <p:cNvPicPr/>
          <p:nvPr/>
        </p:nvPicPr>
        <p:blipFill>
          <a:blip r:embed="rId3" cstate="print"/>
          <a:stretch>
            <a:fillRect/>
          </a:stretch>
        </p:blipFill>
        <p:spPr bwMode="auto">
          <a:xfrm>
            <a:off x="0" y="10160"/>
            <a:ext cx="1925320" cy="598805"/>
          </a:xfrm>
          <a:prstGeom prst="rect">
            <a:avLst/>
          </a:prstGeom>
          <a:noFill/>
        </p:spPr>
      </p:pic>
      <p:sp>
        <p:nvSpPr>
          <p:cNvPr id="7" name="Retângulo 6">
            <a:extLst>
              <a:ext uri="{FF2B5EF4-FFF2-40B4-BE49-F238E27FC236}">
                <a16:creationId xmlns:a16="http://schemas.microsoft.com/office/drawing/2014/main" id="{96D59B5F-3943-6285-30F3-3AF459A99A98}"/>
              </a:ext>
            </a:extLst>
          </p:cNvPr>
          <p:cNvSpPr/>
          <p:nvPr/>
        </p:nvSpPr>
        <p:spPr>
          <a:xfrm>
            <a:off x="985520" y="2851285"/>
            <a:ext cx="9316720" cy="173087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a:latin typeface="Arial" panose="020B0604020202020204" pitchFamily="34" charset="0"/>
                <a:cs typeface="Arial" panose="020B0604020202020204" pitchFamily="34" charset="0"/>
              </a:rPr>
              <a:t>UM POUCO DE HISTÓRIA – TEORIAS BEHAVIORISTAS</a:t>
            </a:r>
          </a:p>
        </p:txBody>
      </p:sp>
      <p:sp>
        <p:nvSpPr>
          <p:cNvPr id="10" name="CaixaDeTexto 9">
            <a:extLst>
              <a:ext uri="{FF2B5EF4-FFF2-40B4-BE49-F238E27FC236}">
                <a16:creationId xmlns:a16="http://schemas.microsoft.com/office/drawing/2014/main" id="{4288B9B3-4846-00A2-CF67-2FE53263EFE2}"/>
              </a:ext>
            </a:extLst>
          </p:cNvPr>
          <p:cNvSpPr txBox="1"/>
          <p:nvPr/>
        </p:nvSpPr>
        <p:spPr>
          <a:xfrm>
            <a:off x="2997200" y="5785784"/>
            <a:ext cx="8788400" cy="367882"/>
          </a:xfrm>
          <a:prstGeom prst="rect">
            <a:avLst/>
          </a:prstGeom>
          <a:noFill/>
        </p:spPr>
        <p:txBody>
          <a:bodyPr wrap="square">
            <a:spAutoFit/>
          </a:bodyPr>
          <a:lstStyle/>
          <a:p>
            <a:pPr algn="r"/>
            <a:r>
              <a:rPr lang="pt-BR" sz="1800" cap="none" dirty="0" err="1">
                <a:solidFill>
                  <a:schemeClr val="tx1"/>
                </a:solidFill>
                <a:latin typeface="Arial" panose="020B0604020202020204" pitchFamily="34" charset="0"/>
                <a:cs typeface="Arial" panose="020B0604020202020204" pitchFamily="34" charset="0"/>
              </a:rPr>
              <a:t>Profª</a:t>
            </a:r>
            <a:r>
              <a:rPr lang="pt-BR" sz="1800" cap="none" dirty="0">
                <a:solidFill>
                  <a:schemeClr val="tx1"/>
                </a:solidFill>
                <a:latin typeface="Arial" panose="020B0604020202020204" pitchFamily="34" charset="0"/>
                <a:cs typeface="Arial" panose="020B0604020202020204" pitchFamily="34" charset="0"/>
              </a:rPr>
              <a:t> Dra. Maria Carolina Fortes</a:t>
            </a:r>
            <a:endParaRPr lang="pt-BR" dirty="0"/>
          </a:p>
        </p:txBody>
      </p:sp>
    </p:spTree>
    <p:extLst>
      <p:ext uri="{BB962C8B-B14F-4D97-AF65-F5344CB8AC3E}">
        <p14:creationId xmlns:p14="http://schemas.microsoft.com/office/powerpoint/2010/main" val="2275552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008E8B-7DE5-11C2-0B63-58909EB94A18}"/>
              </a:ext>
            </a:extLst>
          </p:cNvPr>
          <p:cNvSpPr>
            <a:spLocks noGrp="1"/>
          </p:cNvSpPr>
          <p:nvPr>
            <p:ph type="title"/>
          </p:nvPr>
        </p:nvSpPr>
        <p:spPr>
          <a:xfrm>
            <a:off x="720000" y="334720"/>
            <a:ext cx="10728322" cy="1477328"/>
          </a:xfrm>
        </p:spPr>
        <p:txBody>
          <a:bodyPr>
            <a:normAutofit/>
          </a:bodyPr>
          <a:lstStyle/>
          <a:p>
            <a:pPr algn="just"/>
            <a:r>
              <a:rPr lang="pt-BR" sz="2800" dirty="0">
                <a:latin typeface="Arial" panose="020B0604020202020204" pitchFamily="34" charset="0"/>
                <a:cs typeface="Arial" panose="020B0604020202020204" pitchFamily="34" charset="0"/>
              </a:rPr>
              <a:t>Exemplo de </a:t>
            </a:r>
            <a:r>
              <a:rPr lang="pt-BR" sz="2800" b="1" dirty="0">
                <a:solidFill>
                  <a:schemeClr val="accent3"/>
                </a:solidFill>
                <a:latin typeface="Arial" panose="020B0604020202020204" pitchFamily="34" charset="0"/>
                <a:cs typeface="Arial" panose="020B0604020202020204" pitchFamily="34" charset="0"/>
              </a:rPr>
              <a:t>PAREAMENTO</a:t>
            </a:r>
            <a:r>
              <a:rPr lang="pt-BR" sz="2800" dirty="0">
                <a:latin typeface="Arial" panose="020B0604020202020204" pitchFamily="34" charset="0"/>
                <a:cs typeface="Arial" panose="020B0604020202020204" pitchFamily="34" charset="0"/>
              </a:rPr>
              <a:t>. Um estímulo incondicionado (presença de alimento), pareado com um estímulo neutro (som da campainha), provoca uma resposta de salivação nos cães.</a:t>
            </a:r>
          </a:p>
        </p:txBody>
      </p:sp>
      <p:sp>
        <p:nvSpPr>
          <p:cNvPr id="4" name="Retângulo 3">
            <a:extLst>
              <a:ext uri="{FF2B5EF4-FFF2-40B4-BE49-F238E27FC236}">
                <a16:creationId xmlns:a16="http://schemas.microsoft.com/office/drawing/2014/main" id="{25B30808-5AF1-EB92-3D4E-635B7DDDCF83}"/>
              </a:ext>
            </a:extLst>
          </p:cNvPr>
          <p:cNvSpPr/>
          <p:nvPr/>
        </p:nvSpPr>
        <p:spPr>
          <a:xfrm>
            <a:off x="193042" y="1812047"/>
            <a:ext cx="3302000" cy="1791705"/>
          </a:xfrm>
          <a:prstGeom prst="rect">
            <a:avLst/>
          </a:prstGeom>
          <a:solidFill>
            <a:schemeClr val="accent2">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dirty="0"/>
              <a:t>Estímulo Incondicionado (ambiente) </a:t>
            </a:r>
          </a:p>
        </p:txBody>
      </p:sp>
      <p:sp>
        <p:nvSpPr>
          <p:cNvPr id="5" name="Retângulo 4">
            <a:extLst>
              <a:ext uri="{FF2B5EF4-FFF2-40B4-BE49-F238E27FC236}">
                <a16:creationId xmlns:a16="http://schemas.microsoft.com/office/drawing/2014/main" id="{24DD41A7-4B36-D7FA-4DD7-9328C0ED23E5}"/>
              </a:ext>
            </a:extLst>
          </p:cNvPr>
          <p:cNvSpPr/>
          <p:nvPr/>
        </p:nvSpPr>
        <p:spPr>
          <a:xfrm>
            <a:off x="4692240" y="1812048"/>
            <a:ext cx="3271522" cy="1713472"/>
          </a:xfrm>
          <a:prstGeom prst="rect">
            <a:avLst/>
          </a:prstGeom>
          <a:solidFill>
            <a:schemeClr val="accent4">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a:latin typeface="Arial" panose="020B0604020202020204" pitchFamily="34" charset="0"/>
                <a:cs typeface="Arial" panose="020B0604020202020204" pitchFamily="34" charset="0"/>
              </a:rPr>
              <a:t>Estímulo neutro (pareamento)</a:t>
            </a:r>
          </a:p>
        </p:txBody>
      </p:sp>
      <p:sp>
        <p:nvSpPr>
          <p:cNvPr id="6" name="Retângulo 5">
            <a:extLst>
              <a:ext uri="{FF2B5EF4-FFF2-40B4-BE49-F238E27FC236}">
                <a16:creationId xmlns:a16="http://schemas.microsoft.com/office/drawing/2014/main" id="{6A33F4CF-546F-69B2-D140-0E19B7B04BBE}"/>
              </a:ext>
            </a:extLst>
          </p:cNvPr>
          <p:cNvSpPr/>
          <p:nvPr/>
        </p:nvSpPr>
        <p:spPr>
          <a:xfrm>
            <a:off x="8768082" y="1827840"/>
            <a:ext cx="2946400" cy="1477328"/>
          </a:xfrm>
          <a:prstGeom prst="rect">
            <a:avLst/>
          </a:prstGeom>
          <a:solidFill>
            <a:srgbClr val="7030A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a:latin typeface="Arial" panose="020B0604020202020204" pitchFamily="34" charset="0"/>
                <a:cs typeface="Arial" panose="020B0604020202020204" pitchFamily="34" charset="0"/>
              </a:rPr>
              <a:t>Resposta (eliciamento)</a:t>
            </a:r>
          </a:p>
        </p:txBody>
      </p:sp>
      <p:sp>
        <p:nvSpPr>
          <p:cNvPr id="9" name="Texto Explicativo: Seta para a Esquerda e para a Direita 8">
            <a:extLst>
              <a:ext uri="{FF2B5EF4-FFF2-40B4-BE49-F238E27FC236}">
                <a16:creationId xmlns:a16="http://schemas.microsoft.com/office/drawing/2014/main" id="{F868BBCD-2ED4-226A-11D3-478652B5A7F3}"/>
              </a:ext>
            </a:extLst>
          </p:cNvPr>
          <p:cNvSpPr/>
          <p:nvPr/>
        </p:nvSpPr>
        <p:spPr>
          <a:xfrm>
            <a:off x="3476088" y="2271312"/>
            <a:ext cx="1216152" cy="576072"/>
          </a:xfrm>
          <a:prstGeom prst="leftRightArrowCallout">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0" name="Seta: para a Direita 9">
            <a:extLst>
              <a:ext uri="{FF2B5EF4-FFF2-40B4-BE49-F238E27FC236}">
                <a16:creationId xmlns:a16="http://schemas.microsoft.com/office/drawing/2014/main" id="{952071D3-D696-15BF-6410-98E37AD746CF}"/>
              </a:ext>
            </a:extLst>
          </p:cNvPr>
          <p:cNvSpPr/>
          <p:nvPr/>
        </p:nvSpPr>
        <p:spPr>
          <a:xfrm>
            <a:off x="7963762" y="2174240"/>
            <a:ext cx="1197198" cy="809752"/>
          </a:xfrm>
          <a:prstGeom prst="rightArrow">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1" name="Retângulo 10">
            <a:extLst>
              <a:ext uri="{FF2B5EF4-FFF2-40B4-BE49-F238E27FC236}">
                <a16:creationId xmlns:a16="http://schemas.microsoft.com/office/drawing/2014/main" id="{FE8E93B5-7FEB-67A6-0EAB-9BB3FD5E3E11}"/>
              </a:ext>
            </a:extLst>
          </p:cNvPr>
          <p:cNvSpPr/>
          <p:nvPr/>
        </p:nvSpPr>
        <p:spPr>
          <a:xfrm>
            <a:off x="7963762" y="2428240"/>
            <a:ext cx="773838" cy="304800"/>
          </a:xfrm>
          <a:prstGeom prst="rect">
            <a:avLst/>
          </a:prstGeom>
          <a:solidFill>
            <a:schemeClr val="tx2"/>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b="1" dirty="0">
                <a:solidFill>
                  <a:schemeClr val="bg1"/>
                </a:solidFill>
              </a:rPr>
              <a:t>Elicia </a:t>
            </a:r>
          </a:p>
        </p:txBody>
      </p:sp>
      <p:sp>
        <p:nvSpPr>
          <p:cNvPr id="12" name="Retângulo: Cantos Arredondados 11">
            <a:extLst>
              <a:ext uri="{FF2B5EF4-FFF2-40B4-BE49-F238E27FC236}">
                <a16:creationId xmlns:a16="http://schemas.microsoft.com/office/drawing/2014/main" id="{FA89C5D2-611A-50A3-F550-5125F7A40E01}"/>
              </a:ext>
            </a:extLst>
          </p:cNvPr>
          <p:cNvSpPr/>
          <p:nvPr/>
        </p:nvSpPr>
        <p:spPr>
          <a:xfrm>
            <a:off x="1513840" y="3429000"/>
            <a:ext cx="2682240" cy="1035336"/>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b="1">
                <a:solidFill>
                  <a:schemeClr val="bg1"/>
                </a:solidFill>
                <a:latin typeface="Arial" panose="020B0604020202020204" pitchFamily="34" charset="0"/>
                <a:cs typeface="Arial" panose="020B0604020202020204" pitchFamily="34" charset="0"/>
              </a:rPr>
              <a:t>Alimento</a:t>
            </a:r>
          </a:p>
        </p:txBody>
      </p:sp>
      <p:sp>
        <p:nvSpPr>
          <p:cNvPr id="13" name="Retângulo: Cantos Arredondados 12">
            <a:extLst>
              <a:ext uri="{FF2B5EF4-FFF2-40B4-BE49-F238E27FC236}">
                <a16:creationId xmlns:a16="http://schemas.microsoft.com/office/drawing/2014/main" id="{AD6FBFF8-B61E-BAEF-E89C-32D80803E892}"/>
              </a:ext>
            </a:extLst>
          </p:cNvPr>
          <p:cNvSpPr/>
          <p:nvPr/>
        </p:nvSpPr>
        <p:spPr>
          <a:xfrm>
            <a:off x="5933441" y="3289376"/>
            <a:ext cx="2570480" cy="11836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b="1">
                <a:latin typeface="Arial" panose="020B0604020202020204" pitchFamily="34" charset="0"/>
                <a:cs typeface="Arial" panose="020B0604020202020204" pitchFamily="34" charset="0"/>
              </a:rPr>
              <a:t>Campainha</a:t>
            </a:r>
          </a:p>
        </p:txBody>
      </p:sp>
      <p:sp>
        <p:nvSpPr>
          <p:cNvPr id="14" name="Retângulo: Cantos Arredondados 13">
            <a:extLst>
              <a:ext uri="{FF2B5EF4-FFF2-40B4-BE49-F238E27FC236}">
                <a16:creationId xmlns:a16="http://schemas.microsoft.com/office/drawing/2014/main" id="{44CA2EEF-D5EF-6BF1-C6E0-175A89BB5104}"/>
              </a:ext>
            </a:extLst>
          </p:cNvPr>
          <p:cNvSpPr/>
          <p:nvPr/>
        </p:nvSpPr>
        <p:spPr>
          <a:xfrm>
            <a:off x="9701123" y="3167456"/>
            <a:ext cx="2397756" cy="11836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b="1" dirty="0">
                <a:latin typeface="Arial" panose="020B0604020202020204" pitchFamily="34" charset="0"/>
                <a:cs typeface="Arial" panose="020B0604020202020204" pitchFamily="34" charset="0"/>
              </a:rPr>
              <a:t>Salivação</a:t>
            </a:r>
          </a:p>
        </p:txBody>
      </p:sp>
      <p:sp>
        <p:nvSpPr>
          <p:cNvPr id="15" name="Retângulo 14">
            <a:extLst>
              <a:ext uri="{FF2B5EF4-FFF2-40B4-BE49-F238E27FC236}">
                <a16:creationId xmlns:a16="http://schemas.microsoft.com/office/drawing/2014/main" id="{C2F647BB-28AD-96FF-3DFE-3B5C582C6124}"/>
              </a:ext>
            </a:extLst>
          </p:cNvPr>
          <p:cNvSpPr/>
          <p:nvPr/>
        </p:nvSpPr>
        <p:spPr>
          <a:xfrm>
            <a:off x="0" y="4600944"/>
            <a:ext cx="12192000" cy="225705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dirty="0">
                <a:latin typeface="Arial" panose="020B0604020202020204" pitchFamily="34" charset="0"/>
                <a:cs typeface="Arial" panose="020B0604020202020204" pitchFamily="34" charset="0"/>
              </a:rPr>
              <a:t>A princípio, o som de uma campainha não provoca reação de salivação nos cães. Sendo assim, esse estímulo é chamado de estímulo neutro. Em uma situação posterior, chamada de pareamento, Pavlov colocava o alimento e tocava uma campainha que, inicialmente, não provocava salivação nos cães. Essa situação, chamada de </a:t>
            </a:r>
            <a:r>
              <a:rPr lang="pt-BR" sz="2800" b="1" dirty="0">
                <a:solidFill>
                  <a:schemeClr val="accent3"/>
                </a:solidFill>
                <a:latin typeface="Arial" panose="020B0604020202020204" pitchFamily="34" charset="0"/>
                <a:cs typeface="Arial" panose="020B0604020202020204" pitchFamily="34" charset="0"/>
              </a:rPr>
              <a:t>pareamento.</a:t>
            </a:r>
          </a:p>
        </p:txBody>
      </p:sp>
    </p:spTree>
    <p:extLst>
      <p:ext uri="{BB962C8B-B14F-4D97-AF65-F5344CB8AC3E}">
        <p14:creationId xmlns:p14="http://schemas.microsoft.com/office/powerpoint/2010/main" val="1563649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E80D39-B2D2-9010-3270-7C922719C614}"/>
              </a:ext>
            </a:extLst>
          </p:cNvPr>
          <p:cNvSpPr>
            <a:spLocks noGrp="1"/>
          </p:cNvSpPr>
          <p:nvPr>
            <p:ph type="title"/>
          </p:nvPr>
        </p:nvSpPr>
        <p:spPr>
          <a:xfrm>
            <a:off x="720000" y="619200"/>
            <a:ext cx="10728322" cy="732080"/>
          </a:xfrm>
        </p:spPr>
        <p:txBody>
          <a:bodyPr/>
          <a:lstStyle/>
          <a:p>
            <a:pPr algn="ctr"/>
            <a:r>
              <a:rPr lang="pt-BR" b="1" dirty="0">
                <a:latin typeface="Arial" panose="020B0604020202020204" pitchFamily="34" charset="0"/>
                <a:cs typeface="Arial" panose="020B0604020202020204" pitchFamily="34" charset="0"/>
              </a:rPr>
              <a:t>CONDICIONAMENTO</a:t>
            </a:r>
          </a:p>
        </p:txBody>
      </p:sp>
      <p:sp>
        <p:nvSpPr>
          <p:cNvPr id="4" name="Retângulo 3">
            <a:extLst>
              <a:ext uri="{FF2B5EF4-FFF2-40B4-BE49-F238E27FC236}">
                <a16:creationId xmlns:a16="http://schemas.microsoft.com/office/drawing/2014/main" id="{98C945AE-EBD4-7C93-77D0-166296AF3AE0}"/>
              </a:ext>
            </a:extLst>
          </p:cNvPr>
          <p:cNvSpPr/>
          <p:nvPr/>
        </p:nvSpPr>
        <p:spPr>
          <a:xfrm>
            <a:off x="985520" y="1625600"/>
            <a:ext cx="4429760" cy="1635760"/>
          </a:xfrm>
          <a:prstGeom prst="rect">
            <a:avLst/>
          </a:prstGeom>
          <a:solidFill>
            <a:schemeClr val="accent2">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dirty="0">
                <a:latin typeface="Arial" panose="020B0604020202020204" pitchFamily="34" charset="0"/>
                <a:cs typeface="Arial" panose="020B0604020202020204" pitchFamily="34" charset="0"/>
              </a:rPr>
              <a:t>Estímulo condicionado (anteriormente neutro) </a:t>
            </a:r>
          </a:p>
        </p:txBody>
      </p:sp>
      <p:sp>
        <p:nvSpPr>
          <p:cNvPr id="5" name="Retângulo 4">
            <a:extLst>
              <a:ext uri="{FF2B5EF4-FFF2-40B4-BE49-F238E27FC236}">
                <a16:creationId xmlns:a16="http://schemas.microsoft.com/office/drawing/2014/main" id="{22669CA0-6B76-A872-EF69-907CFFE7AFA7}"/>
              </a:ext>
            </a:extLst>
          </p:cNvPr>
          <p:cNvSpPr/>
          <p:nvPr/>
        </p:nvSpPr>
        <p:spPr>
          <a:xfrm>
            <a:off x="7000240" y="1564640"/>
            <a:ext cx="4683760" cy="1635760"/>
          </a:xfrm>
          <a:prstGeom prst="rect">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800" b="1">
                <a:latin typeface="Arial" panose="020B0604020202020204" pitchFamily="34" charset="0"/>
                <a:cs typeface="Arial" panose="020B0604020202020204" pitchFamily="34" charset="0"/>
              </a:rPr>
              <a:t>Resposta (eliciamento) </a:t>
            </a:r>
          </a:p>
        </p:txBody>
      </p:sp>
      <p:sp>
        <p:nvSpPr>
          <p:cNvPr id="6" name="Seta: para a Direita 5">
            <a:extLst>
              <a:ext uri="{FF2B5EF4-FFF2-40B4-BE49-F238E27FC236}">
                <a16:creationId xmlns:a16="http://schemas.microsoft.com/office/drawing/2014/main" id="{521D0F7B-8A78-5175-F203-7D5085C17437}"/>
              </a:ext>
            </a:extLst>
          </p:cNvPr>
          <p:cNvSpPr/>
          <p:nvPr/>
        </p:nvSpPr>
        <p:spPr>
          <a:xfrm>
            <a:off x="5415280" y="1778000"/>
            <a:ext cx="1605280" cy="125080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2400" b="1" dirty="0" err="1">
                <a:solidFill>
                  <a:schemeClr val="bg1"/>
                </a:solidFill>
                <a:latin typeface="Arial" panose="020B0604020202020204" pitchFamily="34" charset="0"/>
                <a:cs typeface="Arial" panose="020B0604020202020204" pitchFamily="34" charset="0"/>
              </a:rPr>
              <a:t>Elícia</a:t>
            </a:r>
            <a:endParaRPr lang="pt-BR" sz="2400" b="1" dirty="0">
              <a:solidFill>
                <a:schemeClr val="bg1"/>
              </a:solidFill>
              <a:latin typeface="Arial" panose="020B0604020202020204" pitchFamily="34" charset="0"/>
              <a:cs typeface="Arial" panose="020B0604020202020204" pitchFamily="34" charset="0"/>
            </a:endParaRPr>
          </a:p>
        </p:txBody>
      </p:sp>
      <p:sp>
        <p:nvSpPr>
          <p:cNvPr id="7" name="Retângulo: Cantos Arredondados 6">
            <a:extLst>
              <a:ext uri="{FF2B5EF4-FFF2-40B4-BE49-F238E27FC236}">
                <a16:creationId xmlns:a16="http://schemas.microsoft.com/office/drawing/2014/main" id="{FF210988-1475-831F-1E01-41381301C1E2}"/>
              </a:ext>
            </a:extLst>
          </p:cNvPr>
          <p:cNvSpPr/>
          <p:nvPr/>
        </p:nvSpPr>
        <p:spPr>
          <a:xfrm>
            <a:off x="2585720" y="3062680"/>
            <a:ext cx="3413760" cy="1250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b="1" dirty="0">
                <a:latin typeface="Arial" panose="020B0604020202020204" pitchFamily="34" charset="0"/>
                <a:cs typeface="Arial" panose="020B0604020202020204" pitchFamily="34" charset="0"/>
              </a:rPr>
              <a:t>Campainha </a:t>
            </a:r>
          </a:p>
        </p:txBody>
      </p:sp>
      <p:sp>
        <p:nvSpPr>
          <p:cNvPr id="8" name="Retângulo: Cantos Arredondados 7">
            <a:extLst>
              <a:ext uri="{FF2B5EF4-FFF2-40B4-BE49-F238E27FC236}">
                <a16:creationId xmlns:a16="http://schemas.microsoft.com/office/drawing/2014/main" id="{7205501F-A464-EBBF-269F-55C0E8F2AD05}"/>
              </a:ext>
            </a:extLst>
          </p:cNvPr>
          <p:cNvSpPr/>
          <p:nvPr/>
        </p:nvSpPr>
        <p:spPr>
          <a:xfrm>
            <a:off x="8747760" y="2905760"/>
            <a:ext cx="3362960" cy="12508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b="1">
                <a:latin typeface="Arial" panose="020B0604020202020204" pitchFamily="34" charset="0"/>
                <a:cs typeface="Arial" panose="020B0604020202020204" pitchFamily="34" charset="0"/>
              </a:rPr>
              <a:t>Salivação </a:t>
            </a:r>
          </a:p>
        </p:txBody>
      </p:sp>
      <p:sp>
        <p:nvSpPr>
          <p:cNvPr id="9" name="Retângulo 8">
            <a:extLst>
              <a:ext uri="{FF2B5EF4-FFF2-40B4-BE49-F238E27FC236}">
                <a16:creationId xmlns:a16="http://schemas.microsoft.com/office/drawing/2014/main" id="{C3770DCA-EDF4-FF3A-8951-B591FA294C6A}"/>
              </a:ext>
            </a:extLst>
          </p:cNvPr>
          <p:cNvSpPr/>
          <p:nvPr/>
        </p:nvSpPr>
        <p:spPr>
          <a:xfrm>
            <a:off x="0" y="4866640"/>
            <a:ext cx="12192000" cy="199136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pt-BR" sz="2800" dirty="0">
                <a:latin typeface="Arial" panose="020B0604020202020204" pitchFamily="34" charset="0"/>
                <a:cs typeface="Arial" panose="020B0604020202020204" pitchFamily="34" charset="0"/>
              </a:rPr>
              <a:t>O som da campainha provoca a salivação nos cães sem a presença do estímulo incondicionado (presença de alimento – que originalmente eliciava a salivação). Aqui, o som da campainha passa a se chamar estímulo condicionado e essa fase recebe o nome de </a:t>
            </a:r>
            <a:r>
              <a:rPr lang="pt-BR" sz="2800" b="1" i="1" dirty="0">
                <a:latin typeface="Arial" panose="020B0604020202020204" pitchFamily="34" charset="0"/>
                <a:cs typeface="Arial" panose="020B0604020202020204" pitchFamily="34" charset="0"/>
              </a:rPr>
              <a:t>condicionamento.</a:t>
            </a:r>
          </a:p>
        </p:txBody>
      </p:sp>
    </p:spTree>
    <p:extLst>
      <p:ext uri="{BB962C8B-B14F-4D97-AF65-F5344CB8AC3E}">
        <p14:creationId xmlns:p14="http://schemas.microsoft.com/office/powerpoint/2010/main" val="66001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F6722F-F231-C847-349E-6447C212CCE7}"/>
              </a:ext>
            </a:extLst>
          </p:cNvPr>
          <p:cNvSpPr>
            <a:spLocks noGrp="1"/>
          </p:cNvSpPr>
          <p:nvPr>
            <p:ph type="title"/>
          </p:nvPr>
        </p:nvSpPr>
        <p:spPr>
          <a:xfrm>
            <a:off x="720000" y="182320"/>
            <a:ext cx="10728322" cy="813360"/>
          </a:xfrm>
        </p:spPr>
        <p:txBody>
          <a:bodyPr/>
          <a:lstStyle/>
          <a:p>
            <a:pPr algn="ctr"/>
            <a:r>
              <a:rPr lang="pt-BR" b="1" dirty="0">
                <a:latin typeface="Arial" panose="020B0604020202020204" pitchFamily="34" charset="0"/>
                <a:cs typeface="Arial" panose="020B0604020202020204" pitchFamily="34" charset="0"/>
              </a:rPr>
              <a:t>Pavlov</a:t>
            </a:r>
          </a:p>
        </p:txBody>
      </p:sp>
      <p:sp>
        <p:nvSpPr>
          <p:cNvPr id="3" name="Espaço Reservado para Conteúdo 2">
            <a:extLst>
              <a:ext uri="{FF2B5EF4-FFF2-40B4-BE49-F238E27FC236}">
                <a16:creationId xmlns:a16="http://schemas.microsoft.com/office/drawing/2014/main" id="{B47DE766-12D4-BF1C-3BDB-57B9D5F3552B}"/>
              </a:ext>
            </a:extLst>
          </p:cNvPr>
          <p:cNvSpPr>
            <a:spLocks noGrp="1"/>
          </p:cNvSpPr>
          <p:nvPr>
            <p:ph idx="1"/>
          </p:nvPr>
        </p:nvSpPr>
        <p:spPr>
          <a:xfrm>
            <a:off x="254000" y="1178560"/>
            <a:ext cx="11653520" cy="5394960"/>
          </a:xfrm>
        </p:spPr>
        <p:style>
          <a:lnRef idx="2">
            <a:schemeClr val="dk1"/>
          </a:lnRef>
          <a:fillRef idx="1">
            <a:schemeClr val="lt1"/>
          </a:fillRef>
          <a:effectRef idx="0">
            <a:schemeClr val="dk1"/>
          </a:effectRef>
          <a:fontRef idx="minor">
            <a:schemeClr val="dk1"/>
          </a:fontRef>
        </p:style>
        <p:txBody>
          <a:bodyPr>
            <a:noAutofit/>
          </a:bodyPr>
          <a:lstStyle/>
          <a:p>
            <a:pPr algn="just"/>
            <a:r>
              <a:rPr lang="pt-BR" sz="2800" b="1" dirty="0">
                <a:latin typeface="Arial" panose="020B0604020202020204" pitchFamily="34" charset="0"/>
                <a:cs typeface="Arial" panose="020B0604020202020204" pitchFamily="34" charset="0"/>
              </a:rPr>
              <a:t>Após repetir um certo número de vezes o pareamento do estímulo neutro com o estímulo condicionado, Pavlov notou que o estímulo neutro por si passava a eliciar a mesma resposta que o estímulo incondicionado eliciava.</a:t>
            </a:r>
          </a:p>
          <a:p>
            <a:pPr algn="just"/>
            <a:r>
              <a:rPr lang="pt-BR" sz="2800" b="1" dirty="0">
                <a:latin typeface="Arial" panose="020B0604020202020204" pitchFamily="34" charset="0"/>
                <a:cs typeface="Arial" panose="020B0604020202020204" pitchFamily="34" charset="0"/>
              </a:rPr>
              <a:t>Pavlov postulou que o reflexo condicionado teria um papel importante no comportamento humano e, consequentemente, na educação. </a:t>
            </a:r>
          </a:p>
          <a:p>
            <a:pPr algn="just"/>
            <a:r>
              <a:rPr lang="pt-BR" sz="2800" b="1" dirty="0">
                <a:latin typeface="Arial" panose="020B0604020202020204" pitchFamily="34" charset="0"/>
                <a:cs typeface="Arial" panose="020B0604020202020204" pitchFamily="34" charset="0"/>
              </a:rPr>
              <a:t>Assim, seu trabalho forneceu bases para que John Watson fundasse o comportamentalismo (ou behaviorismo) no mundo ocidental. </a:t>
            </a:r>
          </a:p>
        </p:txBody>
      </p:sp>
    </p:spTree>
    <p:extLst>
      <p:ext uri="{BB962C8B-B14F-4D97-AF65-F5344CB8AC3E}">
        <p14:creationId xmlns:p14="http://schemas.microsoft.com/office/powerpoint/2010/main" val="2050497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8414F528-C589-C66A-B47B-34E4D4CEFB0C}"/>
              </a:ext>
            </a:extLst>
          </p:cNvPr>
          <p:cNvSpPr>
            <a:spLocks noGrp="1"/>
          </p:cNvSpPr>
          <p:nvPr>
            <p:ph type="title"/>
          </p:nvPr>
        </p:nvSpPr>
        <p:spPr/>
        <p:txBody>
          <a:bodyPr/>
          <a:lstStyle/>
          <a:p>
            <a:pPr algn="ctr"/>
            <a:r>
              <a:rPr lang="pt-BR" b="1" dirty="0">
                <a:latin typeface="Arial" panose="020B0604020202020204" pitchFamily="34" charset="0"/>
                <a:cs typeface="Arial" panose="020B0604020202020204" pitchFamily="34" charset="0"/>
              </a:rPr>
              <a:t>John Watson (1878-1958) </a:t>
            </a:r>
            <a:endParaRPr lang="pt-BR" dirty="0"/>
          </a:p>
        </p:txBody>
      </p:sp>
      <p:sp>
        <p:nvSpPr>
          <p:cNvPr id="5" name="Espaço Reservado para Conteúdo 4">
            <a:extLst>
              <a:ext uri="{FF2B5EF4-FFF2-40B4-BE49-F238E27FC236}">
                <a16:creationId xmlns:a16="http://schemas.microsoft.com/office/drawing/2014/main" id="{F62372D2-0EC1-43E0-AAA4-F5D8EABB222D}"/>
              </a:ext>
            </a:extLst>
          </p:cNvPr>
          <p:cNvSpPr>
            <a:spLocks noGrp="1"/>
          </p:cNvSpPr>
          <p:nvPr>
            <p:ph idx="1"/>
          </p:nvPr>
        </p:nvSpPr>
        <p:spPr>
          <a:xfrm>
            <a:off x="4124960" y="101600"/>
            <a:ext cx="7955280" cy="6756400"/>
          </a:xfrm>
        </p:spPr>
        <p:style>
          <a:lnRef idx="1">
            <a:schemeClr val="accent2"/>
          </a:lnRef>
          <a:fillRef idx="2">
            <a:schemeClr val="accent2"/>
          </a:fillRef>
          <a:effectRef idx="1">
            <a:schemeClr val="accent2"/>
          </a:effectRef>
          <a:fontRef idx="minor">
            <a:schemeClr val="dk1"/>
          </a:fontRef>
        </p:style>
        <p:txBody>
          <a:bodyPr>
            <a:noAutofit/>
          </a:bodyPr>
          <a:lstStyle/>
          <a:p>
            <a:pPr algn="ctr">
              <a:lnSpc>
                <a:spcPct val="170000"/>
              </a:lnSpc>
            </a:pPr>
            <a:endParaRPr lang="pt-BR" sz="2400" b="1" dirty="0">
              <a:latin typeface="Arial" panose="020B0604020202020204" pitchFamily="34" charset="0"/>
              <a:cs typeface="Arial" panose="020B0604020202020204" pitchFamily="34" charset="0"/>
            </a:endParaRPr>
          </a:p>
          <a:p>
            <a:pPr algn="ctr">
              <a:lnSpc>
                <a:spcPct val="170000"/>
              </a:lnSpc>
            </a:pPr>
            <a:r>
              <a:rPr lang="pt-BR" sz="2400" b="1" dirty="0">
                <a:latin typeface="Arial" panose="020B0604020202020204" pitchFamily="34" charset="0"/>
                <a:cs typeface="Arial" panose="020B0604020202020204" pitchFamily="34" charset="0"/>
              </a:rPr>
              <a:t>Watson é o fundador do behaviorismo no mundo ocidental e utilizou o termo behaviorismo para enfatizar sua preocupação com os aspectos observáveis do comportamento.</a:t>
            </a:r>
          </a:p>
          <a:p>
            <a:pPr algn="ctr">
              <a:lnSpc>
                <a:spcPct val="170000"/>
              </a:lnSpc>
            </a:pPr>
            <a:r>
              <a:rPr lang="pt-BR" sz="2400" b="1" dirty="0">
                <a:latin typeface="Arial" panose="020B0604020202020204" pitchFamily="34" charset="0"/>
                <a:cs typeface="Arial" panose="020B0604020202020204" pitchFamily="34" charset="0"/>
              </a:rPr>
              <a:t>Ele foi fortemente influenciado pelo trabalho de Pavlov e enfatizou suas pesquisas mais nos estímulos do que nas consequências dos mesmos, realizando experimentos com animais e seres humanos (bebês, inclusive).</a:t>
            </a:r>
          </a:p>
          <a:p>
            <a:pPr algn="ctr">
              <a:lnSpc>
                <a:spcPct val="170000"/>
              </a:lnSpc>
            </a:pPr>
            <a:endParaRPr lang="pt-BR" sz="2400" dirty="0"/>
          </a:p>
        </p:txBody>
      </p:sp>
      <p:pic>
        <p:nvPicPr>
          <p:cNvPr id="2050" name="Picture 2" descr="John B. Watson – Wikipédia, a enciclopédia livre">
            <a:extLst>
              <a:ext uri="{FF2B5EF4-FFF2-40B4-BE49-F238E27FC236}">
                <a16:creationId xmlns:a16="http://schemas.microsoft.com/office/drawing/2014/main" id="{8000F948-1B01-E2B9-0CC0-4CFD2CAF64D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417" y="2509520"/>
            <a:ext cx="3280183" cy="3627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883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F061384-A096-09BD-55FB-2E11FFE11817}"/>
              </a:ext>
            </a:extLst>
          </p:cNvPr>
          <p:cNvSpPr>
            <a:spLocks noGrp="1"/>
          </p:cNvSpPr>
          <p:nvPr>
            <p:ph type="title"/>
          </p:nvPr>
        </p:nvSpPr>
        <p:spPr>
          <a:xfrm>
            <a:off x="720000" y="151840"/>
            <a:ext cx="10728322" cy="681280"/>
          </a:xfrm>
        </p:spPr>
        <p:txBody>
          <a:bodyPr/>
          <a:lstStyle/>
          <a:p>
            <a:pPr algn="ctr"/>
            <a:r>
              <a:rPr lang="pt-BR" b="1" dirty="0">
                <a:latin typeface="Arial" panose="020B0604020202020204" pitchFamily="34" charset="0"/>
                <a:cs typeface="Arial" panose="020B0604020202020204" pitchFamily="34" charset="0"/>
              </a:rPr>
              <a:t>John Watson (1878-1958) </a:t>
            </a:r>
          </a:p>
        </p:txBody>
      </p:sp>
      <p:sp>
        <p:nvSpPr>
          <p:cNvPr id="3" name="Espaço Reservado para Conteúdo 2">
            <a:extLst>
              <a:ext uri="{FF2B5EF4-FFF2-40B4-BE49-F238E27FC236}">
                <a16:creationId xmlns:a16="http://schemas.microsoft.com/office/drawing/2014/main" id="{4380DA19-11CE-C17A-D113-4145B4390DE2}"/>
              </a:ext>
            </a:extLst>
          </p:cNvPr>
          <p:cNvSpPr>
            <a:spLocks noGrp="1"/>
          </p:cNvSpPr>
          <p:nvPr>
            <p:ph idx="1"/>
          </p:nvPr>
        </p:nvSpPr>
        <p:spPr>
          <a:xfrm>
            <a:off x="162560" y="833120"/>
            <a:ext cx="11877040" cy="5873040"/>
          </a:xfrm>
        </p:spPr>
        <p:style>
          <a:lnRef idx="2">
            <a:schemeClr val="accent1"/>
          </a:lnRef>
          <a:fillRef idx="1">
            <a:schemeClr val="lt1"/>
          </a:fillRef>
          <a:effectRef idx="0">
            <a:schemeClr val="accent1"/>
          </a:effectRef>
          <a:fontRef idx="minor">
            <a:schemeClr val="dk1"/>
          </a:fontRef>
        </p:style>
        <p:txBody>
          <a:bodyPr>
            <a:noAutofit/>
          </a:bodyPr>
          <a:lstStyle/>
          <a:p>
            <a:pPr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A psicologia era, para ele, parte das Ciências Naturais, tendo no </a:t>
            </a:r>
            <a:r>
              <a:rPr lang="pt-BR" sz="2800" b="1" dirty="0">
                <a:solidFill>
                  <a:srgbClr val="FF0000"/>
                </a:solidFill>
                <a:latin typeface="Arial" panose="020B0604020202020204" pitchFamily="34" charset="0"/>
                <a:cs typeface="Arial" panose="020B0604020202020204" pitchFamily="34" charset="0"/>
              </a:rPr>
              <a:t>comportamento</a:t>
            </a:r>
            <a:r>
              <a:rPr lang="pt-BR" sz="2800" b="1" dirty="0">
                <a:latin typeface="Arial" panose="020B0604020202020204" pitchFamily="34" charset="0"/>
                <a:cs typeface="Arial" panose="020B0604020202020204" pitchFamily="34" charset="0"/>
              </a:rPr>
              <a:t> seu objeto de estudo, investigado por meio de experimentos envolvendo estímulos e respostas. </a:t>
            </a:r>
          </a:p>
          <a:p>
            <a:pPr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Essa forma de pensar tem raízes nos critérios epistemológicos do </a:t>
            </a:r>
            <a:r>
              <a:rPr lang="pt-BR" sz="2800" b="1" dirty="0">
                <a:solidFill>
                  <a:srgbClr val="FF0000"/>
                </a:solidFill>
                <a:latin typeface="Arial" panose="020B0604020202020204" pitchFamily="34" charset="0"/>
                <a:cs typeface="Arial" panose="020B0604020202020204" pitchFamily="34" charset="0"/>
              </a:rPr>
              <a:t>positivismo</a:t>
            </a:r>
            <a:r>
              <a:rPr lang="pt-BR" sz="2800" b="1" dirty="0">
                <a:latin typeface="Arial" panose="020B0604020202020204" pitchFamily="34" charset="0"/>
                <a:cs typeface="Arial" panose="020B0604020202020204" pitchFamily="34" charset="0"/>
              </a:rPr>
              <a:t>, que conhecera nos seus estudos em Filosofia. Pode-se dizer que era um empirista. </a:t>
            </a:r>
          </a:p>
          <a:p>
            <a:pPr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Para ele, a aprendizagem se dava como o </a:t>
            </a:r>
            <a:r>
              <a:rPr lang="pt-BR" sz="2800" b="1" dirty="0">
                <a:solidFill>
                  <a:srgbClr val="FF0000"/>
                </a:solidFill>
                <a:latin typeface="Arial" panose="020B0604020202020204" pitchFamily="34" charset="0"/>
                <a:cs typeface="Arial" panose="020B0604020202020204" pitchFamily="34" charset="0"/>
              </a:rPr>
              <a:t>condicionamento clássico de Pavlov</a:t>
            </a:r>
            <a:r>
              <a:rPr lang="pt-BR" sz="2800" b="1" dirty="0">
                <a:latin typeface="Arial" panose="020B0604020202020204" pitchFamily="34" charset="0"/>
                <a:cs typeface="Arial" panose="020B0604020202020204" pitchFamily="34" charset="0"/>
              </a:rPr>
              <a:t>: o estímulo neutro, quando emparelhado um número suficiente de vezes como estímulo incondicionado, passa a eliciar a mesma resposta do último, substituindo-o.</a:t>
            </a:r>
          </a:p>
        </p:txBody>
      </p:sp>
    </p:spTree>
    <p:extLst>
      <p:ext uri="{BB962C8B-B14F-4D97-AF65-F5344CB8AC3E}">
        <p14:creationId xmlns:p14="http://schemas.microsoft.com/office/powerpoint/2010/main" val="22016852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C2E6FA-5F49-6339-5944-BC3840F94535}"/>
              </a:ext>
            </a:extLst>
          </p:cNvPr>
          <p:cNvSpPr>
            <a:spLocks noGrp="1"/>
          </p:cNvSpPr>
          <p:nvPr>
            <p:ph type="title"/>
          </p:nvPr>
        </p:nvSpPr>
        <p:spPr>
          <a:xfrm>
            <a:off x="720000" y="619200"/>
            <a:ext cx="10728322" cy="589840"/>
          </a:xfrm>
        </p:spPr>
        <p:txBody>
          <a:bodyPr/>
          <a:lstStyle/>
          <a:p>
            <a:pPr algn="ctr"/>
            <a:r>
              <a:rPr lang="pt-BR" b="1" dirty="0">
                <a:latin typeface="Arial" panose="020B0604020202020204" pitchFamily="34" charset="0"/>
                <a:cs typeface="Arial" panose="020B0604020202020204" pitchFamily="34" charset="0"/>
              </a:rPr>
              <a:t>John Watson (1878-1958) </a:t>
            </a:r>
            <a:endParaRPr lang="pt-BR" dirty="0"/>
          </a:p>
        </p:txBody>
      </p:sp>
      <p:sp>
        <p:nvSpPr>
          <p:cNvPr id="3" name="Espaço Reservado para Conteúdo 2">
            <a:extLst>
              <a:ext uri="{FF2B5EF4-FFF2-40B4-BE49-F238E27FC236}">
                <a16:creationId xmlns:a16="http://schemas.microsoft.com/office/drawing/2014/main" id="{7747647D-90E3-67EE-D13B-96C2567F0424}"/>
              </a:ext>
            </a:extLst>
          </p:cNvPr>
          <p:cNvSpPr>
            <a:spLocks noGrp="1"/>
          </p:cNvSpPr>
          <p:nvPr>
            <p:ph idx="1"/>
          </p:nvPr>
        </p:nvSpPr>
        <p:spPr>
          <a:xfrm>
            <a:off x="264160" y="1249680"/>
            <a:ext cx="11633200" cy="5394960"/>
          </a:xfrm>
        </p:spPr>
        <p:style>
          <a:lnRef idx="2">
            <a:schemeClr val="dk1"/>
          </a:lnRef>
          <a:fillRef idx="1">
            <a:schemeClr val="lt1"/>
          </a:fillRef>
          <a:effectRef idx="0">
            <a:schemeClr val="dk1"/>
          </a:effectRef>
          <a:fontRef idx="minor">
            <a:schemeClr val="dk1"/>
          </a:fontRef>
        </p:style>
        <p:txBody>
          <a:bodyPr>
            <a:noAutofit/>
          </a:bodyPr>
          <a:lstStyle/>
          <a:p>
            <a:pPr algn="just"/>
            <a:r>
              <a:rPr lang="pt-BR" sz="2800" dirty="0">
                <a:latin typeface="Arial" panose="020B0604020202020204" pitchFamily="34" charset="0"/>
                <a:cs typeface="Arial" panose="020B0604020202020204" pitchFamily="34" charset="0"/>
              </a:rPr>
              <a:t>As emoções humanas, como por exemplo o medo, também poderiam ser explicadas pelo processo de condicionamento. Ou seja, o medo poderia ser condicionado </a:t>
            </a:r>
            <a:r>
              <a:rPr lang="pt-BR" sz="2800" b="1" dirty="0">
                <a:solidFill>
                  <a:srgbClr val="FF0000"/>
                </a:solidFill>
                <a:latin typeface="Arial" panose="020B0604020202020204" pitchFamily="34" charset="0"/>
                <a:cs typeface="Arial" panose="020B0604020202020204" pitchFamily="34" charset="0"/>
              </a:rPr>
              <a:t>emparelhando um estímulo incondicionado com um estímulo neutro. </a:t>
            </a:r>
          </a:p>
          <a:p>
            <a:pPr algn="just"/>
            <a:r>
              <a:rPr lang="pt-BR" sz="2800" dirty="0">
                <a:latin typeface="Arial" panose="020B0604020202020204" pitchFamily="34" charset="0"/>
                <a:cs typeface="Arial" panose="020B0604020202020204" pitchFamily="34" charset="0"/>
              </a:rPr>
              <a:t>Watson descartava </a:t>
            </a:r>
            <a:r>
              <a:rPr lang="pt-BR" sz="2800" b="1" dirty="0">
                <a:solidFill>
                  <a:srgbClr val="FF0000"/>
                </a:solidFill>
                <a:latin typeface="Arial" panose="020B0604020202020204" pitchFamily="34" charset="0"/>
                <a:cs typeface="Arial" panose="020B0604020202020204" pitchFamily="34" charset="0"/>
              </a:rPr>
              <a:t>o mentalismo</a:t>
            </a:r>
            <a:r>
              <a:rPr lang="pt-BR" sz="2800" dirty="0">
                <a:latin typeface="Arial" panose="020B0604020202020204" pitchFamily="34" charset="0"/>
                <a:cs typeface="Arial" panose="020B0604020202020204" pitchFamily="34" charset="0"/>
              </a:rPr>
              <a:t>, a distinção entre </a:t>
            </a:r>
            <a:r>
              <a:rPr lang="pt-BR" sz="2800" b="1" dirty="0">
                <a:solidFill>
                  <a:srgbClr val="FF0000"/>
                </a:solidFill>
                <a:latin typeface="Arial" panose="020B0604020202020204" pitchFamily="34" charset="0"/>
                <a:cs typeface="Arial" panose="020B0604020202020204" pitchFamily="34" charset="0"/>
              </a:rPr>
              <a:t>corpo e mente</a:t>
            </a:r>
            <a:r>
              <a:rPr lang="pt-BR" sz="2800" dirty="0">
                <a:latin typeface="Arial" panose="020B0604020202020204" pitchFamily="34" charset="0"/>
                <a:cs typeface="Arial" panose="020B0604020202020204" pitchFamily="34" charset="0"/>
              </a:rPr>
              <a:t>. Para Watson, o comportamento compunha-se inteiramente de </a:t>
            </a:r>
            <a:r>
              <a:rPr lang="pt-BR" sz="2800" b="1" dirty="0">
                <a:solidFill>
                  <a:srgbClr val="FF0000"/>
                </a:solidFill>
                <a:latin typeface="Arial" panose="020B0604020202020204" pitchFamily="34" charset="0"/>
                <a:cs typeface="Arial" panose="020B0604020202020204" pitchFamily="34" charset="0"/>
              </a:rPr>
              <a:t>impulsos fisiológicos. </a:t>
            </a:r>
          </a:p>
          <a:p>
            <a:pPr algn="just"/>
            <a:r>
              <a:rPr lang="pt-BR" sz="2800" dirty="0">
                <a:latin typeface="Arial" panose="020B0604020202020204" pitchFamily="34" charset="0"/>
                <a:cs typeface="Arial" panose="020B0604020202020204" pitchFamily="34" charset="0"/>
              </a:rPr>
              <a:t>Apesar de não usar o conceito de reforço (como faz Skinner) na aprendizagem, Watson explica tal processo através do </a:t>
            </a:r>
            <a:r>
              <a:rPr lang="pt-BR" sz="2800" b="1" dirty="0">
                <a:solidFill>
                  <a:srgbClr val="FF0000"/>
                </a:solidFill>
                <a:latin typeface="Arial" panose="020B0604020202020204" pitchFamily="34" charset="0"/>
                <a:cs typeface="Arial" panose="020B0604020202020204" pitchFamily="34" charset="0"/>
              </a:rPr>
              <a:t>Princípio da Frequência e do Princípio da Recentidade. </a:t>
            </a:r>
          </a:p>
        </p:txBody>
      </p:sp>
    </p:spTree>
    <p:extLst>
      <p:ext uri="{BB962C8B-B14F-4D97-AF65-F5344CB8AC3E}">
        <p14:creationId xmlns:p14="http://schemas.microsoft.com/office/powerpoint/2010/main" val="822629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87CE19-1CE2-D0CF-9B0D-B991AEBE882B}"/>
              </a:ext>
            </a:extLst>
          </p:cNvPr>
          <p:cNvSpPr>
            <a:spLocks noGrp="1"/>
          </p:cNvSpPr>
          <p:nvPr>
            <p:ph type="title"/>
          </p:nvPr>
        </p:nvSpPr>
        <p:spPr>
          <a:xfrm>
            <a:off x="720000" y="619200"/>
            <a:ext cx="10728322" cy="772720"/>
          </a:xfrm>
        </p:spPr>
        <p:txBody>
          <a:bodyPr>
            <a:normAutofit/>
          </a:bodyPr>
          <a:lstStyle/>
          <a:p>
            <a:pPr algn="just"/>
            <a:r>
              <a:rPr lang="pt-BR" sz="2800" b="1" dirty="0">
                <a:latin typeface="Arial" panose="020B0604020202020204" pitchFamily="34" charset="0"/>
                <a:cs typeface="Arial" panose="020B0604020202020204" pitchFamily="34" charset="0"/>
              </a:rPr>
              <a:t>Princípio da Frequência e do Princípio da Recentidade.</a:t>
            </a:r>
            <a:endParaRPr lang="pt-BR" sz="2800" dirty="0"/>
          </a:p>
        </p:txBody>
      </p:sp>
      <p:sp>
        <p:nvSpPr>
          <p:cNvPr id="3" name="Espaço Reservado para Conteúdo 2">
            <a:extLst>
              <a:ext uri="{FF2B5EF4-FFF2-40B4-BE49-F238E27FC236}">
                <a16:creationId xmlns:a16="http://schemas.microsoft.com/office/drawing/2014/main" id="{4012B906-B3D8-0659-4805-62A2A9EEB968}"/>
              </a:ext>
            </a:extLst>
          </p:cNvPr>
          <p:cNvSpPr>
            <a:spLocks noGrp="1"/>
          </p:cNvSpPr>
          <p:nvPr>
            <p:ph idx="1"/>
          </p:nvPr>
        </p:nvSpPr>
        <p:spPr>
          <a:xfrm>
            <a:off x="518160" y="1706880"/>
            <a:ext cx="11287760" cy="4590415"/>
          </a:xfrm>
        </p:spPr>
        <p:style>
          <a:lnRef idx="2">
            <a:schemeClr val="dk1"/>
          </a:lnRef>
          <a:fillRef idx="1">
            <a:schemeClr val="lt1"/>
          </a:fillRef>
          <a:effectRef idx="0">
            <a:schemeClr val="dk1"/>
          </a:effectRef>
          <a:fontRef idx="minor">
            <a:schemeClr val="dk1"/>
          </a:fontRef>
        </p:style>
        <p:txBody>
          <a:bodyPr>
            <a:normAutofit/>
          </a:bodyPr>
          <a:lstStyle/>
          <a:p>
            <a:pPr algn="just"/>
            <a:r>
              <a:rPr lang="pt-BR" sz="2400" b="1" dirty="0">
                <a:latin typeface="Arial" panose="020B0604020202020204" pitchFamily="34" charset="0"/>
                <a:cs typeface="Arial" panose="020B0604020202020204" pitchFamily="34" charset="0"/>
              </a:rPr>
              <a:t>Princípio da Frequência </a:t>
            </a:r>
            <a:r>
              <a:rPr lang="pt-BR" sz="2400" dirty="0">
                <a:latin typeface="Arial" panose="020B0604020202020204" pitchFamily="34" charset="0"/>
                <a:cs typeface="Arial" panose="020B0604020202020204" pitchFamily="34" charset="0"/>
              </a:rPr>
              <a:t>- diz que quanto mais frequentemente associamos uma dada resposta a um dado estímulo mais provavelmente os associaremos outra vez. Com isso, nessa perspectiva, cabe ao professor promover o maior número de vezes possível a associação de uma resposta (desejada) a um estímulo para que o aprendiz adquira conhecimentos. </a:t>
            </a:r>
          </a:p>
          <a:p>
            <a:pPr algn="just"/>
            <a:r>
              <a:rPr lang="pt-BR" sz="2400" b="1" dirty="0">
                <a:latin typeface="Arial" panose="020B0604020202020204" pitchFamily="34" charset="0"/>
                <a:cs typeface="Arial" panose="020B0604020202020204" pitchFamily="34" charset="0"/>
              </a:rPr>
              <a:t>Princípio da Recentidade - </a:t>
            </a:r>
            <a:r>
              <a:rPr lang="pt-BR" sz="2400" dirty="0">
                <a:latin typeface="Arial" panose="020B0604020202020204" pitchFamily="34" charset="0"/>
                <a:cs typeface="Arial" panose="020B0604020202020204" pitchFamily="34" charset="0"/>
              </a:rPr>
              <a:t>coloca que quanto mais recentemente associarmos uma dada resposta a um dado estímulo, mais provavelmente os associaremos outra vez. Assim, o professor deverá proporcionar ao estudante o vínculo mais rápido possível entre a resposta que ele quer que o aluno aprenda e o estímulo a ela relacionado.</a:t>
            </a:r>
          </a:p>
        </p:txBody>
      </p:sp>
    </p:spTree>
    <p:extLst>
      <p:ext uri="{BB962C8B-B14F-4D97-AF65-F5344CB8AC3E}">
        <p14:creationId xmlns:p14="http://schemas.microsoft.com/office/powerpoint/2010/main" val="3648432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AFC8D58B-AFF5-27E5-1AA3-C0C60C705373}"/>
              </a:ext>
            </a:extLst>
          </p:cNvPr>
          <p:cNvSpPr>
            <a:spLocks noGrp="1"/>
          </p:cNvSpPr>
          <p:nvPr>
            <p:ph idx="1"/>
          </p:nvPr>
        </p:nvSpPr>
        <p:spPr>
          <a:xfrm>
            <a:off x="203200" y="233680"/>
            <a:ext cx="11714480" cy="6329680"/>
          </a:xfrm>
        </p:spPr>
        <p:style>
          <a:lnRef idx="2">
            <a:schemeClr val="dk1"/>
          </a:lnRef>
          <a:fillRef idx="1">
            <a:schemeClr val="lt1"/>
          </a:fillRef>
          <a:effectRef idx="0">
            <a:schemeClr val="dk1"/>
          </a:effectRef>
          <a:fontRef idx="minor">
            <a:schemeClr val="dk1"/>
          </a:fontRef>
        </p:style>
        <p:txBody>
          <a:bodyPr>
            <a:noAutofit/>
          </a:bodyPr>
          <a:lstStyle/>
          <a:p>
            <a:pPr algn="just"/>
            <a:r>
              <a:rPr lang="pt-BR" sz="2400" dirty="0">
                <a:latin typeface="Arial" panose="020B0604020202020204" pitchFamily="34" charset="0"/>
                <a:cs typeface="Arial" panose="020B0604020202020204" pitchFamily="34" charset="0"/>
              </a:rPr>
              <a:t>Watson teve muita influência nos </a:t>
            </a:r>
            <a:r>
              <a:rPr lang="pt-BR" sz="2400" b="1" dirty="0">
                <a:latin typeface="Arial" panose="020B0604020202020204" pitchFamily="34" charset="0"/>
                <a:cs typeface="Arial" panose="020B0604020202020204" pitchFamily="34" charset="0"/>
              </a:rPr>
              <a:t>Estados Unidos </a:t>
            </a:r>
            <a:r>
              <a:rPr lang="pt-BR" sz="2400" dirty="0">
                <a:latin typeface="Arial" panose="020B0604020202020204" pitchFamily="34" charset="0"/>
                <a:cs typeface="Arial" panose="020B0604020202020204" pitchFamily="34" charset="0"/>
              </a:rPr>
              <a:t>na década de trinta e chegou a proferir algumas frases que fizeram história. Afirmava categoricamente que organizações como os Escoteiros levavam ao homossexualismo. As meninas, segundo ele, são ainda mais susceptíveis ao homossexualismo, já que trocavam beijos entre si, davam-se as mãos e </a:t>
            </a:r>
            <a:r>
              <a:rPr lang="pt-BR" sz="2400" dirty="0" err="1">
                <a:latin typeface="Arial" panose="020B0604020202020204" pitchFamily="34" charset="0"/>
                <a:cs typeface="Arial" panose="020B0604020202020204" pitchFamily="34" charset="0"/>
              </a:rPr>
              <a:t>cotumavam</a:t>
            </a:r>
            <a:r>
              <a:rPr lang="pt-BR" sz="2400" dirty="0">
                <a:latin typeface="Arial" panose="020B0604020202020204" pitchFamily="34" charset="0"/>
                <a:cs typeface="Arial" panose="020B0604020202020204" pitchFamily="34" charset="0"/>
              </a:rPr>
              <a:t> dormir na mesma cama nas conhecidas festas do pijama.</a:t>
            </a:r>
          </a:p>
          <a:p>
            <a:pPr algn="just"/>
            <a:r>
              <a:rPr lang="pt-BR" sz="2400" dirty="0">
                <a:latin typeface="Arial" panose="020B0604020202020204" pitchFamily="34" charset="0"/>
                <a:cs typeface="Arial" panose="020B0604020202020204" pitchFamily="34" charset="0"/>
              </a:rPr>
              <a:t>O determinismo de suas ideias aparece claramente também em uma conhecida frase sua: </a:t>
            </a:r>
          </a:p>
          <a:p>
            <a:pPr marL="0" indent="0" algn="just">
              <a:buNone/>
            </a:pPr>
            <a:r>
              <a:rPr lang="pt-BR" sz="2400" dirty="0">
                <a:latin typeface="Arial" panose="020B0604020202020204" pitchFamily="34" charset="0"/>
                <a:cs typeface="Arial" panose="020B0604020202020204" pitchFamily="34" charset="0"/>
              </a:rPr>
              <a:t>	</a:t>
            </a:r>
            <a:r>
              <a:rPr lang="pt-BR" dirty="0">
                <a:latin typeface="Arial" panose="020B0604020202020204" pitchFamily="34" charset="0"/>
                <a:cs typeface="Arial" panose="020B0604020202020204" pitchFamily="34" charset="0"/>
              </a:rPr>
              <a:t>Dê-me uma dúzia de crianças saudáveis, bem formadas, e meu próprio mundo 	especificado para fazê-los crescer e, garanto, qualquer um que eu pegue ao 	acaso 	posso 	treiná-lo para se transformar em qualquer tipo de especialista que eu 	poderia escolher - 	médico, advogado, artista , o 	comerciante-chefe e, sim, até mesmo 	mendigo e ladrão, i	</a:t>
            </a:r>
            <a:r>
              <a:rPr lang="pt-BR" dirty="0" err="1">
                <a:latin typeface="Arial" panose="020B0604020202020204" pitchFamily="34" charset="0"/>
                <a:cs typeface="Arial" panose="020B0604020202020204" pitchFamily="34" charset="0"/>
              </a:rPr>
              <a:t>ndependentemente</a:t>
            </a:r>
            <a:r>
              <a:rPr lang="pt-BR" dirty="0">
                <a:latin typeface="Arial" panose="020B0604020202020204" pitchFamily="34" charset="0"/>
                <a:cs typeface="Arial" panose="020B0604020202020204" pitchFamily="34" charset="0"/>
              </a:rPr>
              <a:t> dos seus talentos, inclinações, tendências, habilidades, 	vocações e 	raça dos seus antepassados (WATSON, 1930).</a:t>
            </a:r>
          </a:p>
        </p:txBody>
      </p:sp>
    </p:spTree>
    <p:extLst>
      <p:ext uri="{BB962C8B-B14F-4D97-AF65-F5344CB8AC3E}">
        <p14:creationId xmlns:p14="http://schemas.microsoft.com/office/powerpoint/2010/main" val="367378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4BC73FA-BEE2-FC04-2845-6F2C475A2946}"/>
              </a:ext>
            </a:extLst>
          </p:cNvPr>
          <p:cNvSpPr>
            <a:spLocks noGrp="1"/>
          </p:cNvSpPr>
          <p:nvPr>
            <p:ph type="title"/>
          </p:nvPr>
        </p:nvSpPr>
        <p:spPr/>
        <p:txBody>
          <a:bodyPr>
            <a:normAutofit/>
          </a:bodyPr>
          <a:lstStyle/>
          <a:p>
            <a:pPr algn="ctr"/>
            <a:r>
              <a:rPr lang="pt-BR" sz="3200" b="1" dirty="0">
                <a:latin typeface="Arial" panose="020B0604020202020204" pitchFamily="34" charset="0"/>
                <a:cs typeface="Arial" panose="020B0604020202020204" pitchFamily="34" charset="0"/>
              </a:rPr>
              <a:t>Edward </a:t>
            </a:r>
            <a:r>
              <a:rPr lang="pt-BR" sz="3200" b="1" dirty="0" err="1">
                <a:latin typeface="Arial" panose="020B0604020202020204" pitchFamily="34" charset="0"/>
                <a:cs typeface="Arial" panose="020B0604020202020204" pitchFamily="34" charset="0"/>
              </a:rPr>
              <a:t>Thorndike</a:t>
            </a:r>
            <a:r>
              <a:rPr lang="pt-BR" sz="3200" b="1" dirty="0">
                <a:latin typeface="Arial" panose="020B0604020202020204" pitchFamily="34" charset="0"/>
                <a:cs typeface="Arial" panose="020B0604020202020204" pitchFamily="34" charset="0"/>
              </a:rPr>
              <a:t> (1874-1949)</a:t>
            </a:r>
          </a:p>
        </p:txBody>
      </p:sp>
      <p:sp>
        <p:nvSpPr>
          <p:cNvPr id="5" name="Espaço Reservado para Conteúdo 4">
            <a:extLst>
              <a:ext uri="{FF2B5EF4-FFF2-40B4-BE49-F238E27FC236}">
                <a16:creationId xmlns:a16="http://schemas.microsoft.com/office/drawing/2014/main" id="{BE883543-C65C-0C37-AC13-A85E90A4F07B}"/>
              </a:ext>
            </a:extLst>
          </p:cNvPr>
          <p:cNvSpPr>
            <a:spLocks noGrp="1"/>
          </p:cNvSpPr>
          <p:nvPr>
            <p:ph idx="1"/>
          </p:nvPr>
        </p:nvSpPr>
        <p:spPr>
          <a:xfrm>
            <a:off x="4124960" y="101600"/>
            <a:ext cx="7955280" cy="6634480"/>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pt-BR" sz="2800" b="1" dirty="0">
                <a:latin typeface="Arial" panose="020B0604020202020204" pitchFamily="34" charset="0"/>
                <a:cs typeface="Arial" panose="020B0604020202020204" pitchFamily="34" charset="0"/>
              </a:rPr>
              <a:t>Ao contrário de Watson, </a:t>
            </a:r>
            <a:r>
              <a:rPr lang="pt-BR" sz="2800" b="1" dirty="0" err="1">
                <a:latin typeface="Arial" panose="020B0604020202020204" pitchFamily="34" charset="0"/>
                <a:cs typeface="Arial" panose="020B0604020202020204" pitchFamily="34" charset="0"/>
              </a:rPr>
              <a:t>Thorndike</a:t>
            </a:r>
            <a:r>
              <a:rPr lang="pt-BR" sz="2800" b="1" dirty="0">
                <a:latin typeface="Arial" panose="020B0604020202020204" pitchFamily="34" charset="0"/>
                <a:cs typeface="Arial" panose="020B0604020202020204" pitchFamily="34" charset="0"/>
              </a:rPr>
              <a:t> foi um teórico do reforço (talvez devido a isso sua influência na psicologia e na educação foi muito grande) e sua principal contribuição ao behaviorismo, provavelmente, foi a Lei do Efeito.</a:t>
            </a:r>
          </a:p>
          <a:p>
            <a:pPr algn="ctr"/>
            <a:r>
              <a:rPr lang="pt-BR" sz="2800" b="1" dirty="0">
                <a:latin typeface="Arial" panose="020B0604020202020204" pitchFamily="34" charset="0"/>
                <a:cs typeface="Arial" panose="020B0604020202020204" pitchFamily="34" charset="0"/>
              </a:rPr>
              <a:t>Esta lei traz consigo uma concepção de aprendizagem na qual uma conexão é fortalecida quando seguida de uma consequência satisfatória (é mais provável que a mesma resposta seja dada outra vez ao mesmo estímulo) e, inversamente, se a conexão é seguida de um "estado irritante" ela é enfraquecida (é provável que a resposta não seja repetida).</a:t>
            </a:r>
          </a:p>
        </p:txBody>
      </p:sp>
      <p:pic>
        <p:nvPicPr>
          <p:cNvPr id="3074" name="Picture 2" descr="Thorndikes Theory">
            <a:extLst>
              <a:ext uri="{FF2B5EF4-FFF2-40B4-BE49-F238E27FC236}">
                <a16:creationId xmlns:a16="http://schemas.microsoft.com/office/drawing/2014/main" id="{7A36C9BE-6E85-7DEB-9541-F5CBDC14BB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60320"/>
            <a:ext cx="3657600" cy="41046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628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ço Reservado para Conteúdo 5">
            <a:extLst>
              <a:ext uri="{FF2B5EF4-FFF2-40B4-BE49-F238E27FC236}">
                <a16:creationId xmlns:a16="http://schemas.microsoft.com/office/drawing/2014/main" id="{A484B929-A026-E9AB-B08D-0E0EE2BE188E}"/>
              </a:ext>
            </a:extLst>
          </p:cNvPr>
          <p:cNvSpPr>
            <a:spLocks noGrp="1"/>
          </p:cNvSpPr>
          <p:nvPr>
            <p:ph idx="1"/>
          </p:nvPr>
        </p:nvSpPr>
        <p:spPr>
          <a:xfrm>
            <a:off x="720000" y="690880"/>
            <a:ext cx="11106240" cy="5606415"/>
          </a:xfrm>
        </p:spPr>
        <p:style>
          <a:lnRef idx="2">
            <a:schemeClr val="dk1"/>
          </a:lnRef>
          <a:fillRef idx="1">
            <a:schemeClr val="lt1"/>
          </a:fillRef>
          <a:effectRef idx="0">
            <a:schemeClr val="dk1"/>
          </a:effectRef>
          <a:fontRef idx="minor">
            <a:schemeClr val="dk1"/>
          </a:fontRef>
        </p:style>
        <p:txBody>
          <a:bodyPr>
            <a:normAutofit/>
          </a:bodyPr>
          <a:lstStyle/>
          <a:p>
            <a:pPr marL="0" indent="0" algn="ctr">
              <a:lnSpc>
                <a:spcPct val="150000"/>
              </a:lnSpc>
              <a:buNone/>
            </a:pPr>
            <a:r>
              <a:rPr lang="pt-BR" sz="2800" b="1" dirty="0">
                <a:solidFill>
                  <a:srgbClr val="FF0000"/>
                </a:solidFill>
                <a:latin typeface="Arial" panose="020B0604020202020204" pitchFamily="34" charset="0"/>
                <a:cs typeface="Arial" panose="020B0604020202020204" pitchFamily="34" charset="0"/>
              </a:rPr>
              <a:t>O professor</a:t>
            </a:r>
            <a:r>
              <a:rPr lang="pt-BR" sz="2800" dirty="0">
                <a:latin typeface="Arial" panose="020B0604020202020204" pitchFamily="34" charset="0"/>
                <a:cs typeface="Arial" panose="020B0604020202020204" pitchFamily="34" charset="0"/>
              </a:rPr>
              <a:t>, nesta concepção, deverá proporcionar ao aprendiz um </a:t>
            </a:r>
            <a:r>
              <a:rPr lang="pt-BR" sz="2800" b="1" dirty="0">
                <a:solidFill>
                  <a:srgbClr val="FF0000"/>
                </a:solidFill>
                <a:latin typeface="Arial" panose="020B0604020202020204" pitchFamily="34" charset="0"/>
                <a:cs typeface="Arial" panose="020B0604020202020204" pitchFamily="34" charset="0"/>
              </a:rPr>
              <a:t>reforço positivo </a:t>
            </a:r>
            <a:r>
              <a:rPr lang="pt-BR" sz="2800" dirty="0">
                <a:latin typeface="Arial" panose="020B0604020202020204" pitchFamily="34" charset="0"/>
                <a:cs typeface="Arial" panose="020B0604020202020204" pitchFamily="34" charset="0"/>
              </a:rPr>
              <a:t>(por exemplo, um elogio), caso o aluno tenha dado uma resposta desejada, ou um </a:t>
            </a:r>
            <a:r>
              <a:rPr lang="pt-BR" sz="2800" b="1" dirty="0">
                <a:solidFill>
                  <a:srgbClr val="FF0000"/>
                </a:solidFill>
                <a:latin typeface="Arial" panose="020B0604020202020204" pitchFamily="34" charset="0"/>
                <a:cs typeface="Arial" panose="020B0604020202020204" pitchFamily="34" charset="0"/>
              </a:rPr>
              <a:t>reforço negativo </a:t>
            </a:r>
            <a:r>
              <a:rPr lang="pt-BR" sz="2800" dirty="0">
                <a:latin typeface="Arial" panose="020B0604020202020204" pitchFamily="34" charset="0"/>
                <a:cs typeface="Arial" panose="020B0604020202020204" pitchFamily="34" charset="0"/>
              </a:rPr>
              <a:t>(por exemplo, uma punição) quando o aprendiz apresenta uma resposta indesejável. </a:t>
            </a:r>
          </a:p>
        </p:txBody>
      </p:sp>
    </p:spTree>
    <p:extLst>
      <p:ext uri="{BB962C8B-B14F-4D97-AF65-F5344CB8AC3E}">
        <p14:creationId xmlns:p14="http://schemas.microsoft.com/office/powerpoint/2010/main" val="1150905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27217B-E9C1-3D86-7D46-5D5E24C1BB1A}"/>
              </a:ext>
            </a:extLst>
          </p:cNvPr>
          <p:cNvSpPr>
            <a:spLocks noGrp="1"/>
          </p:cNvSpPr>
          <p:nvPr>
            <p:ph type="title"/>
          </p:nvPr>
        </p:nvSpPr>
        <p:spPr>
          <a:xfrm>
            <a:off x="720000" y="619200"/>
            <a:ext cx="10728322" cy="1077520"/>
          </a:xfrm>
        </p:spPr>
        <p:txBody>
          <a:bodyPr/>
          <a:lstStyle/>
          <a:p>
            <a:r>
              <a:rPr lang="pt-BR" dirty="0">
                <a:latin typeface="Arial" panose="020B0604020202020204" pitchFamily="34" charset="0"/>
                <a:cs typeface="Arial" panose="020B0604020202020204" pitchFamily="34" charset="0"/>
              </a:rPr>
              <a:t>O behaviorismo pode ser grosseiramente classificado em dois tipos:</a:t>
            </a:r>
          </a:p>
        </p:txBody>
      </p:sp>
      <p:sp>
        <p:nvSpPr>
          <p:cNvPr id="3" name="Espaço Reservado para Conteúdo 2">
            <a:extLst>
              <a:ext uri="{FF2B5EF4-FFF2-40B4-BE49-F238E27FC236}">
                <a16:creationId xmlns:a16="http://schemas.microsoft.com/office/drawing/2014/main" id="{A0822DFA-F0FE-D110-27E4-4DFAD0802774}"/>
              </a:ext>
            </a:extLst>
          </p:cNvPr>
          <p:cNvSpPr>
            <a:spLocks noGrp="1"/>
          </p:cNvSpPr>
          <p:nvPr>
            <p:ph idx="1"/>
          </p:nvPr>
        </p:nvSpPr>
        <p:spPr>
          <a:xfrm>
            <a:off x="720000" y="1818640"/>
            <a:ext cx="11045280" cy="3950335"/>
          </a:xfrm>
        </p:spPr>
        <p:txBody>
          <a:bodyPr>
            <a:normAutofit/>
          </a:bodyPr>
          <a:lstStyle/>
          <a:p>
            <a:r>
              <a:rPr lang="pt-BR" sz="2800" dirty="0">
                <a:latin typeface="Arial" panose="020B0604020202020204" pitchFamily="34" charset="0"/>
                <a:cs typeface="Arial" panose="020B0604020202020204" pitchFamily="34" charset="0"/>
              </a:rPr>
              <a:t>o behaviorismo metodológico;</a:t>
            </a:r>
          </a:p>
          <a:p>
            <a:r>
              <a:rPr lang="pt-BR" sz="2800" dirty="0">
                <a:latin typeface="Arial" panose="020B0604020202020204" pitchFamily="34" charset="0"/>
                <a:cs typeface="Arial" panose="020B0604020202020204" pitchFamily="34" charset="0"/>
              </a:rPr>
              <a:t>o behaviorismo  radical.</a:t>
            </a:r>
          </a:p>
          <a:p>
            <a:r>
              <a:rPr lang="pt-BR" sz="2800" dirty="0">
                <a:latin typeface="Arial" panose="020B0604020202020204" pitchFamily="34" charset="0"/>
                <a:cs typeface="Arial" panose="020B0604020202020204" pitchFamily="34" charset="0"/>
              </a:rPr>
              <a:t>O criador da vertente do </a:t>
            </a:r>
            <a:r>
              <a:rPr lang="pt-BR" sz="2800" b="1" dirty="0">
                <a:latin typeface="Arial" panose="020B0604020202020204" pitchFamily="34" charset="0"/>
                <a:cs typeface="Arial" panose="020B0604020202020204" pitchFamily="34" charset="0"/>
              </a:rPr>
              <a:t>behaviorismo metodológico </a:t>
            </a:r>
            <a:r>
              <a:rPr lang="pt-BR" sz="2800" dirty="0">
                <a:latin typeface="Arial" panose="020B0604020202020204" pitchFamily="34" charset="0"/>
                <a:cs typeface="Arial" panose="020B0604020202020204" pitchFamily="34" charset="0"/>
              </a:rPr>
              <a:t>(também denominado como comportamentalismo) é John B. Watson (1878-1958).</a:t>
            </a:r>
          </a:p>
          <a:p>
            <a:r>
              <a:rPr lang="pt-BR" sz="2800" dirty="0">
                <a:latin typeface="Arial" panose="020B0604020202020204" pitchFamily="34" charset="0"/>
                <a:cs typeface="Arial" panose="020B0604020202020204" pitchFamily="34" charset="0"/>
              </a:rPr>
              <a:t>A vertente do </a:t>
            </a:r>
            <a:r>
              <a:rPr lang="pt-BR" sz="2800" b="1" dirty="0">
                <a:latin typeface="Arial" panose="020B0604020202020204" pitchFamily="34" charset="0"/>
                <a:cs typeface="Arial" panose="020B0604020202020204" pitchFamily="34" charset="0"/>
              </a:rPr>
              <a:t>behaviorismo radical </a:t>
            </a:r>
            <a:r>
              <a:rPr lang="pt-BR" sz="2800" dirty="0">
                <a:latin typeface="Arial" panose="020B0604020202020204" pitchFamily="34" charset="0"/>
                <a:cs typeface="Arial" panose="020B0604020202020204" pitchFamily="34" charset="0"/>
              </a:rPr>
              <a:t>foi criada por </a:t>
            </a:r>
            <a:r>
              <a:rPr lang="pt-BR" sz="2800" dirty="0" err="1">
                <a:latin typeface="Arial" panose="020B0604020202020204" pitchFamily="34" charset="0"/>
                <a:cs typeface="Arial" panose="020B0604020202020204" pitchFamily="34" charset="0"/>
              </a:rPr>
              <a:t>Burrhus</a:t>
            </a:r>
            <a:r>
              <a:rPr lang="pt-BR" sz="2800" dirty="0">
                <a:latin typeface="Arial" panose="020B0604020202020204" pitchFamily="34" charset="0"/>
                <a:cs typeface="Arial" panose="020B0604020202020204" pitchFamily="34" charset="0"/>
              </a:rPr>
              <a:t> Frederic Skinner (1904-1990).</a:t>
            </a:r>
          </a:p>
        </p:txBody>
      </p:sp>
    </p:spTree>
    <p:extLst>
      <p:ext uri="{BB962C8B-B14F-4D97-AF65-F5344CB8AC3E}">
        <p14:creationId xmlns:p14="http://schemas.microsoft.com/office/powerpoint/2010/main" val="2738090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64E9DBC-C5F9-9B8D-EDC5-CF8E2506E50D}"/>
              </a:ext>
            </a:extLst>
          </p:cNvPr>
          <p:cNvSpPr>
            <a:spLocks noGrp="1"/>
          </p:cNvSpPr>
          <p:nvPr>
            <p:ph idx="1"/>
          </p:nvPr>
        </p:nvSpPr>
        <p:spPr>
          <a:xfrm>
            <a:off x="345440" y="701992"/>
            <a:ext cx="11501120" cy="5454015"/>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800" b="1" dirty="0">
                <a:latin typeface="Arial" panose="020B0604020202020204" pitchFamily="34" charset="0"/>
                <a:cs typeface="Arial" panose="020B0604020202020204" pitchFamily="34" charset="0"/>
              </a:rPr>
              <a:t>Além da Lei do Efeito, </a:t>
            </a:r>
            <a:r>
              <a:rPr lang="pt-BR" sz="2800" b="1" dirty="0" err="1">
                <a:latin typeface="Arial" panose="020B0604020202020204" pitchFamily="34" charset="0"/>
                <a:cs typeface="Arial" panose="020B0604020202020204" pitchFamily="34" charset="0"/>
              </a:rPr>
              <a:t>Thorndike</a:t>
            </a:r>
            <a:r>
              <a:rPr lang="pt-BR" sz="2800" b="1" dirty="0">
                <a:latin typeface="Arial" panose="020B0604020202020204" pitchFamily="34" charset="0"/>
                <a:cs typeface="Arial" panose="020B0604020202020204" pitchFamily="34" charset="0"/>
              </a:rPr>
              <a:t> propõe mais duas leis principais:</a:t>
            </a:r>
          </a:p>
          <a:p>
            <a:pPr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Lei do Exercício </a:t>
            </a:r>
          </a:p>
          <a:p>
            <a:pPr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Lei da Prontidão</a:t>
            </a:r>
          </a:p>
          <a:p>
            <a:pPr marL="0" indent="0" algn="just">
              <a:buNone/>
            </a:pPr>
            <a:r>
              <a:rPr lang="pt-BR" sz="2800" b="1" dirty="0">
                <a:latin typeface="Arial" panose="020B0604020202020204" pitchFamily="34" charset="0"/>
                <a:cs typeface="Arial" panose="020B0604020202020204" pitchFamily="34" charset="0"/>
              </a:rPr>
              <a:t>E cinco leis subordinadas:</a:t>
            </a:r>
          </a:p>
          <a:p>
            <a:pPr lvl="1"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resposta múltipla, "set" ou atitude, </a:t>
            </a:r>
          </a:p>
          <a:p>
            <a:pPr lvl="1"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preponderância de elementos, </a:t>
            </a:r>
          </a:p>
          <a:p>
            <a:pPr lvl="1"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resposta por analogia </a:t>
            </a:r>
          </a:p>
          <a:p>
            <a:pPr lvl="1" algn="just">
              <a:buFont typeface="Wingdings" panose="05000000000000000000" pitchFamily="2" charset="2"/>
              <a:buChar char="Ø"/>
            </a:pPr>
            <a:r>
              <a:rPr lang="pt-BR" sz="2800" b="1" dirty="0">
                <a:latin typeface="Arial" panose="020B0604020202020204" pitchFamily="34" charset="0"/>
                <a:cs typeface="Arial" panose="020B0604020202020204" pitchFamily="34" charset="0"/>
              </a:rPr>
              <a:t>mudança associativa.</a:t>
            </a:r>
            <a:endParaRPr lang="pt-BR" sz="2800" b="1" dirty="0"/>
          </a:p>
        </p:txBody>
      </p:sp>
    </p:spTree>
    <p:extLst>
      <p:ext uri="{BB962C8B-B14F-4D97-AF65-F5344CB8AC3E}">
        <p14:creationId xmlns:p14="http://schemas.microsoft.com/office/powerpoint/2010/main" val="3101307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71098C-7A84-B989-1CC1-037D4ACB72D5}"/>
              </a:ext>
            </a:extLst>
          </p:cNvPr>
          <p:cNvSpPr>
            <a:spLocks noGrp="1"/>
          </p:cNvSpPr>
          <p:nvPr>
            <p:ph type="title"/>
          </p:nvPr>
        </p:nvSpPr>
        <p:spPr>
          <a:xfrm>
            <a:off x="720000" y="243280"/>
            <a:ext cx="10728322" cy="1026720"/>
          </a:xfrm>
        </p:spPr>
        <p:txBody>
          <a:bodyPr>
            <a:normAutofit/>
          </a:bodyPr>
          <a:lstStyle/>
          <a:p>
            <a:r>
              <a:rPr lang="pt-BR" sz="2800" dirty="0">
                <a:latin typeface="Arial" panose="020B0604020202020204" pitchFamily="34" charset="0"/>
                <a:cs typeface="Arial" panose="020B0604020202020204" pitchFamily="34" charset="0"/>
              </a:rPr>
              <a:t>A Lei do Exercício e da Prontidão como implicação para o ensino-aprendizagem colocam que:</a:t>
            </a:r>
          </a:p>
        </p:txBody>
      </p:sp>
      <p:sp>
        <p:nvSpPr>
          <p:cNvPr id="3" name="Espaço Reservado para Conteúdo 2">
            <a:extLst>
              <a:ext uri="{FF2B5EF4-FFF2-40B4-BE49-F238E27FC236}">
                <a16:creationId xmlns:a16="http://schemas.microsoft.com/office/drawing/2014/main" id="{DCF78583-DE71-98EF-C59C-64C6C9E32196}"/>
              </a:ext>
            </a:extLst>
          </p:cNvPr>
          <p:cNvSpPr>
            <a:spLocks noGrp="1"/>
          </p:cNvSpPr>
          <p:nvPr>
            <p:ph idx="1"/>
          </p:nvPr>
        </p:nvSpPr>
        <p:spPr>
          <a:xfrm>
            <a:off x="101600" y="1503680"/>
            <a:ext cx="11988800" cy="5222240"/>
          </a:xfrm>
        </p:spPr>
        <p:style>
          <a:lnRef idx="2">
            <a:schemeClr val="dk1"/>
          </a:lnRef>
          <a:fillRef idx="1">
            <a:schemeClr val="lt1"/>
          </a:fillRef>
          <a:effectRef idx="0">
            <a:schemeClr val="dk1"/>
          </a:effectRef>
          <a:fontRef idx="minor">
            <a:schemeClr val="dk1"/>
          </a:fontRef>
        </p:style>
        <p:txBody>
          <a:bodyPr>
            <a:noAutofit/>
          </a:bodyPr>
          <a:lstStyle/>
          <a:p>
            <a:pPr algn="just"/>
            <a:r>
              <a:rPr lang="pt-BR" sz="2400" b="1" dirty="0">
                <a:latin typeface="Arial" panose="020B0604020202020204" pitchFamily="34" charset="0"/>
                <a:cs typeface="Arial" panose="020B0604020202020204" pitchFamily="34" charset="0"/>
              </a:rPr>
              <a:t>é preciso praticar (lei do uso) para que haja o fortalecimento das conexões; e o enfraquecimento ocorre ou esquecimento quando a prática sofre interrupção (lei do desuso). </a:t>
            </a:r>
          </a:p>
          <a:p>
            <a:pPr algn="just"/>
            <a:r>
              <a:rPr lang="pt-BR" sz="2400" b="1" dirty="0">
                <a:latin typeface="Arial" panose="020B0604020202020204" pitchFamily="34" charset="0"/>
                <a:cs typeface="Arial" panose="020B0604020202020204" pitchFamily="34" charset="0"/>
              </a:rPr>
              <a:t>Cabe ao professor, portanto, propor aos alunos a prática das respostas desejadas através de muitos exercícios que fortalecem as conexões a serem aprendidas e, ao mesmo tempo, descontinuar a prática de conexões indesejáveis. É preciso praticar para melhorar o desempenho;</a:t>
            </a:r>
          </a:p>
          <a:p>
            <a:pPr algn="just"/>
            <a:r>
              <a:rPr lang="pt-BR" sz="2400" b="1" dirty="0">
                <a:latin typeface="Arial" panose="020B0604020202020204" pitchFamily="34" charset="0"/>
                <a:cs typeface="Arial" panose="020B0604020202020204" pitchFamily="34" charset="0"/>
              </a:rPr>
              <a:t>é preciso que haja prontidão (ajustamentos preparatórios, "sets", atitudes) para que a concretização de uma ação seja satisfatória. Assim, se o professor demonstrar ao aluno que sua resposta é culturalmente aceita (se for o caso) mais predisposto ele estará para responder de uma certa maneira.</a:t>
            </a:r>
          </a:p>
        </p:txBody>
      </p:sp>
    </p:spTree>
    <p:extLst>
      <p:ext uri="{BB962C8B-B14F-4D97-AF65-F5344CB8AC3E}">
        <p14:creationId xmlns:p14="http://schemas.microsoft.com/office/powerpoint/2010/main" val="36426758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48E08B5-3C71-1EA4-05DF-464B49813178}"/>
              </a:ext>
            </a:extLst>
          </p:cNvPr>
          <p:cNvSpPr>
            <a:spLocks noGrp="1"/>
          </p:cNvSpPr>
          <p:nvPr>
            <p:ph type="title"/>
          </p:nvPr>
        </p:nvSpPr>
        <p:spPr>
          <a:xfrm>
            <a:off x="599440" y="547590"/>
            <a:ext cx="3373119" cy="1382810"/>
          </a:xfrm>
        </p:spPr>
        <p:txBody>
          <a:bodyPr/>
          <a:lstStyle/>
          <a:p>
            <a:pPr algn="ctr"/>
            <a:r>
              <a:rPr lang="pt-BR" b="1" dirty="0" err="1">
                <a:latin typeface="Arial" panose="020B0604020202020204" pitchFamily="34" charset="0"/>
                <a:cs typeface="Arial" panose="020B0604020202020204" pitchFamily="34" charset="0"/>
              </a:rPr>
              <a:t>Burrhus</a:t>
            </a:r>
            <a:r>
              <a:rPr lang="pt-BR" b="1" dirty="0">
                <a:latin typeface="Arial" panose="020B0604020202020204" pitchFamily="34" charset="0"/>
                <a:cs typeface="Arial" panose="020B0604020202020204" pitchFamily="34" charset="0"/>
              </a:rPr>
              <a:t> Frederic Skinner (1904-1990)</a:t>
            </a:r>
          </a:p>
        </p:txBody>
      </p:sp>
      <p:sp>
        <p:nvSpPr>
          <p:cNvPr id="5" name="Espaço Reservado para Conteúdo 4">
            <a:extLst>
              <a:ext uri="{FF2B5EF4-FFF2-40B4-BE49-F238E27FC236}">
                <a16:creationId xmlns:a16="http://schemas.microsoft.com/office/drawing/2014/main" id="{E973AADA-BF93-8570-85B0-155B5ED52C26}"/>
              </a:ext>
            </a:extLst>
          </p:cNvPr>
          <p:cNvSpPr>
            <a:spLocks noGrp="1"/>
          </p:cNvSpPr>
          <p:nvPr>
            <p:ph idx="1"/>
          </p:nvPr>
        </p:nvSpPr>
        <p:spPr>
          <a:xfrm>
            <a:off x="4399280" y="274320"/>
            <a:ext cx="7640320" cy="6268720"/>
          </a:xfrm>
        </p:spPr>
        <p:style>
          <a:lnRef idx="2">
            <a:schemeClr val="dk1"/>
          </a:lnRef>
          <a:fillRef idx="1">
            <a:schemeClr val="lt1"/>
          </a:fillRef>
          <a:effectRef idx="0">
            <a:schemeClr val="dk1"/>
          </a:effectRef>
          <a:fontRef idx="minor">
            <a:schemeClr val="dk1"/>
          </a:fontRef>
        </p:style>
        <p:txBody>
          <a:bodyPr>
            <a:noAutofit/>
          </a:bodyPr>
          <a:lstStyle/>
          <a:p>
            <a:pPr algn="ctr">
              <a:lnSpc>
                <a:spcPct val="150000"/>
              </a:lnSpc>
            </a:pPr>
            <a:r>
              <a:rPr lang="pt-BR" sz="2800" b="1" dirty="0">
                <a:latin typeface="Arial" panose="020B0604020202020204" pitchFamily="34" charset="0"/>
                <a:cs typeface="Arial" panose="020B0604020202020204" pitchFamily="34" charset="0"/>
              </a:rPr>
              <a:t>Skinner foi o teórico behaviorista que mais </a:t>
            </a:r>
            <a:r>
              <a:rPr lang="pt-BR" sz="2800" b="1" dirty="0">
                <a:solidFill>
                  <a:srgbClr val="FF0000"/>
                </a:solidFill>
                <a:latin typeface="Arial" panose="020B0604020202020204" pitchFamily="34" charset="0"/>
                <a:cs typeface="Arial" panose="020B0604020202020204" pitchFamily="34" charset="0"/>
              </a:rPr>
              <a:t>influenciou</a:t>
            </a:r>
            <a:r>
              <a:rPr lang="pt-BR" sz="2800" b="1" dirty="0">
                <a:latin typeface="Arial" panose="020B0604020202020204" pitchFamily="34" charset="0"/>
                <a:cs typeface="Arial" panose="020B0604020202020204" pitchFamily="34" charset="0"/>
              </a:rPr>
              <a:t> o entendimento do </a:t>
            </a:r>
            <a:r>
              <a:rPr lang="pt-BR" sz="2800" b="1" dirty="0">
                <a:solidFill>
                  <a:srgbClr val="FF0000"/>
                </a:solidFill>
                <a:latin typeface="Arial" panose="020B0604020202020204" pitchFamily="34" charset="0"/>
                <a:cs typeface="Arial" panose="020B0604020202020204" pitchFamily="34" charset="0"/>
              </a:rPr>
              <a:t>processo ensino aprendizagem e a prática escolar</a:t>
            </a:r>
            <a:r>
              <a:rPr lang="pt-BR" sz="2800" b="1" dirty="0">
                <a:latin typeface="Arial" panose="020B0604020202020204" pitchFamily="34" charset="0"/>
                <a:cs typeface="Arial" panose="020B0604020202020204" pitchFamily="34" charset="0"/>
              </a:rPr>
              <a:t>. No Brasil, a influência da pedagogia tecnicista remonta à segunda metade dos anos 50, mas foi introduzida mais efetivamente no final dos anos 60 com o objetivo de inserir a escola nos modelos de racionalização do sistema de produção capitalista.</a:t>
            </a:r>
          </a:p>
        </p:txBody>
      </p:sp>
      <p:pic>
        <p:nvPicPr>
          <p:cNvPr id="4098" name="Picture 2" descr="Burrhus Frederic Skinner – Wikipédia, a enciclopédia livre">
            <a:extLst>
              <a:ext uri="{FF2B5EF4-FFF2-40B4-BE49-F238E27FC236}">
                <a16:creationId xmlns:a16="http://schemas.microsoft.com/office/drawing/2014/main" id="{07FB707F-B62E-9FB7-7BC8-C848EEC116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440" y="2265680"/>
            <a:ext cx="3373119" cy="3973120"/>
          </a:xfrm>
          <a:prstGeom prst="rect">
            <a:avLst/>
          </a:prstGeom>
          <a:blipFill>
            <a:blip r:embed="rId3"/>
            <a:tile tx="0" ty="0" sx="100000" sy="100000" flip="none" algn="tl"/>
          </a:blipFill>
          <a:ln w="76200">
            <a:solidFill>
              <a:srgbClr val="92D050"/>
            </a:solidFill>
          </a:ln>
        </p:spPr>
      </p:pic>
    </p:spTree>
    <p:extLst>
      <p:ext uri="{BB962C8B-B14F-4D97-AF65-F5344CB8AC3E}">
        <p14:creationId xmlns:p14="http://schemas.microsoft.com/office/powerpoint/2010/main" val="3061192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05D1035C-3BF0-4FE0-B3A3-1062F86009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ítulo 6">
            <a:extLst>
              <a:ext uri="{FF2B5EF4-FFF2-40B4-BE49-F238E27FC236}">
                <a16:creationId xmlns:a16="http://schemas.microsoft.com/office/drawing/2014/main" id="{5C3DD53F-DBA2-ADCC-4448-8CD582427CE4}"/>
              </a:ext>
            </a:extLst>
          </p:cNvPr>
          <p:cNvSpPr>
            <a:spLocks noGrp="1"/>
          </p:cNvSpPr>
          <p:nvPr>
            <p:ph type="title"/>
          </p:nvPr>
        </p:nvSpPr>
        <p:spPr>
          <a:xfrm>
            <a:off x="294640" y="142240"/>
            <a:ext cx="6868160" cy="1954288"/>
          </a:xfrm>
        </p:spPr>
        <p:txBody>
          <a:bodyPr wrap="square" anchor="ctr">
            <a:noAutofit/>
          </a:bodyPr>
          <a:lstStyle/>
          <a:p>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A concepção </a:t>
            </a:r>
            <a:r>
              <a:rPr lang="pt-BR" sz="2800" b="1" dirty="0" err="1">
                <a:latin typeface="Arial" panose="020B0604020202020204" pitchFamily="34" charset="0"/>
                <a:cs typeface="Arial" panose="020B0604020202020204" pitchFamily="34" charset="0"/>
              </a:rPr>
              <a:t>skinneriana</a:t>
            </a:r>
            <a:r>
              <a:rPr lang="pt-BR" sz="2800" b="1" dirty="0">
                <a:latin typeface="Arial" panose="020B0604020202020204" pitchFamily="34" charset="0"/>
                <a:cs typeface="Arial" panose="020B0604020202020204" pitchFamily="34" charset="0"/>
              </a:rPr>
              <a:t> de aprendizagem está relacionada a uma questão de modificação do desempenho: </a:t>
            </a:r>
            <a:br>
              <a:rPr lang="pt-BR" sz="2800" b="1" dirty="0">
                <a:latin typeface="Arial" panose="020B0604020202020204" pitchFamily="34" charset="0"/>
                <a:cs typeface="Arial" panose="020B0604020202020204" pitchFamily="34" charset="0"/>
              </a:rPr>
            </a:br>
            <a:endParaRPr lang="pt-BR" sz="2800" dirty="0"/>
          </a:p>
        </p:txBody>
      </p:sp>
      <p:sp>
        <p:nvSpPr>
          <p:cNvPr id="6" name="Espaço Reservado para Conteúdo 5">
            <a:extLst>
              <a:ext uri="{FF2B5EF4-FFF2-40B4-BE49-F238E27FC236}">
                <a16:creationId xmlns:a16="http://schemas.microsoft.com/office/drawing/2014/main" id="{4251BDB5-C078-B8D3-F5FF-7A7C95CD3D24}"/>
              </a:ext>
            </a:extLst>
          </p:cNvPr>
          <p:cNvSpPr>
            <a:spLocks noGrp="1"/>
          </p:cNvSpPr>
          <p:nvPr>
            <p:ph idx="1"/>
          </p:nvPr>
        </p:nvSpPr>
        <p:spPr>
          <a:xfrm>
            <a:off x="0" y="2096528"/>
            <a:ext cx="7813040" cy="4182352"/>
          </a:xfrm>
        </p:spPr>
        <p:style>
          <a:lnRef idx="2">
            <a:schemeClr val="dk1"/>
          </a:lnRef>
          <a:fillRef idx="1">
            <a:schemeClr val="lt1"/>
          </a:fillRef>
          <a:effectRef idx="0">
            <a:schemeClr val="dk1"/>
          </a:effectRef>
          <a:fontRef idx="minor">
            <a:schemeClr val="dk1"/>
          </a:fontRef>
        </p:style>
        <p:txBody>
          <a:bodyPr>
            <a:noAutofit/>
          </a:bodyPr>
          <a:lstStyle/>
          <a:p>
            <a:pPr lvl="2">
              <a:lnSpc>
                <a:spcPct val="110000"/>
              </a:lnSpc>
              <a:buFont typeface="Wingdings" panose="05000000000000000000" pitchFamily="2" charset="2"/>
              <a:buChar char="Ø"/>
            </a:pPr>
            <a:endParaRPr lang="pt-BR" sz="2400" b="1" dirty="0">
              <a:latin typeface="Arial" panose="020B0604020202020204" pitchFamily="34" charset="0"/>
              <a:cs typeface="Arial" panose="020B0604020202020204" pitchFamily="34" charset="0"/>
            </a:endParaRPr>
          </a:p>
          <a:p>
            <a:pPr lvl="2">
              <a:lnSpc>
                <a:spcPct val="110000"/>
              </a:lnSpc>
              <a:buFont typeface="Wingdings" panose="05000000000000000000" pitchFamily="2" charset="2"/>
              <a:buChar char="Ø"/>
            </a:pPr>
            <a:r>
              <a:rPr lang="pt-BR" sz="2400" b="1" dirty="0">
                <a:latin typeface="Arial" panose="020B0604020202020204" pitchFamily="34" charset="0"/>
                <a:cs typeface="Arial" panose="020B0604020202020204" pitchFamily="34" charset="0"/>
              </a:rPr>
              <a:t>O bom ensino depende de organizar eficientemente as condições estimuladoras, de modo a que o aluno saia da situação de aprendizagem diferente de como entrou. </a:t>
            </a:r>
          </a:p>
          <a:p>
            <a:pPr marL="914400" lvl="2" indent="0">
              <a:lnSpc>
                <a:spcPct val="110000"/>
              </a:lnSpc>
              <a:buNone/>
            </a:pPr>
            <a:endParaRPr lang="pt-BR" sz="2400" b="1" dirty="0">
              <a:latin typeface="Arial" panose="020B0604020202020204" pitchFamily="34" charset="0"/>
              <a:cs typeface="Arial" panose="020B0604020202020204" pitchFamily="34" charset="0"/>
            </a:endParaRPr>
          </a:p>
          <a:p>
            <a:pPr lvl="2">
              <a:lnSpc>
                <a:spcPct val="110000"/>
              </a:lnSpc>
              <a:buFont typeface="Wingdings" panose="05000000000000000000" pitchFamily="2" charset="2"/>
              <a:buChar char="Ø"/>
            </a:pPr>
            <a:r>
              <a:rPr lang="pt-BR" sz="2400" b="1" dirty="0">
                <a:latin typeface="Arial" panose="020B0604020202020204" pitchFamily="34" charset="0"/>
                <a:cs typeface="Arial" panose="020B0604020202020204" pitchFamily="34" charset="0"/>
              </a:rPr>
              <a:t>O ensino é um processo de condicionamento através do uso de reforçamento das respostas que se quer obter.</a:t>
            </a:r>
          </a:p>
        </p:txBody>
      </p:sp>
      <p:pic>
        <p:nvPicPr>
          <p:cNvPr id="9" name="Picture 8" descr="Óculos em cima de um livro">
            <a:extLst>
              <a:ext uri="{FF2B5EF4-FFF2-40B4-BE49-F238E27FC236}">
                <a16:creationId xmlns:a16="http://schemas.microsoft.com/office/drawing/2014/main" id="{3D006EEC-C26D-7B6D-DBAB-498C31E39D02}"/>
              </a:ext>
            </a:extLst>
          </p:cNvPr>
          <p:cNvPicPr>
            <a:picLocks noChangeAspect="1"/>
          </p:cNvPicPr>
          <p:nvPr/>
        </p:nvPicPr>
        <p:blipFill rotWithShape="1">
          <a:blip r:embed="rId2"/>
          <a:srcRect l="9981" r="35313" b="-1"/>
          <a:stretch/>
        </p:blipFill>
        <p:spPr>
          <a:xfrm>
            <a:off x="6529065" y="10"/>
            <a:ext cx="5662937" cy="6857990"/>
          </a:xfrm>
          <a:custGeom>
            <a:avLst/>
            <a:gdLst/>
            <a:ahLst/>
            <a:cxnLst/>
            <a:rect l="l" t="t" r="r" b="b"/>
            <a:pathLst>
              <a:path w="5662937" h="6858000">
                <a:moveTo>
                  <a:pt x="598332" y="0"/>
                </a:moveTo>
                <a:lnTo>
                  <a:pt x="5662937" y="0"/>
                </a:lnTo>
                <a:lnTo>
                  <a:pt x="5662937" y="6858000"/>
                </a:lnTo>
                <a:lnTo>
                  <a:pt x="0" y="6858000"/>
                </a:lnTo>
                <a:lnTo>
                  <a:pt x="78957" y="6777438"/>
                </a:lnTo>
                <a:cubicBezTo>
                  <a:pt x="291624" y="6544265"/>
                  <a:pt x="490445" y="6275955"/>
                  <a:pt x="672224" y="5969316"/>
                </a:cubicBezTo>
                <a:cubicBezTo>
                  <a:pt x="914596" y="5515036"/>
                  <a:pt x="1066079" y="5030470"/>
                  <a:pt x="1217562" y="4515619"/>
                </a:cubicBezTo>
                <a:cubicBezTo>
                  <a:pt x="1338748" y="3970483"/>
                  <a:pt x="1399341" y="3516203"/>
                  <a:pt x="1399341" y="3061922"/>
                </a:cubicBezTo>
                <a:cubicBezTo>
                  <a:pt x="1399341" y="1948936"/>
                  <a:pt x="1190579" y="1021447"/>
                  <a:pt x="773055" y="279455"/>
                </a:cubicBezTo>
                <a:close/>
              </a:path>
            </a:pathLst>
          </a:custGeom>
        </p:spPr>
      </p:pic>
    </p:spTree>
    <p:extLst>
      <p:ext uri="{BB962C8B-B14F-4D97-AF65-F5344CB8AC3E}">
        <p14:creationId xmlns:p14="http://schemas.microsoft.com/office/powerpoint/2010/main" val="2477815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B1425B-726F-80A0-6EEA-CEE0A8B077AC}"/>
              </a:ext>
            </a:extLst>
          </p:cNvPr>
          <p:cNvSpPr>
            <a:spLocks noGrp="1"/>
          </p:cNvSpPr>
          <p:nvPr>
            <p:ph type="title"/>
          </p:nvPr>
        </p:nvSpPr>
        <p:spPr>
          <a:xfrm>
            <a:off x="720000" y="619200"/>
            <a:ext cx="10728322" cy="914960"/>
          </a:xfrm>
        </p:spPr>
        <p:txBody>
          <a:bodyPr>
            <a:noAutofit/>
          </a:bodyPr>
          <a:lstStyle/>
          <a:p>
            <a:pPr algn="ctr"/>
            <a:r>
              <a:rPr lang="pt-BR" sz="2800" b="1" dirty="0">
                <a:latin typeface="Arial" panose="020B0604020202020204" pitchFamily="34" charset="0"/>
                <a:cs typeface="Arial" panose="020B0604020202020204" pitchFamily="34" charset="0"/>
              </a:rPr>
              <a:t>As etapas básicas de um processo ensino aprendizagem na perspectiva </a:t>
            </a:r>
            <a:r>
              <a:rPr lang="pt-BR" sz="2800" b="1" dirty="0" err="1">
                <a:latin typeface="Arial" panose="020B0604020202020204" pitchFamily="34" charset="0"/>
                <a:cs typeface="Arial" panose="020B0604020202020204" pitchFamily="34" charset="0"/>
              </a:rPr>
              <a:t>skinneriana</a:t>
            </a:r>
            <a:r>
              <a:rPr lang="pt-BR" sz="2800" b="1" dirty="0">
                <a:latin typeface="Arial" panose="020B0604020202020204" pitchFamily="34" charset="0"/>
                <a:cs typeface="Arial" panose="020B0604020202020204" pitchFamily="34" charset="0"/>
              </a:rPr>
              <a:t> são: </a:t>
            </a:r>
            <a:br>
              <a:rPr lang="pt-BR" sz="2800" b="1" dirty="0">
                <a:latin typeface="Arial" panose="020B0604020202020204" pitchFamily="34" charset="0"/>
                <a:cs typeface="Arial" panose="020B0604020202020204" pitchFamily="34" charset="0"/>
              </a:rPr>
            </a:br>
            <a:endParaRPr lang="pt-BR" sz="2800" dirty="0"/>
          </a:p>
        </p:txBody>
      </p:sp>
      <p:sp>
        <p:nvSpPr>
          <p:cNvPr id="3" name="Espaço Reservado para Conteúdo 2">
            <a:extLst>
              <a:ext uri="{FF2B5EF4-FFF2-40B4-BE49-F238E27FC236}">
                <a16:creationId xmlns:a16="http://schemas.microsoft.com/office/drawing/2014/main" id="{99F941C2-A628-D9B6-DEFC-D7A2F32F3DD8}"/>
              </a:ext>
            </a:extLst>
          </p:cNvPr>
          <p:cNvSpPr>
            <a:spLocks noGrp="1"/>
          </p:cNvSpPr>
          <p:nvPr>
            <p:ph idx="1"/>
          </p:nvPr>
        </p:nvSpPr>
        <p:spPr>
          <a:xfrm>
            <a:off x="720000" y="1788160"/>
            <a:ext cx="11004640" cy="4255135"/>
          </a:xfrm>
        </p:spPr>
        <p:style>
          <a:lnRef idx="2">
            <a:schemeClr val="dk1"/>
          </a:lnRef>
          <a:fillRef idx="1">
            <a:schemeClr val="lt1"/>
          </a:fillRef>
          <a:effectRef idx="0">
            <a:schemeClr val="dk1"/>
          </a:effectRef>
          <a:fontRef idx="minor">
            <a:schemeClr val="dk1"/>
          </a:fontRef>
        </p:style>
        <p:txBody>
          <a:bodyPr>
            <a:normAutofit/>
          </a:bodyPr>
          <a:lstStyle/>
          <a:p>
            <a:pPr lvl="2" algn="just">
              <a:buFont typeface="Wingdings" panose="05000000000000000000" pitchFamily="2" charset="2"/>
              <a:buChar char="Ø"/>
            </a:pPr>
            <a:endParaRPr lang="pt-BR" sz="2800" b="1" dirty="0">
              <a:latin typeface="Arial" panose="020B0604020202020204" pitchFamily="34" charset="0"/>
              <a:cs typeface="Arial" panose="020B0604020202020204" pitchFamily="34" charset="0"/>
            </a:endParaRPr>
          </a:p>
          <a:p>
            <a:pPr lvl="2">
              <a:buFont typeface="Wingdings" panose="05000000000000000000" pitchFamily="2" charset="2"/>
              <a:buChar char="Ø"/>
            </a:pPr>
            <a:r>
              <a:rPr lang="pt-BR" sz="2800" b="1" dirty="0">
                <a:latin typeface="Arial" panose="020B0604020202020204" pitchFamily="34" charset="0"/>
                <a:cs typeface="Arial" panose="020B0604020202020204" pitchFamily="34" charset="0"/>
              </a:rPr>
              <a:t>Estabelecimento de comportamentos terminais, através de objetivos instrucionais; </a:t>
            </a:r>
          </a:p>
          <a:p>
            <a:pPr lvl="2">
              <a:buFont typeface="Wingdings" panose="05000000000000000000" pitchFamily="2" charset="2"/>
              <a:buChar char="Ø"/>
            </a:pPr>
            <a:r>
              <a:rPr lang="pt-BR" sz="2800" b="1" dirty="0">
                <a:latin typeface="Arial" panose="020B0604020202020204" pitchFamily="34" charset="0"/>
                <a:cs typeface="Arial" panose="020B0604020202020204" pitchFamily="34" charset="0"/>
              </a:rPr>
              <a:t>Análise da tarefa de aprendizagem, a fim de ordenar sequencialmente os passos da instrução; </a:t>
            </a:r>
          </a:p>
          <a:p>
            <a:pPr lvl="2">
              <a:buFont typeface="Wingdings" panose="05000000000000000000" pitchFamily="2" charset="2"/>
              <a:buChar char="Ø"/>
            </a:pPr>
            <a:r>
              <a:rPr lang="pt-BR" sz="2800" b="1" dirty="0">
                <a:latin typeface="Arial" panose="020B0604020202020204" pitchFamily="34" charset="0"/>
                <a:cs typeface="Arial" panose="020B0604020202020204" pitchFamily="34" charset="0"/>
              </a:rPr>
              <a:t>Executar o programa, reforçando gradualmente as respostas corretas correspondentes aos objetivos.</a:t>
            </a:r>
          </a:p>
          <a:p>
            <a:endParaRPr lang="pt-BR" sz="2800" dirty="0"/>
          </a:p>
        </p:txBody>
      </p:sp>
    </p:spTree>
    <p:extLst>
      <p:ext uri="{BB962C8B-B14F-4D97-AF65-F5344CB8AC3E}">
        <p14:creationId xmlns:p14="http://schemas.microsoft.com/office/powerpoint/2010/main" val="42789694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DC59B60-A69C-E0B5-53E5-E2F6714E8C22}"/>
              </a:ext>
            </a:extLst>
          </p:cNvPr>
          <p:cNvSpPr>
            <a:spLocks noGrp="1"/>
          </p:cNvSpPr>
          <p:nvPr>
            <p:ph type="title"/>
          </p:nvPr>
        </p:nvSpPr>
        <p:spPr>
          <a:xfrm>
            <a:off x="720000" y="385520"/>
            <a:ext cx="10728322" cy="559360"/>
          </a:xfrm>
        </p:spPr>
        <p:txBody>
          <a:bodyPr/>
          <a:lstStyle/>
          <a:p>
            <a:pPr algn="ctr"/>
            <a:r>
              <a:rPr lang="pt-BR" b="1" dirty="0">
                <a:latin typeface="Arial" panose="020B0604020202020204" pitchFamily="34" charset="0"/>
                <a:cs typeface="Arial" panose="020B0604020202020204" pitchFamily="34" charset="0"/>
              </a:rPr>
              <a:t>Referências Bibliográficas</a:t>
            </a:r>
          </a:p>
        </p:txBody>
      </p:sp>
      <p:sp>
        <p:nvSpPr>
          <p:cNvPr id="3" name="Espaço Reservado para Conteúdo 2">
            <a:extLst>
              <a:ext uri="{FF2B5EF4-FFF2-40B4-BE49-F238E27FC236}">
                <a16:creationId xmlns:a16="http://schemas.microsoft.com/office/drawing/2014/main" id="{D47AE0AA-E62C-F988-2BA4-62E6D15CCB05}"/>
              </a:ext>
            </a:extLst>
          </p:cNvPr>
          <p:cNvSpPr>
            <a:spLocks noGrp="1"/>
          </p:cNvSpPr>
          <p:nvPr>
            <p:ph idx="1"/>
          </p:nvPr>
        </p:nvSpPr>
        <p:spPr>
          <a:xfrm>
            <a:off x="365760" y="1391920"/>
            <a:ext cx="11612880" cy="5181600"/>
          </a:xfrm>
        </p:spPr>
        <p:style>
          <a:lnRef idx="2">
            <a:schemeClr val="dk1"/>
          </a:lnRef>
          <a:fillRef idx="1">
            <a:schemeClr val="lt1"/>
          </a:fillRef>
          <a:effectRef idx="0">
            <a:schemeClr val="dk1"/>
          </a:effectRef>
          <a:fontRef idx="minor">
            <a:schemeClr val="dk1"/>
          </a:fontRef>
        </p:style>
        <p:txBody>
          <a:bodyPr>
            <a:noAutofit/>
          </a:bodyPr>
          <a:lstStyle/>
          <a:p>
            <a:endParaRPr lang="pt-BR" kern="0" dirty="0">
              <a:effectLst/>
              <a:latin typeface="Arial" panose="020B0604020202020204" pitchFamily="34" charset="0"/>
              <a:ea typeface="Times New Roman" panose="02020603050405020304" pitchFamily="18" charset="0"/>
              <a:cs typeface="Arial" panose="020B0604020202020204" pitchFamily="34" charset="0"/>
            </a:endParaRPr>
          </a:p>
          <a:p>
            <a:r>
              <a:rPr lang="pt-BR" kern="0" dirty="0">
                <a:effectLst/>
                <a:latin typeface="Arial" panose="020B0604020202020204" pitchFamily="34" charset="0"/>
                <a:ea typeface="Times New Roman" panose="02020603050405020304" pitchFamily="18" charset="0"/>
                <a:cs typeface="Arial" panose="020B0604020202020204" pitchFamily="34" charset="0"/>
              </a:rPr>
              <a:t>DESBIENS, Jean-François. </a:t>
            </a:r>
            <a:r>
              <a:rPr lang="pt-BR" b="1" kern="0" dirty="0">
                <a:effectLst/>
                <a:latin typeface="Arial" panose="020B0604020202020204" pitchFamily="34" charset="0"/>
                <a:ea typeface="Times New Roman" panose="02020603050405020304" pitchFamily="18" charset="0"/>
                <a:cs typeface="Arial" panose="020B0604020202020204" pitchFamily="34" charset="0"/>
              </a:rPr>
              <a:t>O behaviorismo e a abordagem científica do Ensino.</a:t>
            </a:r>
            <a:r>
              <a:rPr lang="pt-BR" kern="0" dirty="0">
                <a:effectLst/>
                <a:latin typeface="Arial" panose="020B0604020202020204" pitchFamily="34" charset="0"/>
                <a:ea typeface="Times New Roman" panose="02020603050405020304" pitchFamily="18" charset="0"/>
                <a:cs typeface="Arial" panose="020B0604020202020204" pitchFamily="34" charset="0"/>
              </a:rPr>
              <a:t> In: GAUTHIER, Clermont; TARDIF, Maurice. A Pedagogia: teorias e práticas da Antiguidade aos nossos dias. Petrópolis, RJ: Vozes, 2010. P. 313 - 336.</a:t>
            </a:r>
          </a:p>
          <a:p>
            <a:r>
              <a:rPr lang="pt-BR" dirty="0">
                <a:latin typeface="Arial" panose="020B0604020202020204" pitchFamily="34" charset="0"/>
                <a:cs typeface="Arial" panose="020B0604020202020204" pitchFamily="34" charset="0"/>
              </a:rPr>
              <a:t>OSTERMANN, F; CAVALCANTI, C. J. (2010). Teorias de Aprendizagem. Disponível: </a:t>
            </a:r>
            <a:r>
              <a:rPr lang="pt-BR" dirty="0">
                <a:latin typeface="Arial" panose="020B0604020202020204" pitchFamily="34" charset="0"/>
                <a:cs typeface="Arial" panose="020B0604020202020204" pitchFamily="34" charset="0"/>
                <a:hlinkClick r:id="rId2"/>
              </a:rPr>
              <a:t>Texto 2 - teorias_de_aprendizagem_UFRGS.pdf (usp.br)</a:t>
            </a:r>
            <a:endParaRPr lang="pt-BR" dirty="0">
              <a:latin typeface="Arial" panose="020B0604020202020204" pitchFamily="34" charset="0"/>
              <a:cs typeface="Arial" panose="020B0604020202020204" pitchFamily="34" charset="0"/>
            </a:endParaRPr>
          </a:p>
          <a:p>
            <a:r>
              <a:rPr lang="pt-BR" dirty="0">
                <a:latin typeface="Arial" panose="020B0604020202020204" pitchFamily="34" charset="0"/>
                <a:cs typeface="Arial" panose="020B0604020202020204" pitchFamily="34" charset="0"/>
              </a:rPr>
              <a:t>WATSON, J. B. The </a:t>
            </a:r>
            <a:r>
              <a:rPr lang="pt-BR" dirty="0" err="1">
                <a:latin typeface="Arial" panose="020B0604020202020204" pitchFamily="34" charset="0"/>
                <a:cs typeface="Arial" panose="020B0604020202020204" pitchFamily="34" charset="0"/>
              </a:rPr>
              <a:t>psychological</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care</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of</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the</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infant</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and</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child</a:t>
            </a:r>
            <a:r>
              <a:rPr lang="pt-BR" dirty="0">
                <a:latin typeface="Arial" panose="020B0604020202020204" pitchFamily="34" charset="0"/>
                <a:cs typeface="Arial" panose="020B0604020202020204" pitchFamily="34" charset="0"/>
              </a:rPr>
              <a:t>. New York: W. W. Norton, 1928. </a:t>
            </a:r>
          </a:p>
          <a:p>
            <a:r>
              <a:rPr lang="pt-BR" dirty="0">
                <a:latin typeface="Arial" panose="020B0604020202020204" pitchFamily="34" charset="0"/>
                <a:cs typeface="Arial" panose="020B0604020202020204" pitchFamily="34" charset="0"/>
              </a:rPr>
              <a:t>______. </a:t>
            </a:r>
            <a:r>
              <a:rPr lang="pt-BR" dirty="0" err="1">
                <a:latin typeface="Arial" panose="020B0604020202020204" pitchFamily="34" charset="0"/>
                <a:cs typeface="Arial" panose="020B0604020202020204" pitchFamily="34" charset="0"/>
              </a:rPr>
              <a:t>Behaviorism</a:t>
            </a:r>
            <a:r>
              <a:rPr lang="pt-BR" dirty="0">
                <a:latin typeface="Arial" panose="020B0604020202020204" pitchFamily="34" charset="0"/>
                <a:cs typeface="Arial" panose="020B0604020202020204" pitchFamily="34" charset="0"/>
              </a:rPr>
              <a:t>. New York: W. W. Norton, 1930. </a:t>
            </a:r>
          </a:p>
          <a:p>
            <a:r>
              <a:rPr lang="pt-BR" dirty="0">
                <a:latin typeface="Arial" panose="020B0604020202020204" pitchFamily="34" charset="0"/>
                <a:cs typeface="Arial" panose="020B0604020202020204" pitchFamily="34" charset="0"/>
              </a:rPr>
              <a:t>SKINNER, B. F. </a:t>
            </a:r>
            <a:r>
              <a:rPr lang="pt-BR" dirty="0" err="1">
                <a:latin typeface="Arial" panose="020B0604020202020204" pitchFamily="34" charset="0"/>
                <a:cs typeface="Arial" panose="020B0604020202020204" pitchFamily="34" charset="0"/>
              </a:rPr>
              <a:t>Behaviorism</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at</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fifty</a:t>
            </a:r>
            <a:r>
              <a:rPr lang="pt-BR" dirty="0">
                <a:latin typeface="Arial" panose="020B0604020202020204" pitchFamily="34" charset="0"/>
                <a:cs typeface="Arial" panose="020B0604020202020204" pitchFamily="34" charset="0"/>
              </a:rPr>
              <a:t>. In: SKINNER, B. F. (Ed.). Contingencies </a:t>
            </a:r>
            <a:r>
              <a:rPr lang="pt-BR" dirty="0" err="1">
                <a:latin typeface="Arial" panose="020B0604020202020204" pitchFamily="34" charset="0"/>
                <a:cs typeface="Arial" panose="020B0604020202020204" pitchFamily="34" charset="0"/>
              </a:rPr>
              <a:t>of</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reinforcement</a:t>
            </a:r>
            <a:r>
              <a:rPr lang="pt-BR" dirty="0">
                <a:latin typeface="Arial" panose="020B0604020202020204" pitchFamily="34" charset="0"/>
                <a:cs typeface="Arial" panose="020B0604020202020204" pitchFamily="34" charset="0"/>
              </a:rPr>
              <a:t>: a </a:t>
            </a:r>
            <a:r>
              <a:rPr lang="pt-BR" dirty="0" err="1">
                <a:latin typeface="Arial" panose="020B0604020202020204" pitchFamily="34" charset="0"/>
                <a:cs typeface="Arial" panose="020B0604020202020204" pitchFamily="34" charset="0"/>
              </a:rPr>
              <a:t>theoretical</a:t>
            </a:r>
            <a:r>
              <a:rPr lang="pt-BR" dirty="0">
                <a:latin typeface="Arial" panose="020B0604020202020204" pitchFamily="34" charset="0"/>
                <a:cs typeface="Arial" panose="020B0604020202020204" pitchFamily="34" charset="0"/>
              </a:rPr>
              <a:t> </a:t>
            </a:r>
            <a:r>
              <a:rPr lang="pt-BR" dirty="0" err="1">
                <a:latin typeface="Arial" panose="020B0604020202020204" pitchFamily="34" charset="0"/>
                <a:cs typeface="Arial" panose="020B0604020202020204" pitchFamily="34" charset="0"/>
              </a:rPr>
              <a:t>analysis</a:t>
            </a:r>
            <a:r>
              <a:rPr lang="pt-BR" dirty="0">
                <a:latin typeface="Arial" panose="020B0604020202020204" pitchFamily="34" charset="0"/>
                <a:cs typeface="Arial" panose="020B0604020202020204" pitchFamily="34" charset="0"/>
              </a:rPr>
              <a:t>. New York: </a:t>
            </a:r>
            <a:r>
              <a:rPr lang="pt-BR" dirty="0" err="1">
                <a:latin typeface="Arial" panose="020B0604020202020204" pitchFamily="34" charset="0"/>
                <a:cs typeface="Arial" panose="020B0604020202020204" pitchFamily="34" charset="0"/>
              </a:rPr>
              <a:t>Appleton-Century-Crofts</a:t>
            </a:r>
            <a:r>
              <a:rPr lang="pt-BR" dirty="0">
                <a:latin typeface="Arial" panose="020B0604020202020204" pitchFamily="34" charset="0"/>
                <a:cs typeface="Arial" panose="020B0604020202020204" pitchFamily="34" charset="0"/>
              </a:rPr>
              <a:t>, 1963/1969. p. 221-268. </a:t>
            </a:r>
          </a:p>
        </p:txBody>
      </p:sp>
    </p:spTree>
    <p:extLst>
      <p:ext uri="{BB962C8B-B14F-4D97-AF65-F5344CB8AC3E}">
        <p14:creationId xmlns:p14="http://schemas.microsoft.com/office/powerpoint/2010/main" val="2086502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36191A-201E-30AD-B6C8-EB3DAE3907BC}"/>
              </a:ext>
            </a:extLst>
          </p:cNvPr>
          <p:cNvSpPr>
            <a:spLocks noGrp="1"/>
          </p:cNvSpPr>
          <p:nvPr>
            <p:ph type="title"/>
          </p:nvPr>
        </p:nvSpPr>
        <p:spPr>
          <a:xfrm>
            <a:off x="720000" y="619200"/>
            <a:ext cx="10728322" cy="721920"/>
          </a:xfrm>
        </p:spPr>
        <p:txBody>
          <a:bodyPr/>
          <a:lstStyle/>
          <a:p>
            <a:pPr algn="ctr"/>
            <a:r>
              <a:rPr lang="pt-BR" b="1" dirty="0">
                <a:latin typeface="Arial" panose="020B0604020202020204" pitchFamily="34" charset="0"/>
                <a:cs typeface="Arial" panose="020B0604020202020204" pitchFamily="34" charset="0"/>
              </a:rPr>
              <a:t>O behaviorismo metodológico</a:t>
            </a:r>
          </a:p>
        </p:txBody>
      </p:sp>
      <p:sp>
        <p:nvSpPr>
          <p:cNvPr id="3" name="Espaço Reservado para Conteúdo 2">
            <a:extLst>
              <a:ext uri="{FF2B5EF4-FFF2-40B4-BE49-F238E27FC236}">
                <a16:creationId xmlns:a16="http://schemas.microsoft.com/office/drawing/2014/main" id="{A962A73C-9057-37F8-166A-1AB730AFD902}"/>
              </a:ext>
            </a:extLst>
          </p:cNvPr>
          <p:cNvSpPr>
            <a:spLocks noGrp="1"/>
          </p:cNvSpPr>
          <p:nvPr>
            <p:ph idx="1"/>
          </p:nvPr>
        </p:nvSpPr>
        <p:spPr>
          <a:xfrm>
            <a:off x="132080" y="1341120"/>
            <a:ext cx="11856720" cy="5516880"/>
          </a:xfrm>
        </p:spPr>
        <p:txBody>
          <a:bodyPr>
            <a:noAutofit/>
          </a:bodyPr>
          <a:lstStyle/>
          <a:p>
            <a:pPr algn="just"/>
            <a:r>
              <a:rPr lang="pt-BR" sz="2400" dirty="0">
                <a:latin typeface="Arial" panose="020B0604020202020204" pitchFamily="34" charset="0"/>
                <a:cs typeface="Arial" panose="020B0604020202020204" pitchFamily="34" charset="0"/>
              </a:rPr>
              <a:t>O behaviorismo metodológico tem caráter empirista. Para Watson todo ser humano aprendia tudo a partir de seu ambiente (o homem estaria à mercê do meio). Também não possuía nenhuma herança biológica ao nascer, ou seja, nascia vazio no que se referia a qualquer informação (era uma </a:t>
            </a:r>
            <a:r>
              <a:rPr lang="pt-BR" sz="2400" dirty="0" err="1">
                <a:latin typeface="Arial" panose="020B0604020202020204" pitchFamily="34" charset="0"/>
                <a:cs typeface="Arial" panose="020B0604020202020204" pitchFamily="34" charset="0"/>
              </a:rPr>
              <a:t>tabula-rasa</a:t>
            </a:r>
            <a:r>
              <a:rPr lang="pt-BR" sz="2400" dirty="0">
                <a:latin typeface="Arial" panose="020B0604020202020204" pitchFamily="34" charset="0"/>
                <a:cs typeface="Arial" panose="020B0604020202020204" pitchFamily="34" charset="0"/>
              </a:rPr>
              <a:t>). Watson rejeitava os processos mentais como objeto de pesquisa - ele não considerava como passível ser objeto de estudo aquilo que não fosse consensualmente observável.</a:t>
            </a:r>
          </a:p>
          <a:p>
            <a:pPr algn="just"/>
            <a:r>
              <a:rPr lang="pt-BR" sz="2400" dirty="0">
                <a:latin typeface="Arial" panose="020B0604020202020204" pitchFamily="34" charset="0"/>
                <a:cs typeface="Arial" panose="020B0604020202020204" pitchFamily="34" charset="0"/>
              </a:rPr>
              <a:t>O Behaviorismo Metodológico tem caráter determinista. Sendo uma teoria baseada em estímulo-resposta (E-R), nela há uma indicação de que o comportamento humano é previsível. Se um antecedente X ocorre, o evento Y ocorrerá como consequência. Alguns enunciados de Watson evidenciam essa característica.</a:t>
            </a:r>
          </a:p>
        </p:txBody>
      </p:sp>
    </p:spTree>
    <p:extLst>
      <p:ext uri="{BB962C8B-B14F-4D97-AF65-F5344CB8AC3E}">
        <p14:creationId xmlns:p14="http://schemas.microsoft.com/office/powerpoint/2010/main" val="4001201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7ABB9E-502E-24B2-539C-1FBC468A6BAE}"/>
              </a:ext>
            </a:extLst>
          </p:cNvPr>
          <p:cNvSpPr>
            <a:spLocks noGrp="1"/>
          </p:cNvSpPr>
          <p:nvPr>
            <p:ph type="title"/>
          </p:nvPr>
        </p:nvSpPr>
        <p:spPr>
          <a:xfrm>
            <a:off x="720000" y="619200"/>
            <a:ext cx="10728322" cy="711760"/>
          </a:xfrm>
        </p:spPr>
        <p:txBody>
          <a:bodyPr/>
          <a:lstStyle/>
          <a:p>
            <a:pPr algn="ctr"/>
            <a:r>
              <a:rPr lang="pt-BR" dirty="0">
                <a:latin typeface="Arial" panose="020B0604020202020204" pitchFamily="34" charset="0"/>
                <a:cs typeface="Arial" panose="020B0604020202020204" pitchFamily="34" charset="0"/>
              </a:rPr>
              <a:t>O behaviorismo radical</a:t>
            </a:r>
          </a:p>
        </p:txBody>
      </p:sp>
      <p:sp>
        <p:nvSpPr>
          <p:cNvPr id="3" name="Espaço Reservado para Conteúdo 2">
            <a:extLst>
              <a:ext uri="{FF2B5EF4-FFF2-40B4-BE49-F238E27FC236}">
                <a16:creationId xmlns:a16="http://schemas.microsoft.com/office/drawing/2014/main" id="{A05D86C1-819C-188C-0315-0F204BAAFB5F}"/>
              </a:ext>
            </a:extLst>
          </p:cNvPr>
          <p:cNvSpPr>
            <a:spLocks noGrp="1"/>
          </p:cNvSpPr>
          <p:nvPr>
            <p:ph idx="1"/>
          </p:nvPr>
        </p:nvSpPr>
        <p:spPr>
          <a:xfrm>
            <a:off x="345440" y="1330960"/>
            <a:ext cx="11521440" cy="5384800"/>
          </a:xfrm>
        </p:spPr>
        <p:txBody>
          <a:bodyPr>
            <a:normAutofit/>
          </a:bodyPr>
          <a:lstStyle/>
          <a:p>
            <a:pPr algn="just"/>
            <a:r>
              <a:rPr lang="pt-BR" sz="2400" dirty="0">
                <a:latin typeface="Arial" panose="020B0604020202020204" pitchFamily="34" charset="0"/>
                <a:cs typeface="Arial" panose="020B0604020202020204" pitchFamily="34" charset="0"/>
              </a:rPr>
              <a:t>Ao contrário do behaviorismo metodológico, essa vertente não pressupõe que o ser humano seja uma tabula rasa, desprovido de qualquer dote fisiológico e genético. Essa era uma das principais diferenças entre as duas vertentes behavioristas e também é o que separa bastante os trabalhos de Skinner e Watson. Para Skinner, o behaviorismo não era um estudo científico do comportamento, mas sim, uma Filosofia da Ciência que se preocupava com os métodos e objetos de estudo da psicologia (SÉRIO, 2005).</a:t>
            </a:r>
          </a:p>
          <a:p>
            <a:pPr marL="0" indent="0" algn="just">
              <a:buNone/>
            </a:pPr>
            <a:endParaRPr lang="pt-BR" sz="2400" dirty="0">
              <a:latin typeface="Arial" panose="020B0604020202020204" pitchFamily="34" charset="0"/>
              <a:cs typeface="Arial" panose="020B0604020202020204" pitchFamily="34" charset="0"/>
            </a:endParaRPr>
          </a:p>
          <a:p>
            <a:pPr algn="just"/>
            <a:r>
              <a:rPr lang="pt-BR" sz="2400" dirty="0">
                <a:latin typeface="Arial" panose="020B0604020202020204" pitchFamily="34" charset="0"/>
                <a:cs typeface="Arial" panose="020B0604020202020204" pitchFamily="34" charset="0"/>
              </a:rPr>
              <a:t>Skinner, ao contrário de Watson, não nega a visão mentalista da psicologia. Para ele, os chamados fenômenos da privacidade (processos mentais) são de natureza física, material e, portanto, mensuráveis.</a:t>
            </a:r>
          </a:p>
        </p:txBody>
      </p:sp>
    </p:spTree>
    <p:extLst>
      <p:ext uri="{BB962C8B-B14F-4D97-AF65-F5344CB8AC3E}">
        <p14:creationId xmlns:p14="http://schemas.microsoft.com/office/powerpoint/2010/main" val="147160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9" name="Rectangle 42">
            <a:extLst>
              <a:ext uri="{FF2B5EF4-FFF2-40B4-BE49-F238E27FC236}">
                <a16:creationId xmlns:a16="http://schemas.microsoft.com/office/drawing/2014/main" id="{09646535-AEF6-4883-A4F9-EEC1F8B43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60" name="Rectangle 44">
            <a:extLst>
              <a:ext uri="{FF2B5EF4-FFF2-40B4-BE49-F238E27FC236}">
                <a16:creationId xmlns:a16="http://schemas.microsoft.com/office/drawing/2014/main" id="{769CF112-CE49-4CE6-991F-E4A6FCAD4E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6278BD18-E371-AC6D-7361-DC4E6CBCEFE6}"/>
              </a:ext>
            </a:extLst>
          </p:cNvPr>
          <p:cNvPicPr>
            <a:picLocks noChangeAspect="1"/>
          </p:cNvPicPr>
          <p:nvPr/>
        </p:nvPicPr>
        <p:blipFill rotWithShape="1">
          <a:blip r:embed="rId2"/>
          <a:srcRect l="48813"/>
          <a:stretch/>
        </p:blipFill>
        <p:spPr>
          <a:xfrm>
            <a:off x="7333307" y="10"/>
            <a:ext cx="4858695" cy="6857990"/>
          </a:xfrm>
          <a:custGeom>
            <a:avLst/>
            <a:gdLst/>
            <a:ahLst/>
            <a:cxnLst/>
            <a:rect l="l" t="t" r="r" b="b"/>
            <a:pathLst>
              <a:path w="4858695" h="6858000">
                <a:moveTo>
                  <a:pt x="492746" y="0"/>
                </a:moveTo>
                <a:lnTo>
                  <a:pt x="4858695" y="0"/>
                </a:lnTo>
                <a:lnTo>
                  <a:pt x="4858695" y="6858000"/>
                </a:lnTo>
                <a:lnTo>
                  <a:pt x="0" y="6858000"/>
                </a:lnTo>
                <a:lnTo>
                  <a:pt x="8292" y="6849586"/>
                </a:lnTo>
                <a:cubicBezTo>
                  <a:pt x="364724" y="6471364"/>
                  <a:pt x="1039362" y="5693031"/>
                  <a:pt x="1267733" y="4893468"/>
                </a:cubicBezTo>
                <a:cubicBezTo>
                  <a:pt x="1496104" y="4093905"/>
                  <a:pt x="1464141" y="2947616"/>
                  <a:pt x="1378520" y="2052209"/>
                </a:cubicBezTo>
                <a:cubicBezTo>
                  <a:pt x="1292899" y="1156802"/>
                  <a:pt x="980727" y="345663"/>
                  <a:pt x="492746" y="0"/>
                </a:cubicBezTo>
                <a:close/>
              </a:path>
            </a:pathLst>
          </a:custGeom>
        </p:spPr>
      </p:pic>
      <p:sp>
        <p:nvSpPr>
          <p:cNvPr id="4" name="Título 3">
            <a:extLst>
              <a:ext uri="{FF2B5EF4-FFF2-40B4-BE49-F238E27FC236}">
                <a16:creationId xmlns:a16="http://schemas.microsoft.com/office/drawing/2014/main" id="{7FA8B7A8-3208-D483-84B4-FA003808E123}"/>
              </a:ext>
            </a:extLst>
          </p:cNvPr>
          <p:cNvSpPr>
            <a:spLocks noGrp="1"/>
          </p:cNvSpPr>
          <p:nvPr>
            <p:ph type="title"/>
          </p:nvPr>
        </p:nvSpPr>
        <p:spPr>
          <a:xfrm>
            <a:off x="720000" y="619200"/>
            <a:ext cx="6923812" cy="1477328"/>
          </a:xfrm>
        </p:spPr>
        <p:txBody>
          <a:bodyPr vert="horz" wrap="square" lIns="0" tIns="0" rIns="0" bIns="0" rtlCol="0" anchor="ctr" anchorCtr="0">
            <a:normAutofit/>
          </a:bodyPr>
          <a:lstStyle/>
          <a:p>
            <a:r>
              <a:rPr lang="en-US" b="1" spc="-100" dirty="0"/>
              <a:t>Breve </a:t>
            </a:r>
            <a:r>
              <a:rPr lang="en-US" b="1" spc="-100" dirty="0" err="1"/>
              <a:t>introdução</a:t>
            </a:r>
            <a:r>
              <a:rPr lang="en-US" b="1" spc="-100" dirty="0"/>
              <a:t> </a:t>
            </a:r>
            <a:r>
              <a:rPr lang="en-US" b="1" spc="-100" dirty="0" err="1"/>
              <a:t>aos</a:t>
            </a:r>
            <a:r>
              <a:rPr lang="en-US" b="1" spc="-100" dirty="0"/>
              <a:t> </a:t>
            </a:r>
            <a:r>
              <a:rPr lang="en-US" b="1" spc="-100" dirty="0" err="1"/>
              <a:t>estudos</a:t>
            </a:r>
            <a:r>
              <a:rPr lang="en-US" b="1" spc="-100" dirty="0"/>
              <a:t> dos </a:t>
            </a:r>
            <a:r>
              <a:rPr lang="en-US" b="1" spc="-100" dirty="0" err="1"/>
              <a:t>behavioristas</a:t>
            </a:r>
            <a:r>
              <a:rPr lang="en-US" b="1" spc="-100" dirty="0"/>
              <a:t>:</a:t>
            </a:r>
            <a:endParaRPr lang="en-US" spc="-100" dirty="0"/>
          </a:p>
        </p:txBody>
      </p:sp>
      <p:sp>
        <p:nvSpPr>
          <p:cNvPr id="5" name="Subtítulo 4">
            <a:extLst>
              <a:ext uri="{FF2B5EF4-FFF2-40B4-BE49-F238E27FC236}">
                <a16:creationId xmlns:a16="http://schemas.microsoft.com/office/drawing/2014/main" id="{6CBB6019-9695-B9E1-445B-0FDE94306792}"/>
              </a:ext>
            </a:extLst>
          </p:cNvPr>
          <p:cNvSpPr>
            <a:spLocks noGrp="1"/>
          </p:cNvSpPr>
          <p:nvPr>
            <p:ph type="subTitle" idx="4294967295"/>
          </p:nvPr>
        </p:nvSpPr>
        <p:spPr>
          <a:xfrm>
            <a:off x="719999" y="2541600"/>
            <a:ext cx="6923813" cy="3216273"/>
          </a:xfrm>
        </p:spPr>
        <p:txBody>
          <a:bodyPr vert="horz" lIns="0" tIns="0" rIns="0" bIns="0" rtlCol="0">
            <a:normAutofit/>
          </a:bodyPr>
          <a:lstStyle/>
          <a:p>
            <a:pPr marL="0"/>
            <a:r>
              <a:rPr lang="en-US" sz="3200" b="1">
                <a:latin typeface="Arial" panose="020B0604020202020204" pitchFamily="34" charset="0"/>
                <a:cs typeface="Arial" panose="020B0604020202020204" pitchFamily="34" charset="0"/>
              </a:rPr>
              <a:t>Pavlov;</a:t>
            </a:r>
          </a:p>
          <a:p>
            <a:pPr marL="0"/>
            <a:r>
              <a:rPr lang="en-US" sz="3200" b="1">
                <a:latin typeface="Arial" panose="020B0604020202020204" pitchFamily="34" charset="0"/>
                <a:cs typeface="Arial" panose="020B0604020202020204" pitchFamily="34" charset="0"/>
              </a:rPr>
              <a:t>Watson</a:t>
            </a:r>
          </a:p>
          <a:p>
            <a:pPr marL="0"/>
            <a:r>
              <a:rPr lang="en-US" sz="3200" b="1">
                <a:latin typeface="Arial" panose="020B0604020202020204" pitchFamily="34" charset="0"/>
                <a:cs typeface="Arial" panose="020B0604020202020204" pitchFamily="34" charset="0"/>
              </a:rPr>
              <a:t>Thorndike;</a:t>
            </a:r>
          </a:p>
          <a:p>
            <a:pPr marL="0"/>
            <a:r>
              <a:rPr lang="en-US" sz="3200" b="1">
                <a:latin typeface="Arial" panose="020B0604020202020204" pitchFamily="34" charset="0"/>
                <a:cs typeface="Arial" panose="020B0604020202020204" pitchFamily="34" charset="0"/>
              </a:rPr>
              <a:t>Skinner</a:t>
            </a:r>
          </a:p>
        </p:txBody>
      </p:sp>
    </p:spTree>
    <p:extLst>
      <p:ext uri="{BB962C8B-B14F-4D97-AF65-F5344CB8AC3E}">
        <p14:creationId xmlns:p14="http://schemas.microsoft.com/office/powerpoint/2010/main" val="12771374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51442D-B11B-B045-E3E7-54ACF28762B9}"/>
              </a:ext>
            </a:extLst>
          </p:cNvPr>
          <p:cNvSpPr>
            <a:spLocks noGrp="1"/>
          </p:cNvSpPr>
          <p:nvPr>
            <p:ph type="title"/>
          </p:nvPr>
        </p:nvSpPr>
        <p:spPr/>
        <p:txBody>
          <a:bodyPr>
            <a:normAutofit/>
          </a:bodyPr>
          <a:lstStyle/>
          <a:p>
            <a:r>
              <a:rPr lang="pt-BR" dirty="0"/>
              <a:t>Ivan Pavlov (1849-1936)</a:t>
            </a:r>
            <a:br>
              <a:rPr lang="pt-BR" dirty="0"/>
            </a:br>
            <a:endParaRPr lang="pt-BR" b="1" dirty="0">
              <a:latin typeface="Arial" panose="020B0604020202020204" pitchFamily="34" charset="0"/>
              <a:cs typeface="Arial" panose="020B0604020202020204" pitchFamily="34" charset="0"/>
            </a:endParaRPr>
          </a:p>
        </p:txBody>
      </p:sp>
      <p:sp>
        <p:nvSpPr>
          <p:cNvPr id="3" name="Espaço Reservado para Conteúdo 2">
            <a:extLst>
              <a:ext uri="{FF2B5EF4-FFF2-40B4-BE49-F238E27FC236}">
                <a16:creationId xmlns:a16="http://schemas.microsoft.com/office/drawing/2014/main" id="{8975B8E1-C2A7-99DA-D85F-25EF5C8F08DD}"/>
              </a:ext>
            </a:extLst>
          </p:cNvPr>
          <p:cNvSpPr>
            <a:spLocks noGrp="1"/>
          </p:cNvSpPr>
          <p:nvPr>
            <p:ph idx="1"/>
          </p:nvPr>
        </p:nvSpPr>
        <p:spPr>
          <a:xfrm>
            <a:off x="4155440" y="193040"/>
            <a:ext cx="7874000" cy="6664960"/>
          </a:xfrm>
        </p:spPr>
        <p:txBody>
          <a:bodyPr>
            <a:noAutofit/>
          </a:bodyPr>
          <a:lstStyle/>
          <a:p>
            <a:pPr algn="just"/>
            <a:endParaRPr lang="pt-BR" sz="2400" dirty="0">
              <a:latin typeface="Arial" panose="020B0604020202020204" pitchFamily="34" charset="0"/>
              <a:cs typeface="Arial" panose="020B0604020202020204" pitchFamily="34" charset="0"/>
            </a:endParaRPr>
          </a:p>
          <a:p>
            <a:pPr algn="just"/>
            <a:r>
              <a:rPr lang="pt-BR" sz="2400" dirty="0">
                <a:latin typeface="Arial" panose="020B0604020202020204" pitchFamily="34" charset="0"/>
                <a:cs typeface="Arial" panose="020B0604020202020204" pitchFamily="34" charset="0"/>
              </a:rPr>
              <a:t>Foi no estudo com animais em laboratório, em especial a digestão de cães, que Pavlov percebeu que alguns estímulos provocavam a salivação e a secreção estomacal no animal, o que deveria ocorrer apenas quando o animal ingerisse um alimento. A partir disso, ele percebeu que o comportamento do cão estava condicionado a esses estímulos, normalmente aplicados poucos instantes antes do cão se alimentar. </a:t>
            </a:r>
          </a:p>
          <a:p>
            <a:pPr algn="just"/>
            <a:endParaRPr lang="pt-BR" sz="2400" dirty="0">
              <a:latin typeface="Arial" panose="020B0604020202020204" pitchFamily="34" charset="0"/>
              <a:cs typeface="Arial" panose="020B0604020202020204" pitchFamily="34" charset="0"/>
            </a:endParaRPr>
          </a:p>
          <a:p>
            <a:pPr algn="just"/>
            <a:r>
              <a:rPr lang="pt-BR" sz="2400" dirty="0">
                <a:latin typeface="Arial" panose="020B0604020202020204" pitchFamily="34" charset="0"/>
                <a:cs typeface="Arial" panose="020B0604020202020204" pitchFamily="34" charset="0"/>
              </a:rPr>
              <a:t>Em 1903 publicou um artigo denominando o fenômeno de reflexo condicionado, que podia ser adquirido por experiência, chamando o processo de condicionamento. Foi, então, premiado com o Nobel de Medicina em 1904. </a:t>
            </a:r>
          </a:p>
        </p:txBody>
      </p:sp>
      <p:pic>
        <p:nvPicPr>
          <p:cNvPr id="1026" name="Picture 2">
            <a:extLst>
              <a:ext uri="{FF2B5EF4-FFF2-40B4-BE49-F238E27FC236}">
                <a16:creationId xmlns:a16="http://schemas.microsoft.com/office/drawing/2014/main" id="{F3CDFCE6-7AA3-6082-F1FB-68931ED8FEA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321" y="1717039"/>
            <a:ext cx="3299142" cy="4051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2686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4">
            <a:extLst>
              <a:ext uri="{FF2B5EF4-FFF2-40B4-BE49-F238E27FC236}">
                <a16:creationId xmlns:a16="http://schemas.microsoft.com/office/drawing/2014/main" id="{16AC081D-5BD3-259C-75C1-527FC601A016}"/>
              </a:ext>
            </a:extLst>
          </p:cNvPr>
          <p:cNvSpPr>
            <a:spLocks noGrp="1"/>
          </p:cNvSpPr>
          <p:nvPr>
            <p:ph type="title"/>
          </p:nvPr>
        </p:nvSpPr>
        <p:spPr>
          <a:xfrm>
            <a:off x="719996" y="436320"/>
            <a:ext cx="10728325" cy="1016560"/>
          </a:xfrm>
        </p:spPr>
        <p:txBody>
          <a:bodyPr>
            <a:normAutofit/>
          </a:bodyPr>
          <a:lstStyle/>
          <a:p>
            <a:r>
              <a:rPr lang="pt-BR" sz="2800" dirty="0">
                <a:latin typeface="Arial" panose="020B0604020202020204" pitchFamily="34" charset="0"/>
                <a:cs typeface="Arial" panose="020B0604020202020204" pitchFamily="34" charset="0"/>
              </a:rPr>
              <a:t>Há uma série de termos presentes na teoria de Pavlov que merecem ser explicitados:</a:t>
            </a:r>
          </a:p>
        </p:txBody>
      </p:sp>
      <p:sp>
        <p:nvSpPr>
          <p:cNvPr id="6" name="Espaço Reservado para Conteúdo 5">
            <a:extLst>
              <a:ext uri="{FF2B5EF4-FFF2-40B4-BE49-F238E27FC236}">
                <a16:creationId xmlns:a16="http://schemas.microsoft.com/office/drawing/2014/main" id="{F930AE0A-59A6-F980-B8F6-E4D0446131B6}"/>
              </a:ext>
            </a:extLst>
          </p:cNvPr>
          <p:cNvSpPr>
            <a:spLocks noGrp="1"/>
          </p:cNvSpPr>
          <p:nvPr>
            <p:ph idx="1"/>
          </p:nvPr>
        </p:nvSpPr>
        <p:spPr>
          <a:xfrm>
            <a:off x="416560" y="1981200"/>
            <a:ext cx="11501120" cy="43688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pt-BR" sz="2800" b="1" dirty="0">
                <a:solidFill>
                  <a:srgbClr val="FF0000">
                    <a:alpha val="58000"/>
                  </a:srgbClr>
                </a:solidFill>
                <a:latin typeface="Arial" panose="020B0604020202020204" pitchFamily="34" charset="0"/>
                <a:cs typeface="Arial" panose="020B0604020202020204" pitchFamily="34" charset="0"/>
              </a:rPr>
              <a:t>1. Eliciar: </a:t>
            </a:r>
          </a:p>
          <a:p>
            <a:pPr>
              <a:buFont typeface="Wingdings" panose="05000000000000000000" pitchFamily="2" charset="2"/>
              <a:buChar char="Ø"/>
            </a:pPr>
            <a:r>
              <a:rPr lang="pt-BR" sz="2800" dirty="0">
                <a:latin typeface="Arial" panose="020B0604020202020204" pitchFamily="34" charset="0"/>
                <a:cs typeface="Arial" panose="020B0604020202020204" pitchFamily="34" charset="0"/>
              </a:rPr>
              <a:t>Provocar uma resposta automática. Dado um estímulo tem-se uma resposta. </a:t>
            </a:r>
          </a:p>
          <a:p>
            <a:pPr marL="0" indent="0">
              <a:buNone/>
            </a:pPr>
            <a:r>
              <a:rPr lang="pt-BR" sz="2800" b="1" dirty="0">
                <a:solidFill>
                  <a:srgbClr val="FF0000">
                    <a:alpha val="58000"/>
                  </a:srgbClr>
                </a:solidFill>
                <a:latin typeface="Arial" panose="020B0604020202020204" pitchFamily="34" charset="0"/>
                <a:cs typeface="Arial" panose="020B0604020202020204" pitchFamily="34" charset="0"/>
              </a:rPr>
              <a:t>2 - Pareamento (ou emparelhamento): </a:t>
            </a:r>
          </a:p>
          <a:p>
            <a:pPr algn="just">
              <a:buFont typeface="Wingdings" panose="05000000000000000000" pitchFamily="2" charset="2"/>
              <a:buChar char="Ø"/>
            </a:pPr>
            <a:r>
              <a:rPr lang="pt-BR" sz="2800" dirty="0">
                <a:latin typeface="Arial" panose="020B0604020202020204" pitchFamily="34" charset="0"/>
                <a:cs typeface="Arial" panose="020B0604020202020204" pitchFamily="34" charset="0"/>
              </a:rPr>
              <a:t> Associação de estímulos. Para o condicionamento, usa-se normalmente um estímulo eliciador em conjunto com um estímulo neutro.</a:t>
            </a:r>
          </a:p>
          <a:p>
            <a:pPr marL="0" indent="0">
              <a:buNone/>
            </a:pPr>
            <a:r>
              <a:rPr lang="pt-BR" sz="2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86821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6F162F0E-47DF-3176-A362-D9DF48BC3E89}"/>
              </a:ext>
            </a:extLst>
          </p:cNvPr>
          <p:cNvSpPr>
            <a:spLocks noGrp="1"/>
          </p:cNvSpPr>
          <p:nvPr>
            <p:ph idx="1"/>
          </p:nvPr>
        </p:nvSpPr>
        <p:spPr>
          <a:xfrm>
            <a:off x="365760" y="416560"/>
            <a:ext cx="11531600" cy="6177280"/>
          </a:xfrm>
        </p:spPr>
        <p:style>
          <a:lnRef idx="2">
            <a:schemeClr val="dk1"/>
          </a:lnRef>
          <a:fillRef idx="1">
            <a:schemeClr val="lt1"/>
          </a:fillRef>
          <a:effectRef idx="0">
            <a:schemeClr val="dk1"/>
          </a:effectRef>
          <a:fontRef idx="minor">
            <a:schemeClr val="dk1"/>
          </a:fontRef>
        </p:style>
        <p:txBody>
          <a:bodyPr>
            <a:noAutofit/>
          </a:bodyPr>
          <a:lstStyle/>
          <a:p>
            <a:pPr marL="0" indent="0" algn="just">
              <a:buNone/>
            </a:pPr>
            <a:r>
              <a:rPr lang="pt-BR" sz="2400" b="1" dirty="0">
                <a:solidFill>
                  <a:srgbClr val="FF0000">
                    <a:alpha val="58000"/>
                  </a:srgbClr>
                </a:solidFill>
                <a:latin typeface="Arial" panose="020B0604020202020204" pitchFamily="34" charset="0"/>
                <a:cs typeface="Arial" panose="020B0604020202020204" pitchFamily="34" charset="0"/>
              </a:rPr>
              <a:t>3 - Estímulo incondicionado: </a:t>
            </a:r>
          </a:p>
          <a:p>
            <a:pPr algn="just">
              <a:buFont typeface="Wingdings" panose="05000000000000000000" pitchFamily="2" charset="2"/>
              <a:buChar char="Ø"/>
            </a:pPr>
            <a:r>
              <a:rPr lang="pt-BR" sz="2400" dirty="0">
                <a:latin typeface="Arial" panose="020B0604020202020204" pitchFamily="34" charset="0"/>
                <a:cs typeface="Arial" panose="020B0604020202020204" pitchFamily="34" charset="0"/>
              </a:rPr>
              <a:t>Evento que elicia naturalmente uma certa resposta reflexa. Tal estímulo não necessita de nenhuma história de pareamento vivida por um indivíduo para provocar o reflexo. Por exemplo, a irritação nasal (estímulo incondicionado) causa naturalmente o espirro (resposta reflexa ou reflexo incondicionado). </a:t>
            </a:r>
          </a:p>
          <a:p>
            <a:pPr marL="0" indent="0" algn="just">
              <a:buNone/>
            </a:pPr>
            <a:r>
              <a:rPr lang="pt-BR" sz="2400" b="1" dirty="0">
                <a:solidFill>
                  <a:srgbClr val="FF0000">
                    <a:alpha val="58000"/>
                  </a:srgbClr>
                </a:solidFill>
                <a:latin typeface="Arial" panose="020B0604020202020204" pitchFamily="34" charset="0"/>
                <a:cs typeface="Arial" panose="020B0604020202020204" pitchFamily="34" charset="0"/>
              </a:rPr>
              <a:t>4 - Estímulo neutro: </a:t>
            </a:r>
          </a:p>
          <a:p>
            <a:pPr algn="just">
              <a:buFont typeface="Wingdings" panose="05000000000000000000" pitchFamily="2" charset="2"/>
              <a:buChar char="Ø"/>
            </a:pPr>
            <a:r>
              <a:rPr lang="pt-BR" sz="2400" dirty="0">
                <a:latin typeface="Arial" panose="020B0604020202020204" pitchFamily="34" charset="0"/>
                <a:cs typeface="Arial" panose="020B0604020202020204" pitchFamily="34" charset="0"/>
              </a:rPr>
              <a:t>Evento que não provoca nenhuma espécie de resposta reflexa. </a:t>
            </a:r>
          </a:p>
          <a:p>
            <a:pPr marL="0" indent="0" algn="just">
              <a:buNone/>
            </a:pPr>
            <a:r>
              <a:rPr lang="pt-BR" sz="2400" b="1" dirty="0">
                <a:solidFill>
                  <a:srgbClr val="FF0000">
                    <a:alpha val="58000"/>
                  </a:srgbClr>
                </a:solidFill>
                <a:latin typeface="Arial" panose="020B0604020202020204" pitchFamily="34" charset="0"/>
                <a:cs typeface="Arial" panose="020B0604020202020204" pitchFamily="34" charset="0"/>
              </a:rPr>
              <a:t>5 - Estímulo condicionado: </a:t>
            </a:r>
          </a:p>
          <a:p>
            <a:pPr algn="just">
              <a:buFont typeface="Wingdings" panose="05000000000000000000" pitchFamily="2" charset="2"/>
              <a:buChar char="Ø"/>
            </a:pPr>
            <a:r>
              <a:rPr lang="pt-BR" sz="2400" dirty="0">
                <a:latin typeface="Arial" panose="020B0604020202020204" pitchFamily="34" charset="0"/>
                <a:cs typeface="Arial" panose="020B0604020202020204" pitchFamily="34" charset="0"/>
              </a:rPr>
              <a:t>Estímulo inicialmente neutro, que passa a eliciar uma resposta reflexa a partir de uma sucessão bem sucedida de pareamentos. Um estímulo neutro, depois de ser emparelhado um número suficiente de vezes com um estímulo incondicionado, passa a eliciar a mesma resposta que este, podendo substituí-lo. </a:t>
            </a:r>
          </a:p>
          <a:p>
            <a:pPr algn="just"/>
            <a:endParaRPr lang="pt-BR" sz="2400" dirty="0"/>
          </a:p>
        </p:txBody>
      </p:sp>
    </p:spTree>
    <p:extLst>
      <p:ext uri="{BB962C8B-B14F-4D97-AF65-F5344CB8AC3E}">
        <p14:creationId xmlns:p14="http://schemas.microsoft.com/office/powerpoint/2010/main" val="207778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4C0659-90F4-700B-3BF4-1B1ABE550A82}"/>
              </a:ext>
            </a:extLst>
          </p:cNvPr>
          <p:cNvSpPr>
            <a:spLocks noGrp="1"/>
          </p:cNvSpPr>
          <p:nvPr>
            <p:ph type="title"/>
          </p:nvPr>
        </p:nvSpPr>
        <p:spPr/>
        <p:txBody>
          <a:bodyPr>
            <a:normAutofit/>
          </a:bodyPr>
          <a:lstStyle/>
          <a:p>
            <a:pPr algn="just"/>
            <a:r>
              <a:rPr lang="pt-BR" sz="2400" dirty="0">
                <a:latin typeface="Arial" panose="020B0604020202020204" pitchFamily="34" charset="0"/>
                <a:cs typeface="Arial" panose="020B0604020202020204" pitchFamily="34" charset="0"/>
              </a:rPr>
              <a:t>Exemplo de estímulo incondicionado e resposta nas experiências de Pavlov com cães. Um estímulo natural existente no meio (presença de alimento) provoca uma resposta quase automática no cão (salivação).</a:t>
            </a:r>
          </a:p>
        </p:txBody>
      </p:sp>
      <p:sp>
        <p:nvSpPr>
          <p:cNvPr id="4" name="Retângulo 3">
            <a:extLst>
              <a:ext uri="{FF2B5EF4-FFF2-40B4-BE49-F238E27FC236}">
                <a16:creationId xmlns:a16="http://schemas.microsoft.com/office/drawing/2014/main" id="{CA9A9F4B-3092-6A55-8031-FE73438D4620}"/>
              </a:ext>
            </a:extLst>
          </p:cNvPr>
          <p:cNvSpPr/>
          <p:nvPr/>
        </p:nvSpPr>
        <p:spPr>
          <a:xfrm>
            <a:off x="822960" y="2651760"/>
            <a:ext cx="4185920" cy="1879600"/>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pt-BR" sz="3200" b="1">
                <a:latin typeface="Arial" panose="020B0604020202020204" pitchFamily="34" charset="0"/>
                <a:cs typeface="Arial" panose="020B0604020202020204" pitchFamily="34" charset="0"/>
              </a:rPr>
              <a:t>Estímulo Incondicionado (ambiente) </a:t>
            </a:r>
          </a:p>
        </p:txBody>
      </p:sp>
      <p:sp>
        <p:nvSpPr>
          <p:cNvPr id="5" name="Retângulo 4">
            <a:extLst>
              <a:ext uri="{FF2B5EF4-FFF2-40B4-BE49-F238E27FC236}">
                <a16:creationId xmlns:a16="http://schemas.microsoft.com/office/drawing/2014/main" id="{94CB5A77-BCDA-402C-9CAB-12FFC7EA76C0}"/>
              </a:ext>
            </a:extLst>
          </p:cNvPr>
          <p:cNvSpPr/>
          <p:nvPr/>
        </p:nvSpPr>
        <p:spPr>
          <a:xfrm>
            <a:off x="6878320" y="2540000"/>
            <a:ext cx="4490720" cy="196088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rtlCol="0" anchor="ctr"/>
          <a:lstStyle/>
          <a:p>
            <a:pPr algn="ctr"/>
            <a:r>
              <a:rPr lang="pt-BR" sz="3600" b="1">
                <a:latin typeface="Arial" panose="020B0604020202020204" pitchFamily="34" charset="0"/>
                <a:cs typeface="Arial" panose="020B0604020202020204" pitchFamily="34" charset="0"/>
              </a:rPr>
              <a:t>Resposta (eliciamento) </a:t>
            </a:r>
          </a:p>
        </p:txBody>
      </p:sp>
      <p:sp>
        <p:nvSpPr>
          <p:cNvPr id="6" name="Seta: para a Direita 5">
            <a:extLst>
              <a:ext uri="{FF2B5EF4-FFF2-40B4-BE49-F238E27FC236}">
                <a16:creationId xmlns:a16="http://schemas.microsoft.com/office/drawing/2014/main" id="{6A58737C-6D5F-5DED-5300-3EA1DC6BA939}"/>
              </a:ext>
            </a:extLst>
          </p:cNvPr>
          <p:cNvSpPr/>
          <p:nvPr/>
        </p:nvSpPr>
        <p:spPr>
          <a:xfrm>
            <a:off x="5196840" y="2794000"/>
            <a:ext cx="1493520" cy="1050608"/>
          </a:xfrm>
          <a:prstGeom prst="rightArrow">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endParaRPr lang="pt-BR"/>
          </a:p>
        </p:txBody>
      </p:sp>
      <p:sp>
        <p:nvSpPr>
          <p:cNvPr id="7" name="Retângulo: Cantos Arredondados 6">
            <a:extLst>
              <a:ext uri="{FF2B5EF4-FFF2-40B4-BE49-F238E27FC236}">
                <a16:creationId xmlns:a16="http://schemas.microsoft.com/office/drawing/2014/main" id="{67EA26D7-93D2-24A6-4A1D-67E4568C67BE}"/>
              </a:ext>
            </a:extLst>
          </p:cNvPr>
          <p:cNvSpPr/>
          <p:nvPr/>
        </p:nvSpPr>
        <p:spPr>
          <a:xfrm>
            <a:off x="2509520" y="4347928"/>
            <a:ext cx="3169920" cy="14773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3600" b="1" dirty="0">
                <a:latin typeface="Arial" panose="020B0604020202020204" pitchFamily="34" charset="0"/>
                <a:cs typeface="Arial" panose="020B0604020202020204" pitchFamily="34" charset="0"/>
              </a:rPr>
              <a:t>Alimento</a:t>
            </a:r>
          </a:p>
        </p:txBody>
      </p:sp>
      <p:sp>
        <p:nvSpPr>
          <p:cNvPr id="8" name="Retângulo: Cantos Arredondados 7">
            <a:extLst>
              <a:ext uri="{FF2B5EF4-FFF2-40B4-BE49-F238E27FC236}">
                <a16:creationId xmlns:a16="http://schemas.microsoft.com/office/drawing/2014/main" id="{7FF2583E-D14E-477C-982E-B8AC5A6B7959}"/>
              </a:ext>
            </a:extLst>
          </p:cNvPr>
          <p:cNvSpPr/>
          <p:nvPr/>
        </p:nvSpPr>
        <p:spPr>
          <a:xfrm>
            <a:off x="8950960" y="4347928"/>
            <a:ext cx="2946400" cy="14773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pt-BR" sz="3200" b="1">
                <a:latin typeface="Arial" panose="020B0604020202020204" pitchFamily="34" charset="0"/>
                <a:cs typeface="Arial" panose="020B0604020202020204" pitchFamily="34" charset="0"/>
              </a:rPr>
              <a:t>Salivação </a:t>
            </a:r>
          </a:p>
        </p:txBody>
      </p:sp>
    </p:spTree>
    <p:extLst>
      <p:ext uri="{BB962C8B-B14F-4D97-AF65-F5344CB8AC3E}">
        <p14:creationId xmlns:p14="http://schemas.microsoft.com/office/powerpoint/2010/main" val="1176350635"/>
      </p:ext>
    </p:extLst>
  </p:cSld>
  <p:clrMapOvr>
    <a:masterClrMapping/>
  </p:clrMapOvr>
</p:sld>
</file>

<file path=ppt/theme/theme1.xml><?xml version="1.0" encoding="utf-8"?>
<a:theme xmlns:a="http://schemas.openxmlformats.org/drawingml/2006/main" name="Blob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520</TotalTime>
  <Words>2214</Words>
  <Application>Microsoft Office PowerPoint</Application>
  <PresentationFormat>Widescreen</PresentationFormat>
  <Paragraphs>117</Paragraphs>
  <Slides>25</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25</vt:i4>
      </vt:variant>
    </vt:vector>
  </HeadingPairs>
  <TitlesOfParts>
    <vt:vector size="32" baseType="lpstr">
      <vt:lpstr>ADLaM Display</vt:lpstr>
      <vt:lpstr>Arial</vt:lpstr>
      <vt:lpstr>Avenir Next LT Pro</vt:lpstr>
      <vt:lpstr>Sagona Book</vt:lpstr>
      <vt:lpstr>The Hand Extrablack</vt:lpstr>
      <vt:lpstr>Wingdings</vt:lpstr>
      <vt:lpstr>BlobVTI</vt:lpstr>
      <vt:lpstr>   Mestrado Profissional em Ciências e Tecnologias na Educação   </vt:lpstr>
      <vt:lpstr>O behaviorismo pode ser grosseiramente classificado em dois tipos:</vt:lpstr>
      <vt:lpstr>O behaviorismo metodológico</vt:lpstr>
      <vt:lpstr>O behaviorismo radical</vt:lpstr>
      <vt:lpstr>Breve introdução aos estudos dos behavioristas:</vt:lpstr>
      <vt:lpstr>Ivan Pavlov (1849-1936) </vt:lpstr>
      <vt:lpstr>Há uma série de termos presentes na teoria de Pavlov que merecem ser explicitados:</vt:lpstr>
      <vt:lpstr>Apresentação do PowerPoint</vt:lpstr>
      <vt:lpstr>Exemplo de estímulo incondicionado e resposta nas experiências de Pavlov com cães. Um estímulo natural existente no meio (presença de alimento) provoca uma resposta quase automática no cão (salivação).</vt:lpstr>
      <vt:lpstr>Exemplo de PAREAMENTO. Um estímulo incondicionado (presença de alimento), pareado com um estímulo neutro (som da campainha), provoca uma resposta de salivação nos cães.</vt:lpstr>
      <vt:lpstr>CONDICIONAMENTO</vt:lpstr>
      <vt:lpstr>Pavlov</vt:lpstr>
      <vt:lpstr>John Watson (1878-1958) </vt:lpstr>
      <vt:lpstr>John Watson (1878-1958) </vt:lpstr>
      <vt:lpstr>John Watson (1878-1958) </vt:lpstr>
      <vt:lpstr>Princípio da Frequência e do Princípio da Recentidade.</vt:lpstr>
      <vt:lpstr>Apresentação do PowerPoint</vt:lpstr>
      <vt:lpstr>Edward Thorndike (1874-1949)</vt:lpstr>
      <vt:lpstr>Apresentação do PowerPoint</vt:lpstr>
      <vt:lpstr>Apresentação do PowerPoint</vt:lpstr>
      <vt:lpstr>A Lei do Exercício e da Prontidão como implicação para o ensino-aprendizagem colocam que:</vt:lpstr>
      <vt:lpstr>Burrhus Frederic Skinner (1904-1990)</vt:lpstr>
      <vt:lpstr> A concepção skinneriana de aprendizagem está relacionada a uma questão de modificação do desempenho:  </vt:lpstr>
      <vt:lpstr>As etapas básicas de um processo ensino aprendizagem na perspectiva skinneriana são:  </vt:lpstr>
      <vt:lpstr>Referências Bibliográficas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Mestrado Profissional em Ciências e Tecnologias na Educação</dc:title>
  <dc:creator>Maria Carolina Fortes</dc:creator>
  <cp:lastModifiedBy>Maria Carolina Fortes</cp:lastModifiedBy>
  <cp:revision>2</cp:revision>
  <dcterms:created xsi:type="dcterms:W3CDTF">2024-03-06T12:24:19Z</dcterms:created>
  <dcterms:modified xsi:type="dcterms:W3CDTF">2024-03-06T21:04:25Z</dcterms:modified>
</cp:coreProperties>
</file>