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10" r:id="rId2"/>
    <p:sldId id="311" r:id="rId3"/>
    <p:sldId id="256" r:id="rId4"/>
    <p:sldId id="298" r:id="rId5"/>
    <p:sldId id="300" r:id="rId6"/>
    <p:sldId id="301" r:id="rId7"/>
    <p:sldId id="304" r:id="rId8"/>
    <p:sldId id="303" r:id="rId9"/>
    <p:sldId id="305" r:id="rId10"/>
    <p:sldId id="297" r:id="rId11"/>
    <p:sldId id="299" r:id="rId12"/>
    <p:sldId id="306" r:id="rId13"/>
    <p:sldId id="296" r:id="rId14"/>
    <p:sldId id="307" r:id="rId15"/>
    <p:sldId id="308" r:id="rId16"/>
    <p:sldId id="309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FFFF"/>
    <a:srgbClr val="7F7F7F"/>
    <a:srgbClr val="DD730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11B5DC-F63B-4FD8-9F37-15FC4A58F48D}" type="datetimeFigureOut">
              <a:rPr lang="pt-BR" smtClean="0"/>
              <a:pPr/>
              <a:t>24/04/2023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929B0-E5AB-452E-A929-7D9EA4376E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11B5DC-F63B-4FD8-9F37-15FC4A58F48D}" type="datetimeFigureOut">
              <a:rPr lang="pt-BR" smtClean="0"/>
              <a:pPr/>
              <a:t>24/04/2023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929B0-E5AB-452E-A929-7D9EA4376E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11B5DC-F63B-4FD8-9F37-15FC4A58F48D}" type="datetimeFigureOut">
              <a:rPr lang="pt-BR" smtClean="0"/>
              <a:pPr/>
              <a:t>24/04/2023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929B0-E5AB-452E-A929-7D9EA4376E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11B5DC-F63B-4FD8-9F37-15FC4A58F48D}" type="datetimeFigureOut">
              <a:rPr lang="pt-BR" smtClean="0"/>
              <a:pPr/>
              <a:t>24/04/2023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929B0-E5AB-452E-A929-7D9EA4376E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de cantos arredondado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11B5DC-F63B-4FD8-9F37-15FC4A58F48D}" type="datetimeFigureOut">
              <a:rPr lang="pt-BR" smtClean="0"/>
              <a:pPr/>
              <a:t>24/04/2023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929B0-E5AB-452E-A929-7D9EA4376E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11B5DC-F63B-4FD8-9F37-15FC4A58F48D}" type="datetimeFigureOut">
              <a:rPr lang="pt-BR" smtClean="0"/>
              <a:pPr/>
              <a:t>24/04/2023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929B0-E5AB-452E-A929-7D9EA4376E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11B5DC-F63B-4FD8-9F37-15FC4A58F48D}" type="datetimeFigureOut">
              <a:rPr lang="pt-BR" smtClean="0"/>
              <a:pPr/>
              <a:t>24/04/2023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929B0-E5AB-452E-A929-7D9EA4376E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11B5DC-F63B-4FD8-9F37-15FC4A58F48D}" type="datetimeFigureOut">
              <a:rPr lang="pt-BR" smtClean="0"/>
              <a:pPr/>
              <a:t>24/04/2023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929B0-E5AB-452E-A929-7D9EA4376E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11B5DC-F63B-4FD8-9F37-15FC4A58F48D}" type="datetimeFigureOut">
              <a:rPr lang="pt-BR" smtClean="0"/>
              <a:pPr/>
              <a:t>24/04/2023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929B0-E5AB-452E-A929-7D9EA4376E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11B5DC-F63B-4FD8-9F37-15FC4A58F48D}" type="datetimeFigureOut">
              <a:rPr lang="pt-BR" smtClean="0"/>
              <a:pPr/>
              <a:t>24/04/2023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929B0-E5AB-452E-A929-7D9EA4376E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edondar Retângulo em um Canto Únic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11B5DC-F63B-4FD8-9F37-15FC4A58F48D}" type="datetimeFigureOut">
              <a:rPr lang="pt-BR" smtClean="0"/>
              <a:pPr/>
              <a:t>24/04/2023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929B0-E5AB-452E-A929-7D9EA4376EE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de cantos arredondado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ço Reservado para Títu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211B5DC-F63B-4FD8-9F37-15FC4A58F48D}" type="datetimeFigureOut">
              <a:rPr lang="pt-BR" smtClean="0"/>
              <a:pPr/>
              <a:t>24/04/2023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59929B0-E5AB-452E-A929-7D9EA4376E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500042"/>
            <a:ext cx="8229600" cy="4014787"/>
          </a:xfrm>
        </p:spPr>
        <p:txBody>
          <a:bodyPr/>
          <a:lstStyle/>
          <a:p>
            <a:r>
              <a:rPr lang="pt-BR" sz="5400" dirty="0" smtClean="0">
                <a:solidFill>
                  <a:schemeClr val="folHlink"/>
                </a:solidFill>
              </a:rPr>
              <a:t>Geração 30 / </a:t>
            </a:r>
            <a:br>
              <a:rPr lang="pt-BR" sz="5400" dirty="0" smtClean="0">
                <a:solidFill>
                  <a:schemeClr val="folHlink"/>
                </a:solidFill>
              </a:rPr>
            </a:br>
            <a:r>
              <a:rPr lang="pt-BR" sz="5400" dirty="0" smtClean="0">
                <a:solidFill>
                  <a:schemeClr val="folHlink"/>
                </a:solidFill>
              </a:rPr>
              <a:t>Segunda fase do Modernismo</a:t>
            </a:r>
            <a:br>
              <a:rPr lang="pt-BR" sz="5400" dirty="0" smtClean="0">
                <a:solidFill>
                  <a:schemeClr val="folHlink"/>
                </a:solidFill>
              </a:rPr>
            </a:br>
            <a:r>
              <a:rPr lang="pt-BR" sz="5400" dirty="0" smtClean="0">
                <a:solidFill>
                  <a:srgbClr val="FF0066"/>
                </a:solidFill>
              </a:rPr>
              <a:t>Poesia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86182" y="6215082"/>
            <a:ext cx="8183880" cy="4187952"/>
          </a:xfrm>
        </p:spPr>
        <p:txBody>
          <a:bodyPr>
            <a:normAutofit/>
          </a:bodyPr>
          <a:lstStyle/>
          <a:p>
            <a:r>
              <a:rPr lang="pt-BR" sz="1000" dirty="0" smtClean="0"/>
              <a:t>https://www.youtube.com/watch?v=TTWEpp1s5Ps</a:t>
            </a:r>
            <a:endParaRPr lang="pt-BR" sz="1000" dirty="0"/>
          </a:p>
        </p:txBody>
      </p:sp>
      <p:pic>
        <p:nvPicPr>
          <p:cNvPr id="1026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428604"/>
            <a:ext cx="3960422" cy="56436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8674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85728"/>
            <a:ext cx="8715436" cy="6536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70482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3ª fase - </a:t>
            </a:r>
            <a:r>
              <a:rPr lang="pt-BR" b="1" dirty="0" smtClean="0"/>
              <a:t>A fase do “não” (décadas de 1950 e 60)</a:t>
            </a:r>
            <a:endParaRPr lang="pt-BR" dirty="0" smtClean="0"/>
          </a:p>
          <a:p>
            <a:pPr marL="6350" indent="361950" algn="just">
              <a:buNone/>
            </a:pPr>
            <a:r>
              <a:rPr lang="pt-BR" dirty="0" smtClean="0"/>
              <a:t>Na década de 1950, a poesia de Drummond tomou novos rumos. O período crítico de guerras, ditaduras e medo tinha passado. O mundo vivia, então, a Guerra Fria, e o poeta acumulava o desencanto de sua aventura política pela poesia. </a:t>
            </a:r>
          </a:p>
          <a:p>
            <a:pPr marL="6350" indent="361950" algn="just">
              <a:buNone/>
            </a:pPr>
            <a:r>
              <a:rPr lang="pt-BR" dirty="0" smtClean="0"/>
              <a:t>A partir de </a:t>
            </a:r>
            <a:r>
              <a:rPr lang="pt-BR" i="1" dirty="0" smtClean="0"/>
              <a:t>Claro Enigma </a:t>
            </a:r>
            <a:r>
              <a:rPr lang="pt-BR" dirty="0" smtClean="0"/>
              <a:t>(1951), a criação poética de Drummond começou a seguir duas orientações: de um lado, a poesia reflexiva, filosófica e metafísica, em que, com </a:t>
            </a:r>
            <a:r>
              <a:rPr lang="pt-BR" dirty="0" err="1" smtClean="0"/>
              <a:t>frequência</a:t>
            </a:r>
            <a:r>
              <a:rPr lang="pt-BR" dirty="0" smtClean="0"/>
              <a:t>, aparecem os temas da morte e do tempo; de outro, a poesia nominal, com tendências ao concretismo, em que se destaca a preocupação com recursos fônicos, visuais e gráficos do texto.</a:t>
            </a:r>
          </a:p>
          <a:p>
            <a:pPr marL="6350" indent="361950" algn="just">
              <a:buNone/>
            </a:pPr>
            <a:r>
              <a:rPr lang="pt-BR" dirty="0" smtClean="0"/>
              <a:t> </a:t>
            </a:r>
          </a:p>
          <a:p>
            <a:pPr>
              <a:buNone/>
            </a:pP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785786" y="1500174"/>
            <a:ext cx="75724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QUERO</a:t>
            </a:r>
          </a:p>
          <a:p>
            <a:endParaRPr lang="pt-BR" dirty="0" smtClean="0"/>
          </a:p>
          <a:p>
            <a:r>
              <a:rPr lang="pt-BR" dirty="0" smtClean="0"/>
              <a:t>https://www.youtube.com/watch?v=2GMoB1ukqCk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132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i="1" dirty="0" smtClean="0"/>
              <a:t>Lição de coisas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 </a:t>
            </a:r>
          </a:p>
          <a:p>
            <a:pPr>
              <a:buNone/>
            </a:pPr>
            <a:r>
              <a:rPr lang="pt-BR" dirty="0" smtClean="0"/>
              <a:t>O árvore a mar</a:t>
            </a:r>
          </a:p>
          <a:p>
            <a:pPr>
              <a:buNone/>
            </a:pPr>
            <a:r>
              <a:rPr lang="pt-BR" dirty="0" smtClean="0"/>
              <a:t>O doce de pássaro</a:t>
            </a:r>
          </a:p>
          <a:p>
            <a:pPr>
              <a:buNone/>
            </a:pPr>
            <a:r>
              <a:rPr lang="pt-BR" dirty="0" smtClean="0"/>
              <a:t>A passa de </a:t>
            </a:r>
            <a:r>
              <a:rPr lang="pt-BR" dirty="0" err="1" smtClean="0"/>
              <a:t>pêsame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O cio da poesia</a:t>
            </a:r>
          </a:p>
          <a:p>
            <a:pPr>
              <a:buNone/>
            </a:pPr>
            <a:r>
              <a:rPr lang="pt-BR" dirty="0" smtClean="0"/>
              <a:t>A força do destino</a:t>
            </a:r>
          </a:p>
          <a:p>
            <a:pPr>
              <a:buNone/>
            </a:pPr>
            <a:r>
              <a:rPr lang="pt-BR" dirty="0" smtClean="0"/>
              <a:t>A pátria a saciedade</a:t>
            </a:r>
          </a:p>
          <a:p>
            <a:pPr>
              <a:buNone/>
            </a:pPr>
            <a:r>
              <a:rPr lang="pt-BR" dirty="0" smtClean="0"/>
              <a:t>O </a:t>
            </a:r>
            <a:r>
              <a:rPr lang="pt-BR" dirty="0" err="1" smtClean="0"/>
              <a:t>cudelume</a:t>
            </a:r>
            <a:r>
              <a:rPr lang="pt-BR" dirty="0" smtClean="0"/>
              <a:t> </a:t>
            </a:r>
            <a:r>
              <a:rPr lang="pt-BR" dirty="0" err="1" smtClean="0"/>
              <a:t>Ulalume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O </a:t>
            </a:r>
            <a:r>
              <a:rPr lang="pt-BR" dirty="0" err="1" smtClean="0"/>
              <a:t>zumzum</a:t>
            </a:r>
            <a:r>
              <a:rPr lang="pt-BR" dirty="0" smtClean="0"/>
              <a:t> de Zeus</a:t>
            </a:r>
          </a:p>
          <a:p>
            <a:pPr>
              <a:buNone/>
            </a:pPr>
            <a:r>
              <a:rPr lang="pt-BR" dirty="0" smtClean="0"/>
              <a:t>O </a:t>
            </a:r>
            <a:r>
              <a:rPr lang="pt-BR" dirty="0" err="1" smtClean="0"/>
              <a:t>bômbix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O </a:t>
            </a:r>
            <a:r>
              <a:rPr lang="pt-BR" dirty="0" err="1" smtClean="0"/>
              <a:t>ptyx</a:t>
            </a: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t-BR" b="1" dirty="0" smtClean="0">
                <a:solidFill>
                  <a:srgbClr val="FF0000"/>
                </a:solidFill>
              </a:rPr>
              <a:t>4. A fase da memória</a:t>
            </a:r>
            <a:endParaRPr lang="pt-B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 smtClean="0"/>
              <a:t>A produção poética de Drummond das décadas de 1970 e 1980 dá amplo destaque ao universo da memória. Nela, ao lado de temas universais, são retomados e aprofundados alguns dos temas que nortearam toda a obra do escritor, como a infância, Itabira, o pai, a família, a piada, o humor cotidiano, a </a:t>
            </a:r>
            <a:r>
              <a:rPr lang="pt-BR" dirty="0" err="1" smtClean="0"/>
              <a:t>autoironia</a:t>
            </a:r>
            <a:r>
              <a:rPr lang="pt-BR" dirty="0" smtClean="0"/>
              <a:t>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3554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 l="19040" r="23842"/>
          <a:stretch>
            <a:fillRect/>
          </a:stretch>
        </p:blipFill>
        <p:spPr bwMode="auto">
          <a:xfrm>
            <a:off x="2285984" y="357166"/>
            <a:ext cx="4286280" cy="56340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57189" y="928688"/>
            <a:ext cx="8358216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600" b="1" dirty="0">
                <a:solidFill>
                  <a:srgbClr val="FF0066"/>
                </a:solidFill>
              </a:rPr>
              <a:t>Grandes poetas do Modernismo 1ª Geração</a:t>
            </a:r>
          </a:p>
          <a:p>
            <a:pPr>
              <a:buFontTx/>
              <a:buChar char="-"/>
            </a:pPr>
            <a:r>
              <a:rPr lang="pt-BR" sz="2600" b="1" dirty="0"/>
              <a:t> </a:t>
            </a:r>
            <a:r>
              <a:rPr lang="pt-BR" sz="2600" dirty="0"/>
              <a:t>Mário de Andrade</a:t>
            </a:r>
          </a:p>
          <a:p>
            <a:pPr>
              <a:buFontTx/>
              <a:buChar char="-"/>
            </a:pPr>
            <a:r>
              <a:rPr lang="pt-BR" sz="2600" dirty="0"/>
              <a:t> Oswald de Andrade</a:t>
            </a:r>
          </a:p>
          <a:p>
            <a:pPr>
              <a:buFontTx/>
              <a:buChar char="-"/>
            </a:pPr>
            <a:r>
              <a:rPr lang="pt-BR" sz="2600" dirty="0"/>
              <a:t> Manuel Bandeira</a:t>
            </a:r>
          </a:p>
          <a:p>
            <a:pPr>
              <a:buFontTx/>
              <a:buChar char="-"/>
            </a:pPr>
            <a:endParaRPr lang="pt-BR" sz="2600" dirty="0">
              <a:solidFill>
                <a:schemeClr val="bg1"/>
              </a:solidFill>
            </a:endParaRPr>
          </a:p>
          <a:p>
            <a:r>
              <a:rPr lang="pt-BR" sz="2600" b="1" dirty="0">
                <a:solidFill>
                  <a:srgbClr val="FF0066"/>
                </a:solidFill>
              </a:rPr>
              <a:t>Grandes poetas do Modernismo 2ª Geração</a:t>
            </a:r>
          </a:p>
          <a:p>
            <a:pPr>
              <a:buFontTx/>
              <a:buChar char="-"/>
            </a:pPr>
            <a:r>
              <a:rPr lang="pt-BR" sz="2600" dirty="0"/>
              <a:t> Murilo Mendes</a:t>
            </a:r>
          </a:p>
          <a:p>
            <a:pPr>
              <a:buFontTx/>
              <a:buChar char="-"/>
            </a:pPr>
            <a:r>
              <a:rPr lang="pt-BR" sz="2600" dirty="0"/>
              <a:t> Jorge de Lima</a:t>
            </a:r>
          </a:p>
          <a:p>
            <a:pPr>
              <a:buFontTx/>
              <a:buChar char="-"/>
            </a:pPr>
            <a:r>
              <a:rPr lang="pt-BR" sz="2600" dirty="0"/>
              <a:t> Carlos Drummond de Andrade</a:t>
            </a:r>
          </a:p>
          <a:p>
            <a:pPr>
              <a:buFontTx/>
              <a:buChar char="-"/>
            </a:pPr>
            <a:r>
              <a:rPr lang="pt-BR" sz="2600" dirty="0"/>
              <a:t> Cecília Meireles</a:t>
            </a:r>
          </a:p>
          <a:p>
            <a:pPr>
              <a:buFontTx/>
              <a:buChar char="-"/>
            </a:pPr>
            <a:r>
              <a:rPr lang="pt-BR" sz="2600" dirty="0"/>
              <a:t> Vinícius de Moraes</a:t>
            </a:r>
          </a:p>
          <a:p>
            <a:pPr>
              <a:buFontTx/>
              <a:buChar char="-"/>
            </a:pPr>
            <a:r>
              <a:rPr lang="pt-BR" sz="2600" dirty="0"/>
              <a:t> Mario Quintana</a:t>
            </a:r>
          </a:p>
          <a:p>
            <a:endParaRPr lang="pt-BR" sz="2300" dirty="0"/>
          </a:p>
          <a:p>
            <a:endParaRPr lang="pt-BR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1828800"/>
          </a:xfrm>
        </p:spPr>
        <p:txBody>
          <a:bodyPr>
            <a:normAutofit/>
          </a:bodyPr>
          <a:lstStyle/>
          <a:p>
            <a:pPr algn="l"/>
            <a:r>
              <a:rPr lang="pt-BR" dirty="0" smtClean="0"/>
              <a:t>Carlos Drummond de Andrade </a:t>
            </a:r>
            <a:endParaRPr lang="pt-BR" dirty="0"/>
          </a:p>
        </p:txBody>
      </p:sp>
      <p:pic>
        <p:nvPicPr>
          <p:cNvPr id="3" name="Imagem 2" descr="drummond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2143116"/>
            <a:ext cx="3000375" cy="402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2760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t-BR" dirty="0" smtClean="0"/>
              <a:t>I</a:t>
            </a:r>
          </a:p>
          <a:p>
            <a:pPr>
              <a:buNone/>
            </a:pPr>
            <a:r>
              <a:rPr lang="pt-BR" dirty="0" smtClean="0"/>
              <a:t>O Rio? É doce.</a:t>
            </a:r>
            <a:br>
              <a:rPr lang="pt-BR" dirty="0" smtClean="0"/>
            </a:br>
            <a:r>
              <a:rPr lang="pt-BR" dirty="0" smtClean="0"/>
              <a:t>A Vale? Amarga.</a:t>
            </a:r>
            <a:br>
              <a:rPr lang="pt-BR" dirty="0" smtClean="0"/>
            </a:br>
            <a:r>
              <a:rPr lang="pt-BR" dirty="0" smtClean="0"/>
              <a:t>Ai, antes fosse</a:t>
            </a:r>
            <a:br>
              <a:rPr lang="pt-BR" dirty="0" smtClean="0"/>
            </a:br>
            <a:r>
              <a:rPr lang="pt-BR" dirty="0" smtClean="0"/>
              <a:t>Mais leve a carga.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II</a:t>
            </a:r>
          </a:p>
          <a:p>
            <a:pPr>
              <a:buNone/>
            </a:pPr>
            <a:r>
              <a:rPr lang="pt-BR" dirty="0" smtClean="0"/>
              <a:t>Entre estatais</a:t>
            </a:r>
            <a:br>
              <a:rPr lang="pt-BR" dirty="0" smtClean="0"/>
            </a:br>
            <a:r>
              <a:rPr lang="pt-BR" dirty="0" smtClean="0"/>
              <a:t>E multinacionais,</a:t>
            </a:r>
            <a:br>
              <a:rPr lang="pt-BR" dirty="0" smtClean="0"/>
            </a:br>
            <a:r>
              <a:rPr lang="pt-BR" dirty="0" smtClean="0"/>
              <a:t>Quantos ais!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III</a:t>
            </a:r>
          </a:p>
          <a:p>
            <a:pPr>
              <a:buNone/>
            </a:pPr>
            <a:r>
              <a:rPr lang="pt-BR" dirty="0" smtClean="0"/>
              <a:t>A dívida interna.</a:t>
            </a:r>
            <a:br>
              <a:rPr lang="pt-BR" dirty="0" smtClean="0"/>
            </a:br>
            <a:r>
              <a:rPr lang="pt-BR" dirty="0" smtClean="0"/>
              <a:t>A dívida externa</a:t>
            </a:r>
            <a:br>
              <a:rPr lang="pt-BR" dirty="0" smtClean="0"/>
            </a:br>
            <a:r>
              <a:rPr lang="pt-BR" dirty="0" smtClean="0"/>
              <a:t>A dívida eterna.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IV</a:t>
            </a:r>
          </a:p>
          <a:p>
            <a:pPr>
              <a:buNone/>
            </a:pPr>
            <a:r>
              <a:rPr lang="pt-BR" dirty="0" smtClean="0"/>
              <a:t>Quantas toneladas exportamos</a:t>
            </a:r>
            <a:br>
              <a:rPr lang="pt-BR" dirty="0" smtClean="0"/>
            </a:br>
            <a:r>
              <a:rPr lang="pt-BR" dirty="0" smtClean="0"/>
              <a:t>De ferro?</a:t>
            </a:r>
            <a:br>
              <a:rPr lang="pt-BR" dirty="0" smtClean="0"/>
            </a:br>
            <a:r>
              <a:rPr lang="pt-BR" dirty="0" smtClean="0"/>
              <a:t>Quantas lágrimas disfarçamos</a:t>
            </a:r>
            <a:br>
              <a:rPr lang="pt-BR" dirty="0" smtClean="0"/>
            </a:br>
            <a:r>
              <a:rPr lang="pt-BR" dirty="0" smtClean="0"/>
              <a:t>Sem berro?</a:t>
            </a:r>
          </a:p>
          <a:p>
            <a:endParaRPr lang="pt-BR" dirty="0" smtClean="0"/>
          </a:p>
          <a:p>
            <a:r>
              <a:rPr lang="pt-BR" dirty="0" smtClean="0"/>
              <a:t>Publicado em 1984 no jornal Cometa</a:t>
            </a:r>
          </a:p>
          <a:p>
            <a:endParaRPr lang="pt-BR" dirty="0"/>
          </a:p>
        </p:txBody>
      </p:sp>
      <p:pic>
        <p:nvPicPr>
          <p:cNvPr id="4098" name="Picture 2" descr="Resultado de imagem para desastre maria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9334500" cy="569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98912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1ª fase – gauche (década de 1930)</a:t>
            </a:r>
          </a:p>
          <a:p>
            <a:r>
              <a:rPr lang="pt-BR" dirty="0" smtClean="0"/>
              <a:t>De início, foi influenciado pelos poetas paulistas Oswald e Mário de Andrade, que conheceu em 1924, e por Manuel Bandeira, a quem, no mesmo ano, enviou poemas. Publicou seu primeiro livro, </a:t>
            </a:r>
            <a:r>
              <a:rPr lang="pt-BR" i="1" dirty="0" smtClean="0"/>
              <a:t>Alguma Poesia</a:t>
            </a:r>
            <a:r>
              <a:rPr lang="pt-BR" dirty="0" smtClean="0"/>
              <a:t>, em 1930. Essa primeira fase de sua obra foi marcada por poemas irônicos, breves e coloquiais, como 'Quadrilha', 'Cota Zero', 'Cidadezinha Qualquer' ou 'No Meio do Caminho'. </a:t>
            </a:r>
          </a:p>
          <a:p>
            <a:pPr>
              <a:buNone/>
            </a:pP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Resultado de imagem para pedra no meio caminho vai carlos ser logo na vi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0"/>
            <a:ext cx="5286412" cy="6889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2530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642918"/>
            <a:ext cx="8332700" cy="535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1506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0"/>
            <a:ext cx="5200667" cy="6500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541986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2ª fase – social </a:t>
            </a:r>
            <a:r>
              <a:rPr lang="pt-BR" b="1" dirty="0" smtClean="0">
                <a:solidFill>
                  <a:srgbClr val="FF0000"/>
                </a:solidFill>
              </a:rPr>
              <a:t>(1940-1945)</a:t>
            </a:r>
            <a:endParaRPr lang="pt-BR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pt-BR" sz="3100" i="1" dirty="0" smtClean="0"/>
              <a:t>Sentimento do mundo, </a:t>
            </a:r>
            <a:r>
              <a:rPr lang="pt-BR" sz="3100" dirty="0" smtClean="0"/>
              <a:t>o terceiro livro de Drummond, marca uma sensível mudança na orientação da poesia do autor. Nessa fase, o eu lírico dos poemas manifesta interesse pelos problemas sociais, em consonância com o contexto histórico. No período de gestação das três obras que compõem a segunda fase, o mundo assistiu à ascensão do </a:t>
            </a:r>
            <a:r>
              <a:rPr lang="pt-BR" sz="3100" dirty="0" err="1" smtClean="0"/>
              <a:t>nazifascismo</a:t>
            </a:r>
            <a:r>
              <a:rPr lang="pt-BR" sz="3100" dirty="0" smtClean="0"/>
              <a:t>, à guerra na Espanha e à Segunda Guerra Mundial; e o Brasil vivenciou a ditadura de Vargas.</a:t>
            </a:r>
          </a:p>
          <a:p>
            <a:pPr algn="just">
              <a:buNone/>
            </a:pPr>
            <a:r>
              <a:rPr lang="pt-BR" sz="3100" dirty="0" smtClean="0"/>
              <a:t>Um dos prováveis motivos para o abandono do </a:t>
            </a:r>
            <a:r>
              <a:rPr lang="pt-BR" sz="3100" i="1" dirty="0" smtClean="0"/>
              <a:t>gauchismo </a:t>
            </a:r>
            <a:r>
              <a:rPr lang="pt-BR" sz="3100" dirty="0" smtClean="0"/>
              <a:t>por Drummond neste período é o reconhecimento de que todos os seres humanos são </a:t>
            </a:r>
            <a:r>
              <a:rPr lang="pt-BR" sz="3100" i="1" dirty="0" smtClean="0"/>
              <a:t>gauches,</a:t>
            </a:r>
            <a:r>
              <a:rPr lang="pt-BR" sz="3100" dirty="0" smtClean="0"/>
              <a:t> a </a:t>
            </a:r>
            <a:r>
              <a:rPr lang="pt-BR" sz="3100" dirty="0" err="1" smtClean="0"/>
              <a:t>consequência</a:t>
            </a:r>
            <a:r>
              <a:rPr lang="pt-BR" sz="3100" dirty="0" smtClean="0"/>
              <a:t> de viver em um mundo problemático. Essa consciência da debilidade do mundo e da necessidade de transformá-lo levou o poeta a simpatizar com o partido comunista e com a causa socialista. A adesão do poeta aos problemas de seu tempo e o sentimento de solidariedade diante das frustrações e das esperanças humanas resultaram na criação da melhor poesia social brasileira de nosso século, da qual é exemplo o poema </a:t>
            </a:r>
            <a:r>
              <a:rPr lang="pt-BR" sz="3100" i="1" dirty="0" smtClean="0"/>
              <a:t>José</a:t>
            </a:r>
            <a:r>
              <a:rPr lang="pt-BR" sz="3100" dirty="0" smtClean="0"/>
              <a:t>, escrito durante a Segunda Guerra Mundial.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1254</TotalTime>
  <Words>560</Words>
  <Application>Microsoft Office PowerPoint</Application>
  <PresentationFormat>Apresentação na tela (4:3)</PresentationFormat>
  <Paragraphs>55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Aspecto</vt:lpstr>
      <vt:lpstr>Geração 30 /  Segunda fase do Modernismo Poesia</vt:lpstr>
      <vt:lpstr>Slide 2</vt:lpstr>
      <vt:lpstr>Carlos Drummond de Andrade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Teatro de Gil Vicente</dc:title>
  <dc:creator>PICMEL-PC</dc:creator>
  <cp:lastModifiedBy>User</cp:lastModifiedBy>
  <cp:revision>87</cp:revision>
  <dcterms:created xsi:type="dcterms:W3CDTF">2018-08-10T20:52:17Z</dcterms:created>
  <dcterms:modified xsi:type="dcterms:W3CDTF">2023-04-24T17:47:20Z</dcterms:modified>
</cp:coreProperties>
</file>