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6.xml" ContentType="application/inkml+xml"/>
  <Override PartName="/ppt/ink/ink7.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337" r:id="rId2"/>
    <p:sldId id="699" r:id="rId3"/>
    <p:sldId id="700" r:id="rId4"/>
    <p:sldId id="701" r:id="rId5"/>
    <p:sldId id="735" r:id="rId6"/>
    <p:sldId id="703" r:id="rId7"/>
    <p:sldId id="704" r:id="rId8"/>
    <p:sldId id="705" r:id="rId9"/>
    <p:sldId id="706" r:id="rId10"/>
    <p:sldId id="707" r:id="rId11"/>
    <p:sldId id="708" r:id="rId12"/>
    <p:sldId id="709" r:id="rId13"/>
    <p:sldId id="710" r:id="rId14"/>
    <p:sldId id="711" r:id="rId15"/>
    <p:sldId id="712" r:id="rId16"/>
    <p:sldId id="738" r:id="rId17"/>
    <p:sldId id="713" r:id="rId18"/>
    <p:sldId id="714" r:id="rId19"/>
    <p:sldId id="715" r:id="rId20"/>
    <p:sldId id="740" r:id="rId21"/>
    <p:sldId id="736" r:id="rId22"/>
    <p:sldId id="737" r:id="rId23"/>
    <p:sldId id="739" r:id="rId24"/>
    <p:sldId id="741" r:id="rId25"/>
    <p:sldId id="268" r:id="rId26"/>
    <p:sldId id="302" r:id="rId27"/>
    <p:sldId id="303" r:id="rId28"/>
    <p:sldId id="757" r:id="rId29"/>
    <p:sldId id="758" r:id="rId30"/>
    <p:sldId id="759" r:id="rId31"/>
    <p:sldId id="760" r:id="rId32"/>
    <p:sldId id="761" r:id="rId33"/>
    <p:sldId id="762" r:id="rId34"/>
    <p:sldId id="763" r:id="rId35"/>
    <p:sldId id="764" r:id="rId36"/>
    <p:sldId id="765" r:id="rId37"/>
    <p:sldId id="278" r:id="rId38"/>
    <p:sldId id="766" r:id="rId39"/>
    <p:sldId id="767" r:id="rId40"/>
    <p:sldId id="768" r:id="rId41"/>
    <p:sldId id="769" r:id="rId42"/>
    <p:sldId id="770" r:id="rId43"/>
    <p:sldId id="771" r:id="rId44"/>
    <p:sldId id="772" r:id="rId45"/>
    <p:sldId id="773" r:id="rId46"/>
    <p:sldId id="590" r:id="rId47"/>
    <p:sldId id="749" r:id="rId48"/>
    <p:sldId id="750" r:id="rId49"/>
    <p:sldId id="269" r:id="rId50"/>
    <p:sldId id="270" r:id="rId51"/>
    <p:sldId id="271" r:id="rId52"/>
    <p:sldId id="272" r:id="rId53"/>
    <p:sldId id="273" r:id="rId54"/>
    <p:sldId id="274" r:id="rId55"/>
    <p:sldId id="275" r:id="rId56"/>
    <p:sldId id="276" r:id="rId57"/>
    <p:sldId id="277" r:id="rId58"/>
    <p:sldId id="619" r:id="rId59"/>
    <p:sldId id="623" r:id="rId60"/>
    <p:sldId id="621" r:id="rId61"/>
    <p:sldId id="622" r:id="rId62"/>
    <p:sldId id="627" r:id="rId63"/>
    <p:sldId id="755" r:id="rId64"/>
    <p:sldId id="751" r:id="rId65"/>
    <p:sldId id="752" r:id="rId66"/>
    <p:sldId id="753" r:id="rId67"/>
    <p:sldId id="591" r:id="rId68"/>
    <p:sldId id="614" r:id="rId69"/>
    <p:sldId id="281" r:id="rId70"/>
    <p:sldId id="282" r:id="rId71"/>
    <p:sldId id="283" r:id="rId72"/>
    <p:sldId id="284" r:id="rId73"/>
    <p:sldId id="285" r:id="rId74"/>
    <p:sldId id="286" r:id="rId75"/>
    <p:sldId id="287" r:id="rId76"/>
    <p:sldId id="288" r:id="rId77"/>
    <p:sldId id="616" r:id="rId78"/>
    <p:sldId id="626" r:id="rId79"/>
    <p:sldId id="617" r:id="rId80"/>
    <p:sldId id="754" r:id="rId81"/>
    <p:sldId id="717" r:id="rId82"/>
    <p:sldId id="747" r:id="rId83"/>
    <p:sldId id="720" r:id="rId84"/>
    <p:sldId id="721" r:id="rId85"/>
    <p:sldId id="722" r:id="rId86"/>
    <p:sldId id="723" r:id="rId87"/>
    <p:sldId id="724" r:id="rId88"/>
    <p:sldId id="725" r:id="rId89"/>
    <p:sldId id="726" r:id="rId90"/>
    <p:sldId id="727" r:id="rId91"/>
    <p:sldId id="728" r:id="rId92"/>
    <p:sldId id="729" r:id="rId93"/>
    <p:sldId id="730" r:id="rId94"/>
    <p:sldId id="742" r:id="rId95"/>
    <p:sldId id="743" r:id="rId96"/>
    <p:sldId id="731" r:id="rId97"/>
    <p:sldId id="745" r:id="rId98"/>
    <p:sldId id="670" r:id="rId99"/>
    <p:sldId id="671" r:id="rId100"/>
    <p:sldId id="360" r:id="rId101"/>
    <p:sldId id="361" r:id="rId102"/>
    <p:sldId id="362" r:id="rId103"/>
    <p:sldId id="363" r:id="rId104"/>
    <p:sldId id="364" r:id="rId105"/>
    <p:sldId id="365" r:id="rId106"/>
    <p:sldId id="366" r:id="rId107"/>
    <p:sldId id="748" r:id="rId108"/>
    <p:sldId id="694" r:id="rId109"/>
    <p:sldId id="732" r:id="rId110"/>
    <p:sldId id="733" r:id="rId111"/>
  </p:sldIdLst>
  <p:sldSz cx="12192000" cy="6858000"/>
  <p:notesSz cx="6858000" cy="9144000"/>
  <p:defaultTextStyle>
    <a:defPPr>
      <a:defRPr lang="pt-BR"/>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BB75AE"/>
    <a:srgbClr val="0000FF"/>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91" autoAdjust="0"/>
    <p:restoredTop sz="94660"/>
  </p:normalViewPr>
  <p:slideViewPr>
    <p:cSldViewPr snapToGrid="0">
      <p:cViewPr varScale="1">
        <p:scale>
          <a:sx n="71" d="100"/>
          <a:sy n="71" d="100"/>
        </p:scale>
        <p:origin x="52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ink/ink1.xml><?xml version="1.0" encoding="utf-8"?>
<inkml:ink xmlns:inkml="http://www.w3.org/2003/InkML">
  <inkml:definitions>
    <inkml:context xml:id="ctx0">
      <inkml:inkSource xml:id="inkSrc0">
        <inkml:traceFormat>
          <inkml:channel name="X" type="integer" max="2006" units="cm"/>
          <inkml:channel name="Y" type="integer" max="768" units="cm"/>
          <inkml:channel name="T" type="integer" max="2.14748E9" units="dev"/>
        </inkml:traceFormat>
        <inkml:channelProperties>
          <inkml:channelProperty channel="X" name="resolution" value="58.31395" units="1/cm"/>
          <inkml:channelProperty channel="Y" name="resolution" value="39.58763" units="1/cm"/>
          <inkml:channelProperty channel="T" name="resolution" value="1" units="1/dev"/>
        </inkml:channelProperties>
      </inkml:inkSource>
      <inkml:timestamp xml:id="ts0" timeString="2023-03-17T14:00:18.596"/>
    </inkml:context>
    <inkml:brush xml:id="br0">
      <inkml:brushProperty name="width" value="0.05292" units="cm"/>
      <inkml:brushProperty name="height" value="0.05292" units="cm"/>
      <inkml:brushProperty name="color" value="#FF0000"/>
    </inkml:brush>
  </inkml:definitions>
  <inkml:trace contextRef="#ctx0" brushRef="#br0">1806 3289 0,'0'40'109,"0"0"-109,0 0 31,0 0-15,0 0 0,0 0-16,0 0 15,0 0-15</inkml:trace>
  <inkml:trace contextRef="#ctx0" brushRef="#br0" timeOffset="3016.55">2087 4411 0,'40'0'31,"0"0"-16,-40 41-15,40-41 16,0 40-16,0-40 0,0 0 16,0 0-16,1 0 0,-41 40 0,40-40 0,0 0 0,0 40 15,0-40-15,0 0 0,0 0 0,0 40 0,1-40 0,-1 0 16,0 40-16,0-40 0,0 0 0,0 40 0,0-40 0,0 0 16,1 0-16,-1 40 0,0-40 0,0 0 15,0 0-15,-40 40 0,40-40 0,0 0 0,0 0 0,1 0 16,-1 0-16,0 0 0,0 0 0,0 0 0,0 0 15,0 0-15,1 0 0,-1 0 0,0 0 0,0 0 16,0 0-16,0 0 16,0 41 31,0-41-47,1 0 15,-1 0-15,0 0 0,0 0 0,0 0 0,0 0 0,0 0 16,0 0-16,1 0 0,-1 0 0,0 0 0,0 0 0,0 40 15,0-40-15,0 0 0,0 0 0,1 0 0,-1 0 16,0 0-16,0 0 0,0 40 0,0-40 0,0 0 16,0 0-16,1 0 0,-1 0 0,0 0 0,0 0 0,0 0 0,0 0 0,0 0 15,0 0-15,1 0 0,39 40 0,-40-40 0,0 0 0,0 0 0,0 0 0,41 0 16,-41 0-16,0 0 0,0 0 0,40 0 0,-40 0 0,0 0 0,1 0 0,39 0 16,-40 0-16,0 0 0,0 0 0,0 0 0,0 0 0,1 0 0,-1 0 0,0 0 15,0 0-15,0 0 0,0 0 0,0 0 0,0 0 0,1 0 0,-1 0 0,0 0 16,0 0-1,0 0-15,0 0 0,0 0 0,0 0 16,1 0-16,-1 0 0,0 0 16,0 0-16,0 0 0,0 0 31,0 0-15,0 0-16,1 0 15,-1 0-15,0 0 0,0 0 16,0 0-16,0 0 0,0 0 0,1 0 0,-1 0 15,0 0-15,0 0 0,0 0 0,0 0 16,0 0-16,0 0 0,1 0 16,-1 0-16,0 0 0,0 0 0,0 0 15,0 0-15,0 0 16,0 0 0,1 0-1,-1 0 1,0 0-16,0 0 0,0 0 0,0 0 15,0 0-15,0 0 0,1 0 0,-1 0 0,0 0 0,0 0 16,0 0-16,0 0 0,0 0 0,0 0 16,1 0-16,-1 0 0,0 0 0,0 0 15,0 0-15,0 0 0,0 0 0,0 0 16,1 0-16,-1 0 0,0 0 0,0 0 0,0 0 0,0 0 16,0 0-16,0 0 0,41 0 0,-41 0 0,0 0 15,0 0-15,0 0 0,0 0 0,0 0 16,1 0-16,-1 0 0,0 0 15,0 0-15,0 0 0,0 0 16,0 0-16,0 0 16,1 0-16,-1 0 15,0 0 1,-40-40-16,40 40 0,0 0 0,0 0 16,0 0-16,0 0 0,1 0 15,-1 0-15,0 0 0,0 0 0,0 0 0,0 0 0,0 0 16,0 0-16,1 0 15,-1 0-15,0 0 0,0 0 0,0 0 0,0 0 0,0 0 16,1 0-16,-1 0 0,0 0 0,0 0 0,0 0 0,0 0 0,0 0 16,0 0-16,1 0 0,-1 0 0,0 0 0,0 0 15,0 0-15,0 0 0,0 0 0,0 0 0,1 0 16,-1 0-16,0-40 0,0 40 0,0 0 0,0 0 0,0 0 16,0 0-16,1 0 0,-1 0 0,0 0 0,0 0 0,0 0 0,0 0 0,0 0 15,0 0-15,41-40 0,-1 40 0,-40 0 0,0 0 0,0 0 0,0 0 16,1 0-16,-1 0 0,0 0 0,0 0 0,0 0 0,0 0 0,0 0 0,0 0 15,1 0-15,-1 0 0,0 0 0,0 0 0,0 0 0,0 0 0,0 0 16,0 0-16,1 0 0,-1 0 0,0 0 0,0 0 16,0 0-16,0 0 0,0 0 0,0 0 0,1 0 0,-1 0 15,0 0-15,0 0 0,0 0 0,0 0 0,0 0 0,0 0 0,1 0 0,-1 0 16,0 0-16,0 0 0,0 0 0,0 0 0,0 0 0,0 0 16,1 0-16,-1 0 0,0 0 15,0 0-15,0 0 16,0 0-16,0 0 0,0 0 15,1 0-15,-1 0 0,0 0 16,0 0-16,0 0 0,0 0 16,0 0-16,1 0 15,-1 0-15,0 0 16,0 0-16,0 0 0,0 0 16,0 0-16,0 0 0,1 0 0,-1 0 0,0 0 15,0 0-15,0 0 0,0 0 0,0 0 0,41 0 0,-1 0 0,0 0 16,-40 0-16,40 0 0,1 0 0,-1 0 0,0 0 0,0 0 0,-39 0 0,39 0 15,0 0-15,0 0 0,-40 0 0,41 0 0,-41 0 0,40 0 0,-40 0 0,0 0 16,0 0-16,1 0 0,-1 0 0,0 0 0,0 0 47,0 0-31,0 0-16,0 0 15,0 0-15,1 0 0,-1 0 0,0 0 0,0 0 0,0 0 0,0 0 16,0 0-1,0 0-15,1 0 0,-1 0 0,0 0 0,0 0 16,0 0-16,0 0 0,0 0 0,0 0 0,1 0 0,-1 0 16,0 0-16,40 0 0,-40 0 0,0 0 0,0 0 0,41 0 0,-1 0 15,-40 0-15,40 0 0,1 0 0,-1 0 0,-40 0 0,40 0 0,1 0 16,-1 0-16,-40 0 0,40 0 0,-40 0 0,41 0 0,-1 0 0,0 0 0,-40 0 16,40 0-16,-39 0 0,39 0 0,0 0 0,-40 0 0,0 0 0,41 0 0,-41 0 15,0 0-15,40 0 0,0 0 0,-40 0 0,1 0 0,39-41 0,-40 41 0,0 0 16,0 0-16,0 0 0,0 0 0,1 0 0,-1 0 0,0 0 0,0 0 15,0 0-15,0 0 16,0 0 0,0 0-1,1 0-15,-1 0 16,0 0-16,0 0 0,0 0 16,0 0-16,0 0 0,0 0 0,1 0 0,-1 0 15,0 0-15,0 0 0,0 0 0,0 0 0,0 41 0,0-41 16,1 0-16,-1 0 0,0 0 0,0 0 0,0 0 15,0 0-15,0 0 0,0 0 0,1 0 16,-1 0-16,0 0 0,40 0 0,0 40 0,-40-40 0,1 0 16,39 0-16,-40 0 0,40 0 0,1 0 0,-1 0 0,-40 0 0,40 0 0,0 0 15,1 0-15,-1 0 0,0 0 0,0 0 0,1 0 0,39 0 0,-80 0 0,40 0 16,1 0-16,-41 0 0,40 0 0,-40 0 0,0 0 0,0 0 0,41 0 0,-41 0 16,0 0-16,0 0 0,0 0 0,0 0 0,0 0 0,1 0 0,-1 0 15,0 0-15,0 0 0,0 0 0,0 0 16,0 0-16,0 0 0,1 0 0,-1 0 15,0 0-15,0 0 0,0 0 0,0 0 16,0 0-16,0 0 0,1 0 16,-1 0-16,0 0 0,0 0 15,0 0-15,0 0 16,0 0-16,0 0 16,1 0-16,-1 0 15,0 0-15,0 0 0,0 0 0,0 0 0,0 0 0,0 0 0,1 0 0,-1 0 0,0 0 0,0 0 0,0 0 0,40 0 0,-40 0 16,41 0-16,-41 0 0,0 0 0,0 0 0,40 0 0,-39 0 0,-1-40 15,0 40-15,0 0 16,0 0-16,0 0 0,0 0 0,0 0 0,1 0 16,-1 0-16,0-41 0,0 41 0,0 0 0,0 0 15,0 0-15,0 0 0,1 0 16,-1 0-16,0 0 0,0 0 0,0 0 0,0 0 0,0 0 16,0 0-16,1 0 0,-1 0 0,0 0 0,0 0 0,0 0 15,0 0-15,0 0 0,0 0 0,1 0 0,-1 0 16,0 0-16,0 0 0,0 0 0,0 0 15,0 0-15,0 0 0,1 0 0,-1 0 0,0 0 16,0 0-16,0 0 0,40 0 0,-40 0 0,1 0 16,-1 0-16,0 0 0,0 0 0,0 0 0,0 0 0,0 0 0,0 0 15,41 0-15,-1 0 0,-40 0 0,0 0 0,0 0 0,41 0 0,-1 0 16,-40 0-16,40 0 0,0 0 0,-39 0 0,39 0 0,-40 0 0,40 0 0,0 0 16,1 0-16,-41 0 0,40 0 0,0 0 0,-39 0 0,-1 0 0,40 0 0,-40 0 15,0 0-15,0 0 0,0 0 0,1 0 0,-1 0 0,0 0 16,0 0-16,0 0 0,0 0 15,0 0-15,0 0 16,1 0 0,-1 0-16,0 0 0,0 0 0,0 0 15,0 0-15,0 0 0,0 0 0,1 0 0,-1 0 0,0 0 16,0 0-16,0 0 0,0-40 0,40 40 0,-39 0 16,-1 0-16,0 0 0,0 0 0,0 0 0,0 0 15,0 0-15,0 0 0,1 0 0,-1 0 0,40 0 0,-40 0 16,0 0-16,0 0 0,0 40 0,1-40 0,-1 0 0,0 0 0,0 0 0,0 0 15,0 0-15,0 0 0,0 0 0,1 0 16</inkml:trace>
  <inkml:trace contextRef="#ctx0" brushRef="#br0" timeOffset="6165.98">3090 6296 0,'40'0'63,"0"0"-48,-40 41-15,40-41 0,0 0 16,0 0-16,0 0 0,1 0 0,-1 0 0,0 0 0,0 0 16,40 0-16,-40 0 0,1 0 0,-1 0 0,0 0 0,0 0 0,40 0 15,-40 0-15,0 0 0,1 0 0,39 0 0,-40 0 0,40 0 0,-40 0 16,41 0-16,-41 0 0,40 0 0,0 0 0,-40 0 15,0 0-15,1 0 0,-1 40 0,0-40 0,0 0 0,0 0 16,0 0-16,0 0 0,0 0 0,1 0 0,-1 0 16,0 0-16,40 40 0,-40-40 0,0 0 0,0 0 0,41 0 0,-1 0 15,-40 0-15,40 0 0,-40 0 0,1 0 0,39 0 0,-40 0 0,40 0 16,-40 0-16,0 0 0,1 0 0,-1 0 0,40 0 0,-40 0 16,40 0-16,-40 0 0,1 0 0,-1 0 0,0 0 0,0 0 15,0 0-15,0 0 0,0 0 0,0 0 16,1 0-16,-1 0 0,0 0 15,0 0-15,0 0 0,0 0 16,0 0-16,0 0 0,1 0 16,-1 0-16,0 0 0,0 0 0,0 0 0,0 0 15,0 0-15,0 0 0,1 0 0,-1 0 0,0 0 0,0 0 16,0 0-16,0 0 0,0 0 0,1 0 16,-1 0-16,0 0 15,0 0-15,0 0 16,0 0-16,0 0 15,0 0-15,1 0 0,-1 0 0,0 0 0,0 0 16,0 0-16,0 0 0,0 0 0,0 0 0,1 0 0,-1 40 0,0-40 16,0 0-16,0 0 0,0 0 0,0 0 0,0 0 15,1 0-15,-1 0 47,0 0-31,0 0-16,0 0 0,0 0 15,0 0-15,0 0 0,1 0 0,-1 0 16,0 0-16,-40 40 0,40-40 0,0 0 0,0 0 0,0 0 0,0 0 16,1 0-1,-1 0-15,0 0 0,0 0 16,0 0-16,0 0 0,0 0 16,0 0-16,1 0 0,-1 0 15,0 0-15,0 0 16,-40-40 93,40 40-62,0 0-47,-40-40 0,40 40 16,-40-40-16,40 40 0,-40-40 0,41 40 15,-41-41-15,40 41 0,-40-40 16,40 40-16,-40-40 0,40 40 16,-40-40-1,40 40 1,-40-40 31,0 0 0,0 0-32,0 0 1,40 0-16,-40-1 15,0 1-15,0 0 16,0 0-16,0 0 47,0 0-31,0 0-1,0 0-15,0 0 16,0 0-1,0-1 1,0 1 15,0 0-15,0 0 0,0 0-1,0 0 1,0 0 31,0 0-16,0 0 63,0-1-63,0 1-15,0 0 15</inkml:trace>
</inkml:ink>
</file>

<file path=ppt/ink/ink2.xml><?xml version="1.0" encoding="utf-8"?>
<inkml:ink xmlns:inkml="http://www.w3.org/2003/InkML">
  <inkml:definitions>
    <inkml:context xml:id="ctx0">
      <inkml:inkSource xml:id="inkSrc0">
        <inkml:traceFormat>
          <inkml:channel name="X" type="integer" max="2006" units="cm"/>
          <inkml:channel name="Y" type="integer" max="768" units="cm"/>
          <inkml:channel name="T" type="integer" max="2.14748E9" units="dev"/>
        </inkml:traceFormat>
        <inkml:channelProperties>
          <inkml:channelProperty channel="X" name="resolution" value="58.31395" units="1/cm"/>
          <inkml:channelProperty channel="Y" name="resolution" value="39.58763" units="1/cm"/>
          <inkml:channelProperty channel="T" name="resolution" value="1" units="1/dev"/>
        </inkml:channelProperties>
      </inkml:inkSource>
      <inkml:timestamp xml:id="ts0" timeString="2023-03-17T13:58:49.052"/>
    </inkml:context>
    <inkml:brush xml:id="br0">
      <inkml:brushProperty name="width" value="0.05292" units="cm"/>
      <inkml:brushProperty name="height" value="0.05292" units="cm"/>
      <inkml:brushProperty name="color" value="#FF0000"/>
    </inkml:brush>
  </inkml:definitions>
  <inkml:trace contextRef="#ctx0" brushRef="#br0">16532 8863 0,'-40'0'63,"0"0"-47,0 0-1,40 40 1,-40-40-1,40 40 1,-41-40-16,41 40 63,0 1-48,0-1 32,0 0-47,0 0 47,41-40-16,-1 40-15,0-40 15,0 0-15,0 0-16,-40 40 15,40-40 1,0 0 15,0 0-15,1 0-16,-1 0 15,0 0-15,-40-40 16,40 40-16,-40-40 0,40 40 16,0 0-16,-40-40 0,40 40 15,-40-40 1,0 0 31,0-1-32,0 1 1,0 0 0,0 0 46,0 0-46,-40 40-16,0 0 15,40-40-15,-40 40 16,40-40-16,-40 40 16,40-40-16,0 0 15,-40 40-15,0 0 63,-1 0-48,1 0 1,40 40 0,-40-40-16,0 0 47,0 0 46</inkml:trace>
  <inkml:trace contextRef="#ctx0" brushRef="#br0" timeOffset="1576.03">17696 7901 0,'-40'0'47,"-1"0"-47,1 0 16,0 40 0,0-40-16,40 40 15,-40-40 1,40 40-16,-40 0 15,40 0 1,0 0 0,-40-40-16,40 40 0,0 0 15,0 1 1,0-1 15,0 0-15,0 0-1,40 0-15,0-40 16,0 0-16,-40 40 0,40-40 16,0 0-16,-40 40 0,40-40 0,1 0 15,-1 0-15,0 0 0,0 0 16,0 0-16,0 0 16,0 0-16,0 0 15,1 0-15,-1 0 0,0 0 16,-40-40-16,40 40 0,-40-40 0,40 40 15,-40-40-15,40 40 0,-40-40 16,40 0-16,-40 0 0,0-1 16,0 1-1,0 0 48,-40 40-32,0 0-31,40-40 16,-40 40-16,0 0 15,40-40 1,-40 40-16,0 0 16,-1 0-1,1 0-15,0 0 16,0 0-1,0 0 1,40-40 0,-40 40-16,0 0 15,40-40-15,-40 40 16,-1 0-16,41-40 16,-40 40-16,0 0 78,40-40 15</inkml:trace>
  <inkml:trace contextRef="#ctx0" brushRef="#br0" timeOffset="3185.59">16973 7299 0,'-40'0'0,"0"0"16,0 0-16,0 0 16,0 0 62,0 0-63,40 40 79,0 0-78,-40-40-1,40 40-15,0 0 16,0 1 31,0-1-31,40-40-1,-40 40 1,0 0-16,40-40 0,0 0 94,-40 40-79,40-40-15,0 0 0,0 0 16,0 0-16,1 0 15,-1 0 1,0 0 15,-40-40-15,0 0 15,40 40-31,-40-40 16,40 40-16,-40-40 15,0-1 32,40 41-47,-40-40 16,40 40 0,-40-40-1,0 0 1,0 0-1,0 0 17,-40 0 46,0 40-47,0 0-15,40-40-16,-40 40 15,0 0-15,0 0 16,-1 0-16,1 0 16,0 0-16,0 0 0,0 0 15</inkml:trace>
  <inkml:trace contextRef="#ctx0" brushRef="#br0" timeOffset="5021.59">15850 6938 0,'-40'0'0,"0"0"0,0 0 47,40 40-47,-41-40 109,41 40-93,0 0-16,-40-40 0,40 41 15,-40-1 1,40 0 0,0 0 15,0 0-15,0 0-1,40-40 141,0 0-140,1 0-16,-1 0 16,0 0-1,0 0 1,0 0 0,0 0-16,0 0 15,-40-40 63,40 40-62,-40-40 0,0 0-1,41 40-15,-41-40 16,0 0-1,0-1 17,40 1-32,-40 0 31,40 40 16,-40-40-47,0 0 94,-40 40-94,0 0 31,40-40 0,-41 40-31,1 0 16,40-40-1,-40 40-15,0 0 32,0 0-1,0 0-16,0 0-15,40 40 0,-40-40 16,-1 0-16,41 40 0,-40-40 0,0 0 16,40 40 140,-40-40-140</inkml:trace>
  <inkml:trace contextRef="#ctx0" brushRef="#br0" timeOffset="6382.58">15328 7981 0,'0'40'140,"0"0"-124,0 0 0,0 0-1,0 0 1,0 0-1,40-40-15,-40 41 32,41-41-32,-41 40 0,40-40 15,-40 40-15,40-40 0,-40 40 16,40 0-16,0 0 0,0-40 16,-40 40-16,40-40 15,-40 40 1,40-40-16,1 0 31,-1 0-15,0 0-1,0 0-15,-40-40 0,40 40 16,-40-40 0,40 40-16,-40-40 0,0 0 15,40 0 16,-40 0-31,0 0 16,0-1-16,40 41 16,-40-40-16,0 0 0,0 0 15,0 0 1,0 0-16,0 0 16,-40 40-1,40-40-15,-40 40 31,40-40-31,-40 40 16,0 0 0,40-40-16,-40 40 0,0 0 0,0 0 15,-1 0-15,41-41 0,-40 41 0,0 0 16,0 0-16,0 0 0,0 0 16,40-40-16,-40 40 0,0 0 15,40-40 1,-41 40-1,1 0 1,0 0 31,40 40-47,-40-40 16,40 40-16</inkml:trace>
  <inkml:trace contextRef="#ctx0" brushRef="#br0" timeOffset="14030.56">16813 13154 0,'-40'0'0,"0"0"0,0 0 15,-1 0 48,1 41-32,40-1-15,0 0-1,0 0 1,0 0-16,40-40 78,-40 40-78,41-40 16,-41 40 15,40-40 16,0 0-32,0 0 1,0 0 31,-40-40-32,40 40-15,0-40 47,0 40-47,-40-40 0,41 40 16,-1-40-16,0 0 16,0 40-16,-40-40 15,0-1 32,0 1-31,0 0 46,-40 40-31,0 0-15,40-40 0,-40 40-16,-1 0 15,1 0 1,0 0 0,0 0 15,0 0-16,40 40-15,-40 0 16,0 0-16,0-40 16,40 41-16,0-1 0,-41-40 15,41 40-15,-40-40 0,40 40 0,-40-40 16,40 40-16,0 0 16,-40-40-16,40 40 15,40-40 95,0 0-110,0 0 0,1 0 15</inkml:trace>
  <inkml:trace contextRef="#ctx0" brushRef="#br0" timeOffset="15402.56">17335 13154 0,'-41'0'31,"1"0"-15,0 0-1,0 0-15,0 0 16,0 0 0,40 41-1,-40-41-15,0 40 0,-1-40 16,41 40 0,-40-40-16,40 40 0,0 0 15,0 0 1,0 0-16,0 0 15,0 0 32,0 0 0,40-40-31,1 0-16,-1 0 15,0 0 1,-40 41-16,40-41 31,0 0 1,0 0-17,0 0-15,0-41 0,1 41 0,-1 0 0,-40-40 31,40 40-31,-40-40 47,40 40-31,-40-40 0,0 0-1,40 40 1,-40-40 15,0 0 63,-40 40-94,40-40 15,-40 40-15,0 0 16,40-40 0,-40 40-1,-1 0 17,1 0-1</inkml:trace>
  <inkml:trace contextRef="#ctx0" brushRef="#br0" timeOffset="16731.64">16973 12673 0,'-40'0'16,"0"0"47,40 40-48,0 0 1,-40-40-16,40 40 31,0 1-15,0-1 15,-40-40-15,40 40-16,0 0 15,0 0-15,0 0 16,0 0-1,0 0 1,0 0 0,40-40-16,-40 41 0,40-41 15,-40 40-15,40-40 16,0 0 0,1 0-1,-1 0 1,0 0-16,0 40 15,0-40-15,0 0 0,0 0 16,0 0-16,1 0 0,-1-40 16,0 40-16,0 0 0,-40-40 15,40 40-15,0 0 0,-40-41 16,40 41-16,-40-40 16,40 40-16,-40-40 0,41 40 15,-41-40-15,40 40 16,-40-40-16,0 0 15,0 0-15,0 0 79,-40 40-79,-1 0 15,41-40-15,-40 40 16,0 0-16,0 0 0,0 0 15,0 0 1,40-41-16,-40 41 0,0 0 0,-1 0 16,41-40-16,-40 40 0,0 0 15,0 0 1,0 0 0,0 0-16,0 0 15,0 0 1,40 40 46,-41-40-62,1 41 0,0-41 16,40 40-16,0 0 16,-40-40-16</inkml:trace>
  <inkml:trace contextRef="#ctx0" brushRef="#br0" timeOffset="17872.57">16532 12433 0,'-40'0'0,"0"0"15,0 0 1,0 0 0,-1 0-16,41 40 15,-40-40 1,0 0-16,40 40 16,-40-40-1,40 40 1,-40 0-1,40 0 1,0 0 0,0 0-1,0 0-15,0 0 16,0 1 0,0-1-1,40-40-15,-40 40 0,40 0 16,-40 0-16,40-40 0,0 40 15,1 0 1,-1-40-16,-40 40 0,40-40 0,0 0 63,0 0-63,0 0 0,-40-40 0,40 40 0,0-40 15,1 0-15,-1 40 0,-40-40 16,40 40-16,0 0 0,-40-40 0,40 40 0,0 0 15,-40-40-15,40 40 16,-40-40-16,40-1 16,1 1-1,-41 0 17,0 0 46,-41 40-63,1-40-15,0 40 16,0 0-16,0 0 16,0 0-16,0 0 15,0 0-15,-1 0 16,1 0-16,0 0 0,0 0 15,0 0-15,40 40 0,-40-40 0,0 0 16,0 0-16,40 40 16,-41-40-16,1 0 15,40 40 1,-40-40-16,80 0 125</inkml:trace>
  <inkml:trace contextRef="#ctx0" brushRef="#br0" timeOffset="19027.55">17415 12232 0,'-40'0'0,"0"0"32,-1 0-17,1 0-15,40 40 16,-40-40-16,0 40 0,0 0 15,40 0-15,-40-40 0,0 0 0,40 41 16,-40-41-16,40 40 0,-41-40 0,41 40 0,-40-40 0,40 40 16,-40-40-16,40 40 0,-40 0 15,40 0 1,0 0 15,0 0 0,0 0-31,0 1 16,40-41 0,-40 40-16,40-40 0,0 0 0,-40 40 15,41-40-15,-1 0 16,0 0-16,0 0 0,0 0 16,0 0-16,0 0 0,0 0 15,1 0-15,-41-40 0,40 40 16,0 0-16,-40-40 0,40 40 0,0-41 15,0 41-15,0-40 16,0 40-16,-40-40 0,41 40 0,-1-40 16,0 0-16,-40 0 15,40 40 1,-40-40-16,0 0 0,0 0 16,-40 40 46,0 0-46,40-40-16,-40 40 0,-1 0 0,1 0 15,0 0-15,0 0 0,0 0 0,40 40 0,-40-40 16,40 40-16,-40-40 0,0 0 0,-1 40 0,1-40 0,0 40 16,0 0-16,0-40 0,0 40 0,0-40 0,40 40 15,-40-40-15,-1 0 0,41 40 0,-40-40 0,40 40 94,0 1-63</inkml:trace>
  <inkml:trace contextRef="#ctx0" brushRef="#br0" timeOffset="20187.4">17896 13195 0,'-40'0'32,"40"40"-32,-40-40 31,40 40-31,-40-40 0,40 40 31,-40-40-31,40 40 16,-40-40-16,40 40 15,0 0 1,0 0-16,0 0 16,0 0-1,40 1 48,-40-1-48,40-40-15,0 40 16,-40 0-16,40-40 0,0 0 16,-40 40-16,40-40 0,1 0 15,-1 0 1,0-40-16,0 40 16,-40-40-16,40 40 0,0-40 15,0 40-15,-40-40 0,41 40 0,-41-41 16,40 41-16,0 0 0,-40-40 0,0 0 15,40 40-15,-40-40 16,40 40-16,-40-40 16,0 0-1,0 0-15,0 0 16,0 0 0,0 0-16,-40 40 15,0 0 16,40-41-31,-40 41 16,0 0-16,-1 0 16,1 0-16,0 0 15,0 0-15,0 0 0,0 41 16,0-41-16,-1 40 0,1 0 16,0-40-16,0 0 0,40 40 15,-40-40-15,0 0 0,40 40 16,-40-40-16,40 40 94,40-40-79,0 0 1,0 0-16,0 0 0,0 0 0,0 0 0</inkml:trace>
  <inkml:trace contextRef="#ctx0" brushRef="#br0" timeOffset="21341.55">18258 12713 0,'-41'0'0,"1"0"16,0 0 15,0 0-15,0 0-1,0 0 1,40 40-16,-40-40 0,-1 0 16,41 40-16,-40-40 15,40 41 1,-40-41-1,40 40 1,0 0 0,-40-40-1,40 40 1,0 0 0,0 0 15,0 0-16,40-40 1,0 0-16,-40 40 0,0 0 16,40-40-16,1 0 15,-1 0 1,0 0 0,0 0-1,0 0 16,0 0-15,0 0-16,1 0 16,-1 0-16,0 0 15,-40-40-15,40 40 0,-40-40 0,40 40 32,-40-40-17,40 40-15,-40-40 0,0 0 31,40 0-31,-40 0 16,0 0 0,-40 40 15,40-41-15,-40 41-16,40-40 0,-40 40 0,0 0 15,0 0-15,0 0 16,-1 0-16,1 0 0,0 0 15,0 0-15,0 0 16,0 0-16,0 0 16,-1 0-16,1 0 15,40 40 1</inkml:trace>
  <inkml:trace contextRef="#ctx0" brushRef="#br0" timeOffset="22810.55">17936 12312 0,'-40'0'47,"0"0"-32,40 40-15,-40-40 16,40 40-16,-40-40 16,40 41-16,-40-1 15,40 0 1,-40 0-16,40 0 16,-40-40-16,40 40 31,0 0-16,0 0 1,0 0 0,40-40-1,-40 40-15,40-40 16,-40 41-16,40-41 0,0 0 16,0 0-16,-40 40 15,40-40-15,0 0 0,1 0 16,-1 0-16,0 0 15,0 0 1,0 0-16,0 0 16,0 0-16,-40-40 15,41 40-15,-1 0 0,-40-41 0,40 41 16,0 0-16,-40-40 0,40 40 16,-40-40-16,0 0 15,40 40 1,-40-40-16,40 40 15,-40-40-15,0 0 0,0 0 32,0 0-17,0 0 1,0-1-16,-40 41 16,40-40-16,-40 40 46,0 0-30,0 0-16,0 0 0,0 0 16,-1 0-16,1 0 0,0 0 0,0 0 0,-40 40 0,40-40 15,-1 41-15,1-41 0,0 0 0,0 40 16,0-40-16,0 0 47,40 40-32,-40-40-15,40 40 94,0 0-78,0 0-1</inkml:trace>
</inkml:ink>
</file>

<file path=ppt/ink/ink3.xml><?xml version="1.0" encoding="utf-8"?>
<inkml:ink xmlns:inkml="http://www.w3.org/2003/InkML">
  <inkml:definitions>
    <inkml:context xml:id="ctx0">
      <inkml:inkSource xml:id="inkSrc0">
        <inkml:traceFormat>
          <inkml:channel name="X" type="integer" max="2006" units="cm"/>
          <inkml:channel name="Y" type="integer" max="768" units="cm"/>
          <inkml:channel name="T" type="integer" max="2.14748E9" units="dev"/>
        </inkml:traceFormat>
        <inkml:channelProperties>
          <inkml:channelProperty channel="X" name="resolution" value="58.31395" units="1/cm"/>
          <inkml:channelProperty channel="Y" name="resolution" value="39.58763" units="1/cm"/>
          <inkml:channelProperty channel="T" name="resolution" value="1" units="1/dev"/>
        </inkml:channelProperties>
      </inkml:inkSource>
      <inkml:timestamp xml:id="ts0" timeString="2023-03-17T14:05:36.330"/>
    </inkml:context>
    <inkml:brush xml:id="br0">
      <inkml:brushProperty name="width" value="0.05292" units="cm"/>
      <inkml:brushProperty name="height" value="0.05292" units="cm"/>
      <inkml:brushProperty name="color" value="#FF0000"/>
    </inkml:brush>
  </inkml:definitions>
  <inkml:trace contextRef="#ctx0" brushRef="#br0">3491 15240 0,'40'40'0,"0"-40"63,0 0-63,1 0 0,-1 0 15,0 0-15,0 0 0,0 0 0,0 0 0,0 0 0,41-40 16,-41 40-16,0 0 0,0 0 0,0 0 0,0 0 0,40 0 0,-39 0 15,-1 0-15,0 0 0,0 0 0,0 0 0,0 0 0,0 0 0,0 0 0,1 0 16,-1 0-16,40 0 0,0 0 0,-40 0 16,0 0-16,1 0 0,-1 0 0,0 0 0,0 0 0,0 0 0,0 0 15,0 0-15,0 40 0,1-40 0,-1 0 16,0 0-16,0 0 0,0 0 0,0 0 0,0 40 16,0-40-16,1 0 0,-41 40 0,40-40 0,0 0 15,0 0 16,0 40-15,0-40 0,0 40-16,0-40 15,1 0-15,-1 0 0,0 0 0,-40 41 0,40-41 16,-40 40-16,40-40 0,0 0 0,-40 40 0,40-40 0,0 40 16,1-40-16,-1 0 0,0 0 15,0 0-15,-40 40 0,40-40 0,0 0 0,-40 40 0,40 0 16,0-40-16,1 0 0,-41 40 0,40-40 0,0 0 0,0 40 15,0-40-15,0 0 0,0 0 0,0 40 0,1-40 0,-1 0 16,0 0-16,0 0 0,0 0 0,0 0 0,0 0 16,0 0-16,1 0 0,-1 41 0,0-41 15,0 0-15,0 0 16,0 0-16,0 0 0,1 40 16,-1-40-16,0 0 0,0 40 0,0-40 15,0 0-15,0 0 0,0 0 0,1 0 0,-1 0 16,0 0-16,0 0 0,0 0 0,-40 40 0,40-40 15,0 0-15,0 0 0,1 0 0,-1 0 16,0 0-16,0 0 0,0 0 16,0 0-16,0 0 0,0 0 0,1 0 15,-1 0-15,0 0 0,0 0 0,0 0 16,0 0-16,0 0 0,0 0 16,1 0-16,-1-40 0,0 40 0,0 0 15,0 0-15,0 0 0,0 0 0,0-40 0,1 40 0,-1 0 16,0 0-16,0 0 0,0 0 0,0-40 0,0 40 15,0 0-15,1 0 0,-1 0 0,40 0 0,-40 0 0,0 0 16,40-41-16,-39 41 0,-1 0 0,0 0 0,0 0 0,0 0 16,0 0-16,0 0 0,0 0 0,1 0 0,-1 0 0,0 0 15,0 0-15,0-40 0,0 40 0,0 0 16,0 0-16,1 0 0,-1 0 0,40 0 16,-40 0-16,0 0 0,0 0 0,0 0 0,1 0 0,-1-40 15,0 40-15,0 0 0,0 0 0,0-40 0,0 40 0,1 0 0,-1 0 16,40 0-16,-40 0 0,0 0 0,0 0 0,0 0 0,1 0 0,-1 0 0,0 0 15,0 0-15,0 0 0,0 0 0,0 0 0,0 0 16,1 0-16,-1 0 0,0 0 0,0 0 16,-40 40-16,40-40 0,0 0 0,0 0 0,-40 40 0,40-40 15,1 0-15,-1 0 0,0 0 0,0 40 0,0-40 16,0 0-16,0 0 0,41 0 0,-41 41 0,0-41 0,0 0 16,0 0-16,0 0 0,0 0 0,0 0 0,1 0 0,-1 0 15,0 0-15,0 0 0,0 0 0,0 0 0,0 0 0,0 0 0,1 0 0,-1 0 16,0 0-16,0 0 0,0 0 0,0 0 0,0 0 0,0 0 15,1 0-15,-1 0 0,0 0 0,0 0 0,0 0 0,40 0 16,-40 0-16,41 0 0,-41 0 0,0 0 16,0 0-16,0 0 0,-40 40 0,40-40 0,0 0 0,1 0 0,-1 0 0,0 0 15,0 0-15,0 0 0,0 0 0,0 0 0,0 0 0,1 0 0,-1 0 0,0 0 16,0 0-16,0 0 0,0 0 0,0 0 0,0 0 0,1 0 0,-1 0 16,0 0-16,0 0 0,0 0 0,0 0 0,0 0 0,1 0 0,-1 0 15,0 0-15,0 0 0,0 0 0,0-40 0,0 40 0,0 0 0,1 0 16,-1-41-16,0 41 0,0 0 0,0 0 15,0 0-15,0 0 0,-40-40 0,40 40 0,1 0 0,-1 0 32,0 0-1,-40-40-15,40 40-16,-40-40 0,40 40 15,-40-40-15,40 40 0,0-40 16,0 40-16,-40-40 0,41 40 15,-41-40-15,40 40 0,0 0 0,0-40 16,-40 0-16,40 40 0,0 0 0,0-41 16,0 41-16,-40-40 0,41 40 0,-41-40 0,40 40 15,-40-40-15,40 40 0,-40-40 16,40 40-16,-40-40 0,40 40 0,-40-40 16,40 0-16,0 40 15,-40-40-15,40 40 16,-40-41 15,0 1 0,0 0-15,41 40-16,-41-40 0,0 0 16,40 40-16,-40-40 0,0 0 15,40 40 1,-40-40 46,0 0 63</inkml:trace>
  <inkml:trace contextRef="#ctx0" brushRef="#br0" timeOffset="9918.96">22110 5334 0,'0'40'0,"0"0"16,0 0 0,0 0-1,0 0 1,0 1-16,0-1 0,0 0 16,0 0-16,0 0 0,0 0 0,0 0 0,0 0 15,0 0-15,0 0 0,0 1 0,0-1 0,40 0 16,-40 0-16,0 0 0,0 0 0,0 0 0,0 0 15,0 0-15,0 1 16,0-1-16,0 0 16,0 0-16,0 0 0,0 0 0,0 0 15,0 40-15,0-40 0,40 1 0,-40-1 16,0 0-16,0 0 0,0 0 0,0 0 0,0 0 16,0 0-16,0 0 0,0 1 0,0-1 15,0 0-15,0 0 16,0 0-16,0 0 0,0 0 15,40-40 1,-40 40-16,0 0 16,0 0-1,0 1 1,0-1-16,0 0 16,0 0-16,0 0 31,0 0-31,0 0 15,0 0-15,0 0 16,0 1-16,0-1 0,0 0 0,0 0 0,0 0 16,0 0-16,0 0 0,0 0 0,0 0 15,0 0-15,0 1 16,0-1-16,0 0 16,0 0-16,0 0 0,0 0 15,0 0-15,40-40 0,-40 40 0,0 0 16,0 1-1,0-1 1,40-40 0,-40 40-1,40-40-15,1 40 16,-1-40-16,-40 40 16,40 0-16,0-40 15,0 0-15,-40 40 0,40-40 0,-40 40 0,40-40 16,-40 40-16,40-40 0,-40 40 0,41-40 0,-1 0 15,0 0-15,-40 41 0,40-41 0,-40 40 16,40-40-16,0 0 0,0 0 16,0 0-16,-40 40 15,41-40-15,-1 0 0,0 0 0,0 0 16,0 0-16,0 0 0,0 0 0,-40 40 0,40-40 16,1 0-16,-1 0 0,0 0 0,0 0 15,0 0-15,0 0 0,0 0 0,0 0 0,1 0 16,-1 0-16,0 0 0,0 0 15,0 0-15,0 0 0,0 0 16,0 0-16,1 40 0,-1-40 0,-40 40 16,40-40-16,0 0 0,0 0 0,0 0 0,0 0 0,0 0 0,-40 40 15,41-40-15,-1 0 0,0 40 0,0-40 0,0 0 0,0 0 0,40 0 16,-80 40-16,41-40 0,-1 0 0,0 0 0,0 0 0,0 41 0,0-41 16,0 0-16,0 0 0,1 0 0,-1 0 0,0 0 15,0 0-15,0 0 0,0 0 16,0 0-16,0 0 0,1 0 15,-1 0-15,0 0 0,0 0 16,0 0-16,0 0 0,0 0 0,1 0 16,-1 0-16,0 0 0,-40-41 0,40 41 0,0 0 0,0 0 15,0 0-15,-40-40 0,40 40 0,1-40 0,-1 40 0,0 0 16,0-40-16,0 40 0,0 0 0,-40-40 0,40 40 16,0-40-16,1 40 15,-1 0 1,-40-40-16,40 40 15,0 0 1,0-40-16,0 40 16,-40-40-16,40 40 0,0 0 15,1-41-15,-1 1 16,0 40-16,-40-40 0,40 40 0,0-40 16,0 40-16,-40-40 15,40 40-15,0 0 16,1-40-1,-1 40 1,-40-40 0,40 40-16,-40-40 0,40 40 0,0-40 15,0 40-15,-40-40 0,40 40 16,-40-41-16,40 41 0,-40-40 16,41 40-16,-1 0 0,-40-40 46,40 40-30,-40-40-16,0 0 16,40 0-16,-40 0 15,40 40-15,-40-40 0,40 40 16,-40-40-16,0-1 16,40 1-16,-40 0 15,0 0-15,40 40 0,-40-40 16,41 40-16,-41-40 0,0 0 0,0 0 15,40 40-15,-40-40 0,0 0 0,0-1 16,40 41-16,-40-40 0,0 0 16,0 0-1,40 40 1,-40-40-16,0 0 16,0 0-1,0 0 1,0 0-16,40 40 15,-40-41-15,0 1 16,0 0 0,0 0-16,0 0 15,0 0-15,0 0 16,40 40-16,-40-40 16,0 0-16,0 0 15,0-1 1,0 1-16,0 0 15,0 0 1,40 0 0,-40 0-1,0 0 1,0 0 0,0 0-1,0-1 1,0 1-16,0 0 15,0 0-15,0 0 16,0 0 0,0 0-16,0 0 15,0 0 1,0 0-16,0-1 16,0 1-16,0 0 0,0 0 15,0 0 1,0 0-16,0 0 47,0 0-32,0 0-15,0-1 16,0 1-16,0 0 0,0 0 0,0 0 16,0 0-16,0 0 15,0 0 1,0 0-16,0 0 15,0-1-15,0 1 0,0 0 16,0 0-16,0 0 16,0 0-16,0 0 0,0 0 15,0 0-15,0-1 0,0 1 16,0 0-16,0 0 16,0 0-16,0 0 0,0 0 15,0 0-15,0 0 16,0 0-16,0-1 15,0 1 1,0 0-16,0 0 16,0 0-16,0 0 0,0 0 15,0 0-15,0 0 0,0-1 16,0 1-16,0 0 16,0 0 46,-40 40-46,40-40-16,0 0 47,-40 40-47,40-40 15,-40 40 1,40-40-16,-40 40 0,0-40 15,0 40 1,40-40-16,-41 40 0,1-41 16,0 1-1,0 40 1,0 0-16,40-40 0,-40 40 16,40-40-16,-40 40 0,0 0 15,-1 0-15,41-40 16,-40 40-16,0 0 15,0 0-15,40-40 0,-40 40 16,0 0 0,0 0-1,0 0-15,40-40 0,-41 40 16,1 0-16,0 0 0,0 0 16,0 0-16,0 0 0,0 0 0,0 0 0,-1 0 0,-39 0 15,40 0-15,0 0 0,0 0 16,0 0-16,0 0 0,-1 0 0,1 0 0,0 0 15,0 0-15,0 0 0,0 0 16,0 0-16,0 0 0,-1 0 16,1 0-16,0 0 15,0 0-15,0 0 0,0 0 0,0 0 0,0 0 16,-1 0-16,1 40 0,0-40 0,0 0 0,0 0 0,0 0 0,0 0 16,-1 0-16,1 40 0,0-40 0,0 0 0,0 0 15,0 0-15,0 0 0,0 0 0,-1 0 16,1 0-16,0 0 15,0 0-15,40 40 16,-40-40-16,0 0 16,0 0-16,0 0 0,-1 0 15,1 0-15,0 0 16,0 0-16,0 0 0,0 0 0,0 40 16,0-40-16,-1 0 0,1 0 15,0 0-15,0 0 0,0 0 16,0 0-16,0 0 0,0 0 15,-1 0-15,41 40 0,-40-40 16,0 0 0,0 0-1,0 0-15,0 0 16,0 0-16,0 0 16,-1 0-16,1 0 15,0 0-15,0 0 16,0 0-16,0 0 0,40 40 0,-40-40 15,0 0-15,-1 0 16,1 0 0,0 0-16,0 0 15,0 0 1,0 0-16,0 0 16,40 41-16,-40-41 0,-1 0 15,1 0 1,0 0-16,0 0 31,0 0-15,0 0-1,0 0 1,0 0 62,40 40 0,-41-40-78</inkml:trace>
  <inkml:trace contextRef="#ctx0" brushRef="#br0" timeOffset="14359.48">31419 10588 0</inkml:trace>
  <inkml:trace contextRef="#ctx0" brushRef="#br0" timeOffset="16246.95">20585 10227 0</inkml:trace>
</inkml:ink>
</file>

<file path=ppt/ink/ink4.xml><?xml version="1.0" encoding="utf-8"?>
<inkml:ink xmlns:inkml="http://www.w3.org/2003/InkML">
  <inkml:definitions>
    <inkml:context xml:id="ctx0">
      <inkml:inkSource xml:id="inkSrc0">
        <inkml:traceFormat>
          <inkml:channel name="X" type="integer" max="2006" units="cm"/>
          <inkml:channel name="Y" type="integer" max="768" units="cm"/>
          <inkml:channel name="T" type="integer" max="2.14748E9" units="dev"/>
        </inkml:traceFormat>
        <inkml:channelProperties>
          <inkml:channelProperty channel="X" name="resolution" value="58.31395" units="1/cm"/>
          <inkml:channelProperty channel="Y" name="resolution" value="39.58763" units="1/cm"/>
          <inkml:channelProperty channel="T" name="resolution" value="1" units="1/dev"/>
        </inkml:channelProperties>
      </inkml:inkSource>
      <inkml:timestamp xml:id="ts0" timeString="2023-03-17T14:09:48.304"/>
    </inkml:context>
    <inkml:brush xml:id="br0">
      <inkml:brushProperty name="width" value="0.05292" units="cm"/>
      <inkml:brushProperty name="height" value="0.05292" units="cm"/>
      <inkml:brushProperty name="color" value="#FF0000"/>
    </inkml:brush>
  </inkml:definitions>
  <inkml:trace contextRef="#ctx0" brushRef="#br0">23394 6617 0,'-40'0'125,"40"40"47,0 0-141,-41-40-15,41 41 0,0-1 46,0 0 47,41-40 1673,-41 40-1735,40-40 124,0 0 126,0 0-203,0 0 47,-40-40-126,0 0 1,40 40 62,-40-40-31,40-1-16,-40 1-15,0 0 15,0 0-15,0 0 15,0 0 0,0 0 125,0 0-62,-40 40 94,40-40-173,-40 40 1,0 0 0,0 0 202,0 0-186,40 40-32,-40-40 15,-1 0 1,1 0 93,40 40-93,-40-40 296,40 40-312,-40-40 16,40 40 296</inkml:trace>
  <inkml:trace contextRef="#ctx0" brushRef="#br0" timeOffset="2792.75">23153 7099 0,'0'40'47,"40"-40"78,0 0-109,-40 40 15,40-40-15,0 0 77,1 0-14,-41 40-64</inkml:trace>
  <inkml:trace contextRef="#ctx0" brushRef="#br0" timeOffset="3552.82">23073 7139 0,'0'40'31,"0"0"-31,0 0 16,0 0-16,0 0 16,0 0-1,0 0 1,0 0-16,40-40 0,-40 41 15,40-1-15,-40 0 16,0 0-16,0 0 31,40-40-31,-80 0 125,0 0-125,0 0 16,0 0-16,-1 0 16,1 0-16,40-40 0,-40 40 31,40-40-16,-40 40-15</inkml:trace>
  <inkml:trace contextRef="#ctx0" brushRef="#br0" timeOffset="4009.81">22992 8542 0,'0'-40'47,"0"0"-16,0 0 63</inkml:trace>
  <inkml:trace contextRef="#ctx0" brushRef="#br0" timeOffset="22606.69">26925 1003 0,'-40'0'0,"0"0"15,-1 0-15,1 0 16,0 0-16,0 0 15,0 0-15,0 0 0,40 40 16,-40-40-16,40 40 0,-40-40 0,-1 40 16,1-40-16,0 40 0,40 0 15,-40-40-15,0 0 0,40 40 16,-40-40-16,40 40 16,-40-40-16,40 40 0,-40-40 0,40 40 15,-41-40 1,41 41-16,-40-41 0,40 40 0,-40-40 15,40 40-15,-40 0 0,40 0 0,-40 0 0,40 0 16,-40 0-16,40 0 0,0 1 0,0-1 16,0 0-16,0 0 0,0 40 0,0-40 15,0 0-15,0 0 0,0 0 0,0 1 0,-40-41 16,40 40-16,0 0 0,0 0 0,0 0 16,0 0 15,0 0-31,0 0 15,0 0-15,40 1 0,0-1 16,0 0-16,-40 0 0,40-40 16,0 0-1,0 0 1,1 0-16,-1 0 16,0 0-1,0 0-15,0 0 16,0 0-16,0 0 15,-40-40-15,40 40 0,1-40 0,-1 0 16,0 40-16,0 0 0,0-41 0,0 41 16,-40-40-16,40 40 0,0 0 0,1 0 0,-41-40 15,40 40-15,0 0 0,0 0 16,-40-40-16,0 0 31,0 0-15,40 0-16,-40 0 0,0 0 0,40 40 15,-40-41-15,0 1 0,40 40 0,-40-40 0,0 0 0,0 0 16,40 0-16,-40 0 0,41 0 0,-41 0 0,0 0 16,0-1-16,0 1 0,0 0 0,0 0 15,0 0-15,0 0 0,0 0 16,0 0-16,-41 0 0,1 40 16,40-41-16,-40 41 0,0 0 15,40-40-15,-40 40 0,0 0 16,0 0-16,0 0 15,-1 0 1,1 0 0,0 0-16,0 0 15,0 0-15,0 0 16,0 0-16,0 0 16,-1 0-16,1 0 0,0 0 15,0 0-15,0 0 0,0 40 16,0-40-16,40 41 0,-40-41 15,40 40-15,-41-40 0,41 40 0,-40 0 16,0 0-16</inkml:trace>
  <inkml:trace contextRef="#ctx0" brushRef="#br0" timeOffset="24394.33">23474 10227 0,'-40'0'16,"0"0"-1,40-40-15,-40 40 0,-1 0 16,1 0 0,0 0-16,0 0 0,0 0 15,0 0-15,0 0 0,0 0 0,-1 0 0,1 0 16,0 0-16,0 0 0,0 0 0,0 0 15,0 0-15,0 0 0,-1 40 16,1-40-16,0 0 0,40 40 16,-40-40-16,40 40 0,-40-40 15,40 40-15,0 0 16,-40 0-16,40 0 0,0 0 16,0 1-16,0-1 0,0 0 0,0 0 0,0 0 15,0 0-15,0 0 0,0 0 0,0 0 0,0 1 16,0-1-16,0 0 0,0 0 0,0 0 0,0 0 15,0 0-15,0 0 0,40 40 0,-40-39 16,0-1-16,40 0 0,-40 40 0,40-80 0,-40 40 0,40-40 0,-40 40 16,40 0-16,1 0 0,-1 1 0,-40-1 0,40-40 15,0 0-15,-40 40 0,40-40 0,-40 40 0,40-40 0,0 0 0,-40 40 0,40-40 16,1 0-16,-41 40 0,40-40 0,0 0 0,-40 40 0,40-40 0,0 0 16,-40 40-16,40-40 0,0 0 15,0 0-15,1 0 16,-1 0-16,0 0 15,0-40-15,0 40 0,0-40 0,0 40 0,0-40 16,1 0-16,-1 40 0,0-40 0,0 40 0,0-40 0,40 40 16,-40-40-16,1-1 0,-1 41 0,0-40 0,0 40 0,0-80 15,0 80-15,-40-40 0,40 40 0,0-40 0,1 0 0,-1 40 0,0-40 16,-40 0-16,40-1 0,0 41 0,-40-40 0,40 0 16,-40 0-16,40 40 0,-40-40 0,40 40 15,-40-40-15,0 0 16,41 40-16,-41-40 0,0 0 0,40 40 0,-40-40 0,0-1 0,40 41 0,-40-40 31,0 0-31,0 0 0,0 0 16,0 0-16,0 0 15,0 0-15,0 0 16,0-1 0,0 1-16,-40 40 15,40-40-15,-40 40 16,40-40-16,-41 40 0,41-40 0,-40 40 15,40-40-15,-40 40 0,40-40 0,-40 40 0,0-40 16,0 0-16,0 0 0,0 40 0,-1 0 16,41-41-16,-40 41 0,0 0 0,0 0 15,40-40-15,-40 40 0,0 0 0,40-40 0,-40 40 0,40-40 16,-40 40-16,-1 0 0,1-40 0,0 40 16,0 0-16,40-40 0,-40 40 0,0 0 15,0 0 1,0 0-1,-1 0-15,1 0 0,40 40 0,-40-40 16,0 0-16,0 0 0,0 40 0,0-40 0,40 40 0,-81-40 0,41 40 16,0-40-16,0 0 0,0 0 0,0 40 0,0-40 15,0 41-15,-1-41 0,1 0 16</inkml:trace>
</inkml:ink>
</file>

<file path=ppt/ink/ink5.xml><?xml version="1.0" encoding="utf-8"?>
<inkml:ink xmlns:inkml="http://www.w3.org/2003/InkML">
  <inkml:definitions>
    <inkml:context xml:id="ctx0">
      <inkml:inkSource xml:id="inkSrc0">
        <inkml:traceFormat>
          <inkml:channel name="X" type="integer" max="2006" units="cm"/>
          <inkml:channel name="Y" type="integer" max="768" units="cm"/>
          <inkml:channel name="T" type="integer" max="2.14748E9" units="dev"/>
        </inkml:traceFormat>
        <inkml:channelProperties>
          <inkml:channelProperty channel="X" name="resolution" value="58.31395" units="1/cm"/>
          <inkml:channelProperty channel="Y" name="resolution" value="39.58763" units="1/cm"/>
          <inkml:channelProperty channel="T" name="resolution" value="1" units="1/dev"/>
        </inkml:channelProperties>
      </inkml:inkSource>
      <inkml:timestamp xml:id="ts0" timeString="2023-03-17T14:24:18.415"/>
    </inkml:context>
    <inkml:brush xml:id="br0">
      <inkml:brushProperty name="width" value="0.05292" units="cm"/>
      <inkml:brushProperty name="height" value="0.05292" units="cm"/>
      <inkml:brushProperty name="color" value="#FF0000"/>
    </inkml:brush>
  </inkml:definitions>
  <inkml:trace contextRef="#ctx0" brushRef="#br0">9510 17807 0,'40'0'140,"0"0"-140,0 0 16,-40-40-16,40 40 0,1-41 16,-41 1-1,40 40 1,-40-40-1,40 40-15,-40-40 47,40 40-31,0 0-16,-40-40 16,40 0-16,-40 0 15,40 40-15,-40-40 16,40 40-1,1 0 1,-41-40-16,40 40 16,-40-41-16,0 1 15,40 40-15,-40-40 32,40 40-32,-40-40 15,40 40 1,-40-40-16,40 40 15,-40-40 1,40 40 0,-40-40-16,40 40 15,-40-40-15,0 0 16,41 40 0,-41-40-1,40 40-15,-40-41 16,40 41-1</inkml:trace>
  <inkml:trace contextRef="#ctx0" brushRef="#br0" timeOffset="5384.63">10353 16924 0,'0'-40'16,"40"40"-1,-40-40 1,40 40 0,-40-40-16,0 0 15,40 40 1,-40-40-16,0 0 31,40 40-31,-40-40 0,0-1 16,40 41-1,-40-40-15,0 0 16,40 40-16,-40-40 0,0 0 16,40 40-1,-40-40-15,41 0 0,-41 0 16,0 0-1,40 40-15,-40-40 0,0-1 16,40 41-16,-40-40 0,0 0 16,40 40-1,-40-40-15,0 0 16,40 40-16,-40-40 31,0 0-15,40 40-1,-40-40-15,0 0 16,40-1-16,-40 1 16,0 0-16,41 40 15,-41-40-15,0 0 16,40 40 0,-40-40-16,0 0 0,0 0 31,40 40-31,-40-40 0,0 0 78,40-1-62,-40 1-1,0 0-15,40 40 16,-40-40-1,0 0 32,0 0-31,0 0 0,40 40-16,-40-40 0,0 0 15,40-1 1,-40 1-1,0 0 32,0 0-31,0 0-16,0 0 16,40 0-1,-40 0-15,0 0 16,0 0-1,0-1 1,0 1 0,0 0-16,0 0 15,0 0-15,0 0 0,0 0 16,0 0-16,0 0 16,0-1-16,0 1 62,0 0-46,0 0-1,0 0-15,-40 40 16,40-40-16,0 0 0,-40 40 0,40-40 16,0 0-16,0 0 15,-40 40-15,40-41 63,-40 41-48,40-40-15,0 0 32,-40 40-17,40-40 1,-40 40-1,40-40 1,-40 40 0,40-40-16,-41 40 15,41-40-15,-40 0 16,40 0 46,-40 40-62,0 0 94,0-41-63,0 41-15,0 0 93,-1 0-93,1 0-16,0 0 94,0 0-79,40-40 1,-40 40-16,0 0 0,0 0 16,0 0 93,-1 0-93,1 0-16,0 0 15,0 0-15,0 0 16,0 0 15,0 0-31,0 0 0,-1 0 31,1 0-15,0 0 0,0 0-16,0 0 15,40 40-15,-40-40 47,0 0-31,40 41-16,-40-41 15,-1 0-15,1 0 16,40 40-16,-40-40 16,40 40-1,-40-40-15,0 0 16,0 0 0,40 40-16,-40-40 31,40 40-31,-40 0 31,40 0 0,-41-40-31,1 0 16,40 40-16,-40 0 31,40 1-15,-40-41-16,40 40 15,-40 0 1,40 0 15,-40-40-31,40 40 16,0 0 31,-40-40-47,40 40 15,0 0 17,-40-40-17,40 40-15,-41-40 32,41 40-32,0 1 15,0-1 1,0 0-1,-40-40-15,40 40 16,0 0-16,-40-40 16,40 40-16,0 0 15,0 0 1,0 0 31,0 1-16,0-1-31,0 0 31,0 0-15,0 0 0,0 0-1,0 0-15,0 0 16,0 0-1,0 0 1,0 1 0,0-1-1,0 0 1,0 0 0,0 0 15,0 0-16,0 0 1,0 0 0,0 0-1,0 1 17,0-1-17,0 0 1,0 0-1,0 0 1,0 0 0,0 0-1,0 0 1,0 0 15,0 0-15,0 1-1,0-1 1,0 0 0,0 0-1,0 0 1,0 0 0,40-40-16,-40 40 15,0 0 1,0 0-1,40-40-15,-40 41 32,0-1-1,41-40 0,-41 40-31,0 0 63,0 0-48,40-40 1,-40 40 0,0 0 30,40-40-30,-40 40 0,0 0-1,40-40-15,-40 40 16,40-40 15,-40 41-15,0-1-1,40 0 1,-40 0 0,40-40-16,-40 40 47,40-40-32,-40 40-15,41-40 31,-41 40-31,40-40 63,-40 40 156,0 0-188</inkml:trace>
  <inkml:trace contextRef="#ctx0" brushRef="#br0" timeOffset="6991.98">8948 17005 0,'40'0'93,"0"0"-77,-40 40 0,41-40-16,-1 0 15,-40 40 1,40-40-16,0 0 16,-40 40-16,40-40 31,-40 40-16,40-40-15,0 0 32,0 0-17,-40 40-15,41-40 16,-1 0 31,-40 40-47,40-40 15,-40 40 1,40-40-16,0 0 31,0 0-15,0 0 125,0 0-48,-40-40-93,0 0 16,41 0-16,-41 0 0,40 0 0,-40 0 16,0 0-16,40-1 0,-40 1 15,0 0-15,0 0 0,0 0 0,0 0 16,0 0-1,40 40-15,-40-40 16,0 0 0,0-1-1,0 1-15,0 0 16,0 0-16,0 0 31</inkml:trace>
  <inkml:trace contextRef="#ctx0" brushRef="#br0" timeOffset="161325.62">6179 17125 0,'41'0'156,"-41"-40"-140,40 40 0,0 0-1,0 0 1,0 0-1,0 0-15,0 0 16,0 0-16,1 0 16,-1 0 31,0 0-47,0 0 15,0 0-15,0 0 16,0 0-16,0 0 62,1 0-30,-1 0 14,0 0-30,0 0-16,0 0 0,0 0 16,0 0-1,0 0 48,1 0-48,-41-40-15,40 40 0,0 0 0,0 0 16,0-40-16,0 40 16,0-41 15,1 41-15,-1-40 15,0 40-16,-40-40 1,40 40 15,-40-40-15,40 40 0,-40-40-16,40 40 0,-40-40 15,40 40 1,-40-40-16,40 40 0,-40-40 0,41 40 15,-41-40 1,40-1-16,0 1 16,-40 0-1,40 40-15,0-40 32,-40 0-17,40 40 1,-40-40 62,40 40 0,-40-40-78,0 0 94,0 0-94,40 40 15,-40-40-15,41-1 16,-41 1-16,40 40 16,-40-40-16,40 40 15,-40-40-15,0 0 16,40 40-16,-40-40 0,40 0 16,-40 0-16,40 40 31,-40-40-31,0-1 31,0 1 94,0 0-125,0 0 16,0 0-1,0 0-15,40 40 16,-40-40-16,0 0 16,0 0 46,0 0-46,0-1-16,0 1 15,0 0 1,0 0 0,0 0-16,-40 40 0,40-40 15,0 0-15,0 0 0,0 0 16,0-1-16,0 1 15,-40 40-15,40-40 0,0 0 16,0 0-16,-40 0 16,0 0-16,0 40 15,40-40-15,-40 0 16,-1 40 0,41-40-16,-40 40 15,40-41-15,-40 41 16,40-40-16,-40 40 0,40-40 0,-40 40 0,40-40 31,-40 40-31,40-40 0,-40 40 0,0-40 16,-1 40-16,41-40 15,-40 40-15,0 0 16,40-40-16,0 0 16,-40 40-16,40-41 15,-40 41-15,40-40 31,-40 40-31,0 0 79,40-40-79,-40 40 0,40-40 0,-41 40 15,1-40 1,0 40-16,0 0 15,0 0 1,40-40-16,-40 40 47,0 0-47,-1 0 0,1 0 16,40-40-16,-40 40 0,0 0 0,0 0 15,0 0-15,0 0 0,0 0 16,-1 0-16,1 0 0,0 0 15,0 0-15,0 0 16,0 0 62,0 0-62</inkml:trace>
</inkml:ink>
</file>

<file path=ppt/ink/ink6.xml><?xml version="1.0" encoding="utf-8"?>
<inkml:ink xmlns:inkml="http://www.w3.org/2003/InkML">
  <inkml:definitions>
    <inkml:context xml:id="ctx0">
      <inkml:inkSource xml:id="inkSrc0">
        <inkml:traceFormat>
          <inkml:channel name="X" type="integer" max="3286" units="cm"/>
          <inkml:channel name="Y" type="integer" max="1080" units="cm"/>
          <inkml:channel name="T" type="integer" max="2.14748E9" units="dev"/>
        </inkml:traceFormat>
        <inkml:channelProperties>
          <inkml:channelProperty channel="X" name="resolution" value="95.52325" units="1/cm"/>
          <inkml:channelProperty channel="Y" name="resolution" value="55.6701" units="1/cm"/>
          <inkml:channelProperty channel="T" name="resolution" value="1" units="1/dev"/>
        </inkml:channelProperties>
      </inkml:inkSource>
      <inkml:timestamp xml:id="ts0" timeString="2021-10-05T14:38:17.781"/>
    </inkml:context>
    <inkml:brush xml:id="br0">
      <inkml:brushProperty name="width" value="0.05292" units="cm"/>
      <inkml:brushProperty name="height" value="0.05292" units="cm"/>
      <inkml:brushProperty name="color" value="#FF0000"/>
    </inkml:brush>
  </inkml:definitions>
  <inkml:trace contextRef="#ctx0" brushRef="#br0">6821 5254 0,'41'-40'31,"-1"40"-15,0-41 0,80 1-1,1 40 1,79-80-1,81 40 1,120-40 0,-80 80-1,-80 0 1,-161-40 0,1 40-1,-1 0 16,-40 0-31,121 0 16,-41 40-16,-40-40 16,-40 0 15,81 0-15,-41 40-1,121 0 1,39 0-1,-79 0 1,39-40 0,-119 40-1,-1 0 1,0-40 15,121 41-15,-121-41-1,81 40 1,-41-40 0,41 40-1,-1-40 1,81 40 0,-41-40-1,-119 0 1,39 0 15,0 40-31,41-40 16,-1 0-1,41 0 1,40 0 0,-41 0 15,-79 0-16,-1 0 1,-40 0 0,1-40-1,-41 40 17,40 0-32,281-40 15,-120 40 1,-161-80-1,-40 80 1,0 40 0,41-40-1,160 0 1,-121 0 0,0 0-1,-39 0 1,39 40 15,241-40-15,-80 0-1,-80 0 1,-41 0 0,1 0-1,119 0 1,-159 0-1,79 0 1,41 0 0,80 0-1,0 0 1,-40 0 15,-201 0-15,1 0-1,39 0 1,81 0 0,-1 0-1,-39 40 1,39-40 0,41 80-1,-40-80 1,120 0-1,0 0 1,-201 0 0,1 0-16,39 0 15,81 0 1,-41 0 0,-39 0 15,-121 0-16,0 0 1,40 0 15,81 0-15,40 0 0,-81 0-1,-80 0 1,0 0-16,81 0 15,79 0 1,81 0 0,-40 0-1,0 0 1,40 0 0,40 80-1,80-40 16,80-40-15,-39 41 0,-202-1-1,-119-40-15,-41 0 16,41 40 0,-41 0-1,281-40 1,0 0-1,0 0 1,-80 40 0,-161-40-1,-39 0 1,-1 0 0,0 0 15,161 0-16,-121 0 1,1 0 0</inkml:trace>
  <inkml:trace contextRef="#ctx0" brushRef="#br0" timeOffset="3362.61">7423 6537 0,'41'0'93,"39"0"-77,-40 0-16,40 0 16,0 0-16,41 0 15,39 0 1,1 0-1,-1 0 1,-79 0 0,-1 0-1,40 0 1,41 0-16,79-40 16,-39 40-1,-40 0 16,-41 0-15,40-40 0,41 40-1,80 0 1,-121 0 0,-39 0-1,-81 0-15,120 0 16,-39 0-1,120 0 1,-81 0 0,1 0-1,-81 0 1,80 0 0,41 0-1,-81 0 16,1 0-31,-41 0 16,-40 0 0,40 0-1,-39 0-15,39 0 16,-40 0 0,40 0-1,-40 0 1,0 0-1,41 0 1,-41 0 31,0 0-31,0 0-1,40 0 1,1 0-1,-41 0-15,120 0 32,-80 0-17,1 0 1,-1 0 0,40 0-1,1 0 1,-41 0-1,80 0 1,-79 0 15,-1 0-15,0 0 0,-40 0-16,41 0 15,39 0-15,-80 0 31,0 0-15,0 0 15,0 0 16,1 0 47</inkml:trace>
  <inkml:trace contextRef="#ctx0" brushRef="#br0" timeOffset="17979.29">25721 8502 0,'0'-40'78,"80"40"-62,1 0-1,39 0 1,0 0 0,-39 0-1,-41 0 1,0 0-1,0 0 1,0 0 0,0 0-1,0 0 1,41 0 0,-41 0 30,0 0-14,-40 40 218,40-40-157,0 0-77,0 0 15,0 0-15,0 0-16,81 0 16,-41 0-1,0 0 1,121 0 15,-161 0-15,40 0-16,1 0 15,-1 0 1,40 0 0,41 0-1,-41 0 1,0 0-1,1 0 1,-41 0 0,0 0-1,-40 0 17,1 0-17,-122 0 235</inkml:trace>
  <inkml:trace contextRef="#ctx0" brushRef="#br0" timeOffset="21145.26">6460 9866 0,'0'0'0,"201"0"16,40 0-16,-81 0 16,41 40-1,200 40 1,81-80-1,-81 0 1,-40 0 0,-200 0-16,280 0 15,-40 0 1,0 0 0,1 0-1,-81 0 1,-80 0-1,-81 0 1,41 0 0,80 0-1,-241 0 1,80 80 0,81-80 15,-1 0-31,121 0 15,40 0 1,-80-40 0,-80 40-1,0 0 1,-81 0 0,-40 0-1,81 0 1,-1 0-1,-39 0 1,-41 0 15,0 0-15,41 0-16,79 0 16,121 0-1,-40 0 1,-80-40-1,-1 40 1,81 0 0,-40 0-1,-40-40 1,-41 40 0,1 0-1,39 0 1,121 0-1,-120 0 17,160 0-17,-40 0 1,-80 0 0,120 0-1,-40 0 1,-80 0-1,-121 0 1,41 0 0,79 0-1,202 0 1,-242 0 0,1 0-1,-81 0 1,1 0-1,119 0 1,-39 0 0,120 0 15,161 0 0,-242 0-15,1 0-1,120 0 1,-120 0 0,-80 0-1,-41 0 1,0 0 0,41 0-1,-81 0 1,81 0-1,-41 0 1,121 0 15,-41 0-15,-119 0 0,79 0-1,-80 0 1,1 0-1,79 0 1,1 0 0,79 0-1,-199 0 1,39 0 0,40 0-1,121 0 1,-40 0-1,-81 0 1,81-40 0,-81 40 15,0 0-15,81 0-1,-41 0 1,81 0-1,-120 0 1,-1 0 0,81 0-1,-81 0 1,-40 0 0,0 0-16,1 0 15,79 0 1,-39 0-1,-41 0 17,0 0-32,-40 0 93</inkml:trace>
  <inkml:trace contextRef="#ctx0" brushRef="#br0" timeOffset="23335.69">5698 11911 0,'0'0'0,"160"0"16,41 0-16,160-40 16,81 40-1,79 0 1,121 0-1,161 0 1,-41-40 15,-521 40-31,40 0 32,-40 0-17,-41 0-15,161 0 16,241 0-1,-120 40 1,-1-40 0,-280 0-1,0 0 1,120 0 0,40 0-1,80 0 1,0 0-1,-200 0 1,80 0 0,0-40-1,40 40 17,81-80-17,-161 80 1,-41 0-1,-79 0 1,120 0 0,0 0-1,160 0 1,-80 0 0,81 0-1,119 0 16,-320 0-31,241 0 16,-1 0 0,121 0-1,-80 0 17,-121 0-17,81 0 1,-81 0-1,241 0 1,-121 0 0,41 0-1,-241 0-15,40-40 16,121 40 0,-241-40-1,-1-1 1,1 41-1,-40 0 17,-81 0-17,41 0 1,-41 0 0,-80 0-1,0-40 1,0 40-1,41 0 1,79 0 0,41 0-1,-121 0 1,0 0 0,1 0-1,-41 0 1,160 0-1,-39 0 1,-81 0 0,40 0 15,-79 0-15,-1 0-1,0 0 32</inkml:trace>
  <inkml:trace contextRef="#ctx0" brushRef="#br0" timeOffset="24285.6">11998 13235 0,'0'0'0,"40"0"15,40 0 1,0 0 0,41 0-16,-41 0 15,522 0 1,-80 40-1,200-40 1,281 40 0,642 200-1,321-39 1,-401 0 15,-120-161-15,-442-40-1,-441 0 1,-321 0 0,-201 0-1,0 0 17</inkml:trace>
  <inkml:trace contextRef="#ctx0" brushRef="#br0" timeOffset="-136804.97">23795 11630 0</inkml:trace>
</inkml:ink>
</file>

<file path=ppt/ink/ink7.xml><?xml version="1.0" encoding="utf-8"?>
<inkml:ink xmlns:inkml="http://www.w3.org/2003/InkML">
  <inkml:definitions>
    <inkml:context xml:id="ctx0">
      <inkml:inkSource xml:id="inkSrc0">
        <inkml:traceFormat>
          <inkml:channel name="X" type="integer" max="3286" units="cm"/>
          <inkml:channel name="Y" type="integer" max="1080" units="cm"/>
          <inkml:channel name="T" type="integer" max="2.14748E9" units="dev"/>
        </inkml:traceFormat>
        <inkml:channelProperties>
          <inkml:channelProperty channel="X" name="resolution" value="95.52325" units="1/cm"/>
          <inkml:channelProperty channel="Y" name="resolution" value="55.6701" units="1/cm"/>
          <inkml:channelProperty channel="T" name="resolution" value="1" units="1/dev"/>
        </inkml:channelProperties>
      </inkml:inkSource>
      <inkml:timestamp xml:id="ts0" timeString="2021-10-14T13:21:36.176"/>
    </inkml:context>
    <inkml:brush xml:id="br0">
      <inkml:brushProperty name="width" value="0.05292" units="cm"/>
      <inkml:brushProperty name="height" value="0.05292" units="cm"/>
      <inkml:brushProperty name="color" value="#FF0000"/>
    </inkml:brush>
  </inkml:definitions>
  <inkml:trace contextRef="#ctx0" brushRef="#br0">21748 10788 0,'-80'0'359,"40"0"-343,40 40-16,-40-40 0,0 40 31,40 1-15,-40-1-1,0-40 1,-41 40 15,81 0-15,-40-40-1,0 80 1,0-40 0,0 0-1,40 0 1,0 0 0,0 1 15,0-1-16,0 0 1,0 0 47,40-40-63,0 40 15,0-40 1,0 0-1,0 0 1,-40 40 0,41-40 15,-1 0 78,0 0-93</inkml:trace>
  <inkml:trace contextRef="#ctx0" brushRef="#br0" timeOffset="69935.89">22029 11069 0,'-40'0'16,"0"0"62,40 40 16,0 0-63,0 0 47,0 0-31,40-40 31,0 0-47,-40 40-15,41-40 109,-1 0-63,0-40-15,0 0-16,0 0 126,-40 0-110,0 0-32,0 0 48,0 0-32,0 0 63,0 0 15,-40 40-78,0 0-15,0 0 0,0 0 30,-1 0-30,1 0 0,0 0 187</inkml:trace>
  <inkml:trace contextRef="#ctx0" brushRef="#br0" timeOffset="71902.89">22230 11510 0,'0'-40'62,"0"0"-46,40 40 15,0-40-31,0 40 16,41 0 0,-41 0-1,0 0 16,0 0-15,0 0 0,0 0 15,0 40 16,1-40-32,-41 40 1,0 0 0,0 0-1,0 40 17,0 41-17,0-81 1,0 40-1,0 0 1,0-40 62,-41-40-62,1 40-1,0-40 1,0 0 0,-40 0-1,40 0 17,0 0-17,-1 0 16,1 0 1,40-40 30,40 40-46,1-40-1,-1 40 1,0-40 0,40 0-1,-40 0 17,0 40-17,0 0 32,1 0 0,-1 0-31,0 0-1,0 0 1,0 0 15</inkml:trace>
  <inkml:trace contextRef="#ctx0" brushRef="#br0" timeOffset="-35732.96">6340 5093 0,'120'-40'110,"-80"40"-110,1 0 15,79 0 1,201 0-1,-161 0-15,202 0 16,-1 0 0,120 0-1,-39 0 1,-121 0 0,80 0-1,0 0 16,41 0-15,-202 0 0,-39 0-1,-161 0 1,121 0 0,79 0-1,41 0 1,0 0-1,0 0 1,120 0 0,41 0-1,-121 0 17,-121 0-17,-79 0 1,160 0-1,-1 0 1,1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7A84DAE-9A7E-410A-848D-75C57A352663}" type="datetimeFigureOut">
              <a:rPr lang="pt-BR"/>
              <a:pPr>
                <a:defRPr/>
              </a:pPr>
              <a:t>17/03/2023</a:t>
            </a:fld>
            <a:endParaRPr lang="pt-BR"/>
          </a:p>
        </p:txBody>
      </p:sp>
      <p:sp>
        <p:nvSpPr>
          <p:cNvPr id="4" name="Espaço Reservado para Imagem de Sli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noProof="0"/>
              <a:t>Clique para editar os estilos do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E568F22D-5C8F-4F57-A7A6-A022D00EAF45}" type="slidenum">
              <a:rPr lang="pt-BR"/>
              <a:pPr/>
              <a:t>‹nº›</a:t>
            </a:fld>
            <a:endParaRPr 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7"/>
          <p:cNvSpPr txBox="1"/>
          <p:nvPr/>
        </p:nvSpPr>
        <p:spPr>
          <a:xfrm>
            <a:off x="3881208" y="8686462"/>
            <a:ext cx="2973913" cy="454826"/>
          </a:xfrm>
          <a:prstGeom prst="rect">
            <a:avLst/>
          </a:prstGeom>
          <a:noFill/>
          <a:ln>
            <a:noFill/>
          </a:ln>
        </p:spPr>
        <p:txBody>
          <a:bodyPr vert="horz" wrap="square" lIns="0" tIns="0" rIns="0" bIns="0" anchor="b" anchorCtr="0" compatLnSpc="1"/>
          <a:lstStyle/>
          <a:p>
            <a:pPr algn="r" defTabSz="393869" fontAlgn="auto">
              <a:lnSpc>
                <a:spcPct val="93000"/>
              </a:lnSpc>
              <a:spcBef>
                <a:spcPts val="0"/>
              </a:spcBef>
              <a:spcAft>
                <a:spcPts val="0"/>
              </a:spcAft>
              <a:tabLst>
                <a:tab pos="0" algn="l"/>
                <a:tab pos="392473" algn="l"/>
                <a:tab pos="786342" algn="l"/>
                <a:tab pos="1180211" algn="l"/>
                <a:tab pos="1574080" algn="l"/>
                <a:tab pos="1967949" algn="l"/>
                <a:tab pos="2361818" algn="l"/>
                <a:tab pos="2755687" algn="l"/>
                <a:tab pos="3149556" algn="l"/>
                <a:tab pos="3543425" algn="l"/>
                <a:tab pos="3937294" algn="l"/>
                <a:tab pos="4331163" algn="l"/>
                <a:tab pos="4725032" algn="l"/>
                <a:tab pos="5118901" algn="l"/>
                <a:tab pos="5512769" algn="l"/>
                <a:tab pos="5906638" algn="l"/>
                <a:tab pos="6300507" algn="l"/>
                <a:tab pos="6694367" algn="l"/>
                <a:tab pos="7088236" algn="l"/>
                <a:tab pos="7482105" algn="l"/>
                <a:tab pos="7875974" algn="l"/>
              </a:tabLst>
              <a:defRPr sz="1800" b="0" i="0" u="none" strike="noStrike" kern="0" cap="none" spc="0" baseline="0">
                <a:solidFill>
                  <a:srgbClr val="000000"/>
                </a:solidFill>
                <a:uFillTx/>
              </a:defRPr>
            </a:pPr>
            <a:fld id="{AF4E9F4F-60EB-4ABC-BBC8-F8224AFFADAD}" type="slidenum">
              <a:rPr lang="pt-BR" sz="1200">
                <a:solidFill>
                  <a:srgbClr val="000000"/>
                </a:solidFill>
                <a:latin typeface="Times New Roman" pitchFamily="16"/>
                <a:ea typeface="Microsoft YaHei"/>
                <a:cs typeface="Segoe UI"/>
              </a:rPr>
              <a:pPr algn="r" defTabSz="393869" fontAlgn="auto">
                <a:lnSpc>
                  <a:spcPct val="93000"/>
                </a:lnSpc>
                <a:spcBef>
                  <a:spcPts val="0"/>
                </a:spcBef>
                <a:spcAft>
                  <a:spcPts val="0"/>
                </a:spcAft>
                <a:tabLst>
                  <a:tab pos="0" algn="l"/>
                  <a:tab pos="392473" algn="l"/>
                  <a:tab pos="786342" algn="l"/>
                  <a:tab pos="1180211" algn="l"/>
                  <a:tab pos="1574080" algn="l"/>
                  <a:tab pos="1967949" algn="l"/>
                  <a:tab pos="2361818" algn="l"/>
                  <a:tab pos="2755687" algn="l"/>
                  <a:tab pos="3149556" algn="l"/>
                  <a:tab pos="3543425" algn="l"/>
                  <a:tab pos="3937294" algn="l"/>
                  <a:tab pos="4331163" algn="l"/>
                  <a:tab pos="4725032" algn="l"/>
                  <a:tab pos="5118901" algn="l"/>
                  <a:tab pos="5512769" algn="l"/>
                  <a:tab pos="5906638" algn="l"/>
                  <a:tab pos="6300507" algn="l"/>
                  <a:tab pos="6694367" algn="l"/>
                  <a:tab pos="7088236" algn="l"/>
                  <a:tab pos="7482105" algn="l"/>
                  <a:tab pos="7875974" algn="l"/>
                </a:tabLst>
                <a:defRPr sz="1800" b="0" i="0" u="none" strike="noStrike" kern="0" cap="none" spc="0" baseline="0">
                  <a:solidFill>
                    <a:srgbClr val="000000"/>
                  </a:solidFill>
                  <a:uFillTx/>
                </a:defRPr>
              </a:pPr>
              <a:t>2</a:t>
            </a:fld>
            <a:endParaRPr lang="pt-BR" sz="1200" dirty="0">
              <a:solidFill>
                <a:srgbClr val="000000"/>
              </a:solidFill>
              <a:latin typeface="Times New Roman" pitchFamily="16"/>
              <a:ea typeface="Microsoft YaHei"/>
              <a:cs typeface="Segoe UI"/>
            </a:endParaRPr>
          </a:p>
        </p:txBody>
      </p:sp>
      <p:sp>
        <p:nvSpPr>
          <p:cNvPr id="3" name="Rectangle 1"/>
          <p:cNvSpPr>
            <a:spLocks noGrp="1" noRot="1" noChangeAspect="1"/>
          </p:cNvSpPr>
          <p:nvPr>
            <p:ph type="sldImg"/>
          </p:nvPr>
        </p:nvSpPr>
        <p:spPr>
          <a:xfrm>
            <a:off x="382588" y="695325"/>
            <a:ext cx="6091237" cy="3427413"/>
          </a:xfrm>
          <a:solidFill>
            <a:srgbClr val="FFFFFF"/>
          </a:solidFill>
          <a:ln w="9528">
            <a:solidFill>
              <a:srgbClr val="000000"/>
            </a:solidFill>
            <a:prstDash val="solid"/>
            <a:miter/>
          </a:ln>
        </p:spPr>
      </p:sp>
      <p:sp>
        <p:nvSpPr>
          <p:cNvPr id="4" name="Text Box 2"/>
          <p:cNvSpPr txBox="1"/>
          <p:nvPr/>
        </p:nvSpPr>
        <p:spPr>
          <a:xfrm>
            <a:off x="685514" y="4343231"/>
            <a:ext cx="5486972" cy="4115136"/>
          </a:xfrm>
          <a:prstGeom prst="rect">
            <a:avLst/>
          </a:prstGeom>
          <a:noFill/>
          <a:ln>
            <a:noFill/>
          </a:ln>
        </p:spPr>
        <p:txBody>
          <a:bodyPr vert="horz" wrap="none" lIns="80165" tIns="40083" rIns="80165" bIns="40083" anchor="ctr" anchorCtr="0" compatLnSpc="1"/>
          <a:lstStyle/>
          <a:p>
            <a:pPr defTabSz="393869" fontAlgn="auto">
              <a:lnSpc>
                <a:spcPct val="93000"/>
              </a:lnSpc>
              <a:spcBef>
                <a:spcPts val="0"/>
              </a:spcBef>
              <a:spcAft>
                <a:spcPts val="0"/>
              </a:spcAft>
              <a:defRPr sz="1800" b="0" i="0" u="none" strike="noStrike" kern="0" cap="none" spc="0" baseline="0">
                <a:solidFill>
                  <a:srgbClr val="000000"/>
                </a:solidFill>
                <a:uFillTx/>
              </a:defRPr>
            </a:pPr>
            <a:endParaRPr lang="pt-BR" sz="1600" dirty="0">
              <a:solidFill>
                <a:srgbClr val="FFFFFF"/>
              </a:solidFill>
              <a:latin typeface="Arial"/>
              <a:ea typeface="Microsoft YaHe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aa8e024cb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aa8e024cb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gaa8e024cb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37</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7"/>
          <p:cNvSpPr txBox="1"/>
          <p:nvPr/>
        </p:nvSpPr>
        <p:spPr>
          <a:xfrm>
            <a:off x="3881208" y="8686462"/>
            <a:ext cx="2973913" cy="454826"/>
          </a:xfrm>
          <a:prstGeom prst="rect">
            <a:avLst/>
          </a:prstGeom>
          <a:noFill/>
          <a:ln>
            <a:noFill/>
          </a:ln>
        </p:spPr>
        <p:txBody>
          <a:bodyPr vert="horz" wrap="square" lIns="0" tIns="0" rIns="0" bIns="0" anchor="b" anchorCtr="0" compatLnSpc="1"/>
          <a:lstStyle/>
          <a:p>
            <a:pPr algn="r" defTabSz="393869" fontAlgn="auto">
              <a:lnSpc>
                <a:spcPct val="93000"/>
              </a:lnSpc>
              <a:spcBef>
                <a:spcPts val="0"/>
              </a:spcBef>
              <a:spcAft>
                <a:spcPts val="0"/>
              </a:spcAft>
              <a:tabLst>
                <a:tab pos="0" algn="l"/>
                <a:tab pos="392473" algn="l"/>
                <a:tab pos="786342" algn="l"/>
                <a:tab pos="1180211" algn="l"/>
                <a:tab pos="1574080" algn="l"/>
                <a:tab pos="1967949" algn="l"/>
                <a:tab pos="2361818" algn="l"/>
                <a:tab pos="2755687" algn="l"/>
                <a:tab pos="3149556" algn="l"/>
                <a:tab pos="3543425" algn="l"/>
                <a:tab pos="3937294" algn="l"/>
                <a:tab pos="4331163" algn="l"/>
                <a:tab pos="4725032" algn="l"/>
                <a:tab pos="5118901" algn="l"/>
                <a:tab pos="5512769" algn="l"/>
                <a:tab pos="5906638" algn="l"/>
                <a:tab pos="6300507" algn="l"/>
                <a:tab pos="6694367" algn="l"/>
                <a:tab pos="7088236" algn="l"/>
                <a:tab pos="7482105" algn="l"/>
                <a:tab pos="7875974" algn="l"/>
              </a:tabLst>
              <a:defRPr sz="1800" b="0" i="0" u="none" strike="noStrike" kern="0" cap="none" spc="0" baseline="0">
                <a:solidFill>
                  <a:srgbClr val="000000"/>
                </a:solidFill>
                <a:uFillTx/>
              </a:defRPr>
            </a:pPr>
            <a:fld id="{AF4E9F4F-60EB-4ABC-BBC8-F8224AFFADAD}" type="slidenum">
              <a:rPr lang="pt-BR" sz="1200">
                <a:solidFill>
                  <a:srgbClr val="000000"/>
                </a:solidFill>
                <a:latin typeface="Times New Roman" pitchFamily="16"/>
                <a:ea typeface="Microsoft YaHei"/>
                <a:cs typeface="Segoe UI"/>
              </a:rPr>
              <a:pPr algn="r" defTabSz="393869" fontAlgn="auto">
                <a:lnSpc>
                  <a:spcPct val="93000"/>
                </a:lnSpc>
                <a:spcBef>
                  <a:spcPts val="0"/>
                </a:spcBef>
                <a:spcAft>
                  <a:spcPts val="0"/>
                </a:spcAft>
                <a:tabLst>
                  <a:tab pos="0" algn="l"/>
                  <a:tab pos="392473" algn="l"/>
                  <a:tab pos="786342" algn="l"/>
                  <a:tab pos="1180211" algn="l"/>
                  <a:tab pos="1574080" algn="l"/>
                  <a:tab pos="1967949" algn="l"/>
                  <a:tab pos="2361818" algn="l"/>
                  <a:tab pos="2755687" algn="l"/>
                  <a:tab pos="3149556" algn="l"/>
                  <a:tab pos="3543425" algn="l"/>
                  <a:tab pos="3937294" algn="l"/>
                  <a:tab pos="4331163" algn="l"/>
                  <a:tab pos="4725032" algn="l"/>
                  <a:tab pos="5118901" algn="l"/>
                  <a:tab pos="5512769" algn="l"/>
                  <a:tab pos="5906638" algn="l"/>
                  <a:tab pos="6300507" algn="l"/>
                  <a:tab pos="6694367" algn="l"/>
                  <a:tab pos="7088236" algn="l"/>
                  <a:tab pos="7482105" algn="l"/>
                  <a:tab pos="7875974" algn="l"/>
                </a:tabLst>
                <a:defRPr sz="1800" b="0" i="0" u="none" strike="noStrike" kern="0" cap="none" spc="0" baseline="0">
                  <a:solidFill>
                    <a:srgbClr val="000000"/>
                  </a:solidFill>
                  <a:uFillTx/>
                </a:defRPr>
              </a:pPr>
              <a:t>81</a:t>
            </a:fld>
            <a:endParaRPr lang="pt-BR" sz="1200" dirty="0">
              <a:solidFill>
                <a:srgbClr val="000000"/>
              </a:solidFill>
              <a:latin typeface="Times New Roman" pitchFamily="16"/>
              <a:ea typeface="Microsoft YaHei"/>
              <a:cs typeface="Segoe UI"/>
            </a:endParaRPr>
          </a:p>
        </p:txBody>
      </p:sp>
      <p:sp>
        <p:nvSpPr>
          <p:cNvPr id="3" name="Rectangle 1"/>
          <p:cNvSpPr>
            <a:spLocks noGrp="1" noRot="1" noChangeAspect="1"/>
          </p:cNvSpPr>
          <p:nvPr>
            <p:ph type="sldImg"/>
          </p:nvPr>
        </p:nvSpPr>
        <p:spPr>
          <a:xfrm>
            <a:off x="382588" y="695325"/>
            <a:ext cx="6091237" cy="3427413"/>
          </a:xfrm>
          <a:solidFill>
            <a:srgbClr val="FFFFFF"/>
          </a:solidFill>
          <a:ln w="9528">
            <a:solidFill>
              <a:srgbClr val="000000"/>
            </a:solidFill>
            <a:prstDash val="solid"/>
            <a:miter/>
          </a:ln>
        </p:spPr>
      </p:sp>
      <p:sp>
        <p:nvSpPr>
          <p:cNvPr id="4" name="Text Box 2"/>
          <p:cNvSpPr txBox="1"/>
          <p:nvPr/>
        </p:nvSpPr>
        <p:spPr>
          <a:xfrm>
            <a:off x="685514" y="4343231"/>
            <a:ext cx="5486972" cy="4115136"/>
          </a:xfrm>
          <a:prstGeom prst="rect">
            <a:avLst/>
          </a:prstGeom>
          <a:noFill/>
          <a:ln>
            <a:noFill/>
          </a:ln>
        </p:spPr>
        <p:txBody>
          <a:bodyPr vert="horz" wrap="none" lIns="80165" tIns="40083" rIns="80165" bIns="40083" anchor="ctr" anchorCtr="0" compatLnSpc="1"/>
          <a:lstStyle/>
          <a:p>
            <a:pPr defTabSz="393869" fontAlgn="auto">
              <a:lnSpc>
                <a:spcPct val="93000"/>
              </a:lnSpc>
              <a:spcBef>
                <a:spcPts val="0"/>
              </a:spcBef>
              <a:spcAft>
                <a:spcPts val="0"/>
              </a:spcAft>
              <a:defRPr sz="1800" b="0" i="0" u="none" strike="noStrike" kern="0" cap="none" spc="0" baseline="0">
                <a:solidFill>
                  <a:srgbClr val="000000"/>
                </a:solidFill>
                <a:uFillTx/>
              </a:defRPr>
            </a:pPr>
            <a:endParaRPr lang="pt-BR" sz="1600" dirty="0">
              <a:solidFill>
                <a:srgbClr val="FFFFFF"/>
              </a:solidFill>
              <a:latin typeface="Arial"/>
              <a:ea typeface="Microsoft YaHe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7"/>
          <p:cNvSpPr txBox="1"/>
          <p:nvPr/>
        </p:nvSpPr>
        <p:spPr>
          <a:xfrm>
            <a:off x="3881208" y="8686462"/>
            <a:ext cx="2973913" cy="454826"/>
          </a:xfrm>
          <a:prstGeom prst="rect">
            <a:avLst/>
          </a:prstGeom>
          <a:noFill/>
          <a:ln>
            <a:noFill/>
          </a:ln>
        </p:spPr>
        <p:txBody>
          <a:bodyPr vert="horz" wrap="square" lIns="0" tIns="0" rIns="0" bIns="0" anchor="b" anchorCtr="0" compatLnSpc="1"/>
          <a:lstStyle/>
          <a:p>
            <a:pPr algn="r" defTabSz="393869" fontAlgn="auto">
              <a:lnSpc>
                <a:spcPct val="93000"/>
              </a:lnSpc>
              <a:spcBef>
                <a:spcPts val="0"/>
              </a:spcBef>
              <a:spcAft>
                <a:spcPts val="0"/>
              </a:spcAft>
              <a:tabLst>
                <a:tab pos="0" algn="l"/>
                <a:tab pos="392473" algn="l"/>
                <a:tab pos="786342" algn="l"/>
                <a:tab pos="1180211" algn="l"/>
                <a:tab pos="1574080" algn="l"/>
                <a:tab pos="1967949" algn="l"/>
                <a:tab pos="2361818" algn="l"/>
                <a:tab pos="2755687" algn="l"/>
                <a:tab pos="3149556" algn="l"/>
                <a:tab pos="3543425" algn="l"/>
                <a:tab pos="3937294" algn="l"/>
                <a:tab pos="4331163" algn="l"/>
                <a:tab pos="4725032" algn="l"/>
                <a:tab pos="5118901" algn="l"/>
                <a:tab pos="5512769" algn="l"/>
                <a:tab pos="5906638" algn="l"/>
                <a:tab pos="6300507" algn="l"/>
                <a:tab pos="6694367" algn="l"/>
                <a:tab pos="7088236" algn="l"/>
                <a:tab pos="7482105" algn="l"/>
                <a:tab pos="7875974" algn="l"/>
              </a:tabLst>
              <a:defRPr sz="1800" b="0" i="0" u="none" strike="noStrike" kern="0" cap="none" spc="0" baseline="0">
                <a:solidFill>
                  <a:srgbClr val="000000"/>
                </a:solidFill>
                <a:uFillTx/>
              </a:defRPr>
            </a:pPr>
            <a:fld id="{AF4E9F4F-60EB-4ABC-BBC8-F8224AFFADAD}" type="slidenum">
              <a:rPr lang="pt-BR" sz="1200">
                <a:solidFill>
                  <a:srgbClr val="000000"/>
                </a:solidFill>
                <a:latin typeface="Times New Roman" pitchFamily="16"/>
                <a:ea typeface="Microsoft YaHei"/>
                <a:cs typeface="Segoe UI"/>
              </a:rPr>
              <a:pPr algn="r" defTabSz="393869" fontAlgn="auto">
                <a:lnSpc>
                  <a:spcPct val="93000"/>
                </a:lnSpc>
                <a:spcBef>
                  <a:spcPts val="0"/>
                </a:spcBef>
                <a:spcAft>
                  <a:spcPts val="0"/>
                </a:spcAft>
                <a:tabLst>
                  <a:tab pos="0" algn="l"/>
                  <a:tab pos="392473" algn="l"/>
                  <a:tab pos="786342" algn="l"/>
                  <a:tab pos="1180211" algn="l"/>
                  <a:tab pos="1574080" algn="l"/>
                  <a:tab pos="1967949" algn="l"/>
                  <a:tab pos="2361818" algn="l"/>
                  <a:tab pos="2755687" algn="l"/>
                  <a:tab pos="3149556" algn="l"/>
                  <a:tab pos="3543425" algn="l"/>
                  <a:tab pos="3937294" algn="l"/>
                  <a:tab pos="4331163" algn="l"/>
                  <a:tab pos="4725032" algn="l"/>
                  <a:tab pos="5118901" algn="l"/>
                  <a:tab pos="5512769" algn="l"/>
                  <a:tab pos="5906638" algn="l"/>
                  <a:tab pos="6300507" algn="l"/>
                  <a:tab pos="6694367" algn="l"/>
                  <a:tab pos="7088236" algn="l"/>
                  <a:tab pos="7482105" algn="l"/>
                  <a:tab pos="7875974" algn="l"/>
                </a:tabLst>
                <a:defRPr sz="1800" b="0" i="0" u="none" strike="noStrike" kern="0" cap="none" spc="0" baseline="0">
                  <a:solidFill>
                    <a:srgbClr val="000000"/>
                  </a:solidFill>
                  <a:uFillTx/>
                </a:defRPr>
              </a:pPr>
              <a:t>109</a:t>
            </a:fld>
            <a:endParaRPr lang="pt-BR" sz="1200" dirty="0">
              <a:solidFill>
                <a:srgbClr val="000000"/>
              </a:solidFill>
              <a:latin typeface="Times New Roman" pitchFamily="16"/>
              <a:ea typeface="Microsoft YaHei"/>
              <a:cs typeface="Segoe UI"/>
            </a:endParaRPr>
          </a:p>
        </p:txBody>
      </p:sp>
      <p:sp>
        <p:nvSpPr>
          <p:cNvPr id="3" name="Rectangle 1"/>
          <p:cNvSpPr>
            <a:spLocks noGrp="1" noRot="1" noChangeAspect="1"/>
          </p:cNvSpPr>
          <p:nvPr>
            <p:ph type="sldImg"/>
          </p:nvPr>
        </p:nvSpPr>
        <p:spPr>
          <a:xfrm>
            <a:off x="382588" y="695325"/>
            <a:ext cx="6091237" cy="3427413"/>
          </a:xfrm>
          <a:solidFill>
            <a:srgbClr val="FFFFFF"/>
          </a:solidFill>
          <a:ln w="9528">
            <a:solidFill>
              <a:srgbClr val="000000"/>
            </a:solidFill>
            <a:prstDash val="solid"/>
            <a:miter/>
          </a:ln>
        </p:spPr>
      </p:sp>
      <p:sp>
        <p:nvSpPr>
          <p:cNvPr id="4" name="Text Box 2"/>
          <p:cNvSpPr txBox="1"/>
          <p:nvPr/>
        </p:nvSpPr>
        <p:spPr>
          <a:xfrm>
            <a:off x="685514" y="4343231"/>
            <a:ext cx="5486972" cy="4115136"/>
          </a:xfrm>
          <a:prstGeom prst="rect">
            <a:avLst/>
          </a:prstGeom>
          <a:noFill/>
          <a:ln>
            <a:noFill/>
          </a:ln>
        </p:spPr>
        <p:txBody>
          <a:bodyPr vert="horz" wrap="none" lIns="80165" tIns="40083" rIns="80165" bIns="40083" anchor="ctr" anchorCtr="0" compatLnSpc="1"/>
          <a:lstStyle/>
          <a:p>
            <a:pPr defTabSz="393869" fontAlgn="auto">
              <a:lnSpc>
                <a:spcPct val="93000"/>
              </a:lnSpc>
              <a:spcBef>
                <a:spcPts val="0"/>
              </a:spcBef>
              <a:spcAft>
                <a:spcPts val="0"/>
              </a:spcAft>
              <a:defRPr sz="1800" b="0" i="0" u="none" strike="noStrike" kern="0" cap="none" spc="0" baseline="0">
                <a:solidFill>
                  <a:srgbClr val="000000"/>
                </a:solidFill>
                <a:uFillTx/>
              </a:defRPr>
            </a:pPr>
            <a:endParaRPr lang="pt-BR" sz="1600" dirty="0">
              <a:solidFill>
                <a:srgbClr val="FFFFFF"/>
              </a:solidFill>
              <a:latin typeface="Arial"/>
              <a:ea typeface="Microsoft YaHe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7"/>
          <p:cNvSpPr txBox="1"/>
          <p:nvPr/>
        </p:nvSpPr>
        <p:spPr>
          <a:xfrm>
            <a:off x="3881208" y="8686462"/>
            <a:ext cx="2973913" cy="454826"/>
          </a:xfrm>
          <a:prstGeom prst="rect">
            <a:avLst/>
          </a:prstGeom>
          <a:noFill/>
          <a:ln>
            <a:noFill/>
          </a:ln>
        </p:spPr>
        <p:txBody>
          <a:bodyPr vert="horz" wrap="square" lIns="0" tIns="0" rIns="0" bIns="0" anchor="b" anchorCtr="0" compatLnSpc="1"/>
          <a:lstStyle/>
          <a:p>
            <a:pPr algn="r" defTabSz="393869" fontAlgn="auto">
              <a:lnSpc>
                <a:spcPct val="93000"/>
              </a:lnSpc>
              <a:spcBef>
                <a:spcPts val="0"/>
              </a:spcBef>
              <a:spcAft>
                <a:spcPts val="0"/>
              </a:spcAft>
              <a:tabLst>
                <a:tab pos="0" algn="l"/>
                <a:tab pos="392473" algn="l"/>
                <a:tab pos="786342" algn="l"/>
                <a:tab pos="1180211" algn="l"/>
                <a:tab pos="1574080" algn="l"/>
                <a:tab pos="1967949" algn="l"/>
                <a:tab pos="2361818" algn="l"/>
                <a:tab pos="2755687" algn="l"/>
                <a:tab pos="3149556" algn="l"/>
                <a:tab pos="3543425" algn="l"/>
                <a:tab pos="3937294" algn="l"/>
                <a:tab pos="4331163" algn="l"/>
                <a:tab pos="4725032" algn="l"/>
                <a:tab pos="5118901" algn="l"/>
                <a:tab pos="5512769" algn="l"/>
                <a:tab pos="5906638" algn="l"/>
                <a:tab pos="6300507" algn="l"/>
                <a:tab pos="6694367" algn="l"/>
                <a:tab pos="7088236" algn="l"/>
                <a:tab pos="7482105" algn="l"/>
                <a:tab pos="7875974" algn="l"/>
              </a:tabLst>
              <a:defRPr sz="1800" b="0" i="0" u="none" strike="noStrike" kern="0" cap="none" spc="0" baseline="0">
                <a:solidFill>
                  <a:srgbClr val="000000"/>
                </a:solidFill>
                <a:uFillTx/>
              </a:defRPr>
            </a:pPr>
            <a:fld id="{C07351B3-B154-4A24-8359-B0660D2D190C}" type="slidenum">
              <a:rPr lang="pt-BR" sz="1200">
                <a:solidFill>
                  <a:srgbClr val="000000"/>
                </a:solidFill>
                <a:latin typeface="Times New Roman" pitchFamily="16"/>
                <a:ea typeface="Microsoft YaHei"/>
                <a:cs typeface="Segoe UI"/>
              </a:rPr>
              <a:pPr algn="r" defTabSz="393869" fontAlgn="auto">
                <a:lnSpc>
                  <a:spcPct val="93000"/>
                </a:lnSpc>
                <a:spcBef>
                  <a:spcPts val="0"/>
                </a:spcBef>
                <a:spcAft>
                  <a:spcPts val="0"/>
                </a:spcAft>
                <a:tabLst>
                  <a:tab pos="0" algn="l"/>
                  <a:tab pos="392473" algn="l"/>
                  <a:tab pos="786342" algn="l"/>
                  <a:tab pos="1180211" algn="l"/>
                  <a:tab pos="1574080" algn="l"/>
                  <a:tab pos="1967949" algn="l"/>
                  <a:tab pos="2361818" algn="l"/>
                  <a:tab pos="2755687" algn="l"/>
                  <a:tab pos="3149556" algn="l"/>
                  <a:tab pos="3543425" algn="l"/>
                  <a:tab pos="3937294" algn="l"/>
                  <a:tab pos="4331163" algn="l"/>
                  <a:tab pos="4725032" algn="l"/>
                  <a:tab pos="5118901" algn="l"/>
                  <a:tab pos="5512769" algn="l"/>
                  <a:tab pos="5906638" algn="l"/>
                  <a:tab pos="6300507" algn="l"/>
                  <a:tab pos="6694367" algn="l"/>
                  <a:tab pos="7088236" algn="l"/>
                  <a:tab pos="7482105" algn="l"/>
                  <a:tab pos="7875974" algn="l"/>
                </a:tabLst>
                <a:defRPr sz="1800" b="0" i="0" u="none" strike="noStrike" kern="0" cap="none" spc="0" baseline="0">
                  <a:solidFill>
                    <a:srgbClr val="000000"/>
                  </a:solidFill>
                  <a:uFillTx/>
                </a:defRPr>
              </a:pPr>
              <a:t>110</a:t>
            </a:fld>
            <a:endParaRPr lang="pt-BR" sz="1200" dirty="0">
              <a:solidFill>
                <a:srgbClr val="000000"/>
              </a:solidFill>
              <a:latin typeface="Times New Roman" pitchFamily="16"/>
              <a:ea typeface="Microsoft YaHei"/>
              <a:cs typeface="Segoe UI"/>
            </a:endParaRPr>
          </a:p>
        </p:txBody>
      </p:sp>
      <p:sp>
        <p:nvSpPr>
          <p:cNvPr id="3" name="Rectangle 1"/>
          <p:cNvSpPr>
            <a:spLocks noGrp="1" noRot="1" noChangeAspect="1"/>
          </p:cNvSpPr>
          <p:nvPr>
            <p:ph type="sldImg"/>
          </p:nvPr>
        </p:nvSpPr>
        <p:spPr>
          <a:xfrm>
            <a:off x="382588" y="695325"/>
            <a:ext cx="6091237" cy="3427413"/>
          </a:xfrm>
          <a:solidFill>
            <a:srgbClr val="FFFFFF"/>
          </a:solidFill>
          <a:ln w="9528">
            <a:solidFill>
              <a:srgbClr val="000000"/>
            </a:solidFill>
            <a:prstDash val="solid"/>
            <a:miter/>
          </a:ln>
        </p:spPr>
      </p:sp>
      <p:sp>
        <p:nvSpPr>
          <p:cNvPr id="4" name="Text Box 2"/>
          <p:cNvSpPr txBox="1"/>
          <p:nvPr/>
        </p:nvSpPr>
        <p:spPr>
          <a:xfrm>
            <a:off x="685514" y="4343231"/>
            <a:ext cx="5486972" cy="4115136"/>
          </a:xfrm>
          <a:prstGeom prst="rect">
            <a:avLst/>
          </a:prstGeom>
          <a:noFill/>
          <a:ln>
            <a:noFill/>
          </a:ln>
        </p:spPr>
        <p:txBody>
          <a:bodyPr vert="horz" wrap="none" lIns="80165" tIns="40083" rIns="80165" bIns="40083" anchor="ctr" anchorCtr="0" compatLnSpc="1"/>
          <a:lstStyle/>
          <a:p>
            <a:pPr defTabSz="393869" fontAlgn="auto">
              <a:lnSpc>
                <a:spcPct val="93000"/>
              </a:lnSpc>
              <a:spcBef>
                <a:spcPts val="0"/>
              </a:spcBef>
              <a:spcAft>
                <a:spcPts val="0"/>
              </a:spcAft>
              <a:defRPr sz="1800" b="0" i="0" u="none" strike="noStrike" kern="0" cap="none" spc="0" baseline="0">
                <a:solidFill>
                  <a:srgbClr val="000000"/>
                </a:solidFill>
                <a:uFillTx/>
              </a:defRPr>
            </a:pPr>
            <a:endParaRPr lang="pt-BR" sz="1600" dirty="0">
              <a:solidFill>
                <a:srgbClr val="FFFFFF"/>
              </a:solidFill>
              <a:latin typeface="Arial"/>
              <a:ea typeface="Microsoft YaHe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lvl1pPr>
              <a:defRPr/>
            </a:lvl1pPr>
          </a:lstStyle>
          <a:p>
            <a:pPr>
              <a:defRPr/>
            </a:pPr>
            <a:fld id="{0AEEDFD5-4D3E-4D84-98E1-98CFDECE76F8}" type="datetimeFigureOut">
              <a:rPr lang="pt-BR"/>
              <a:pPr>
                <a:defRPr/>
              </a:pPr>
              <a:t>17/03/2023</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EBD72BA0-39CC-438C-AB0D-CEAEAFD62085}" type="slidenum">
              <a:rPr lang="pt-BR"/>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B412C9E1-11DF-433C-81B8-926A653F3FA7}" type="datetimeFigureOut">
              <a:rPr lang="pt-BR"/>
              <a:pPr>
                <a:defRPr/>
              </a:pPr>
              <a:t>17/03/2023</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CB5FE3F3-8AC2-42A9-8C81-2939332C1238}" type="slidenum">
              <a:rPr lang="pt-BR"/>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D667A9EC-A769-42D1-894F-0C2AEC54EEE1}" type="datetimeFigureOut">
              <a:rPr lang="pt-BR"/>
              <a:pPr>
                <a:defRPr/>
              </a:pPr>
              <a:t>17/03/2023</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5062B6C7-0E7F-4EB5-A41B-0D9092D9DFBC}" type="slidenum">
              <a:rPr lang="pt-BR"/>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F51EA340-A2A9-493B-82AA-5E46E97FC8A9}" type="datetimeFigureOut">
              <a:rPr lang="pt-BR"/>
              <a:pPr>
                <a:defRPr/>
              </a:pPr>
              <a:t>17/03/2023</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09E2AFA7-7156-4AC8-8EDC-91DBAC021EC2}" type="slidenum">
              <a:rPr lang="pt-BR"/>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lvl1pPr>
              <a:defRPr/>
            </a:lvl1pPr>
          </a:lstStyle>
          <a:p>
            <a:pPr>
              <a:defRPr/>
            </a:pPr>
            <a:fld id="{DE4AA70F-205E-41D8-9267-0415B2B2C3B1}" type="datetimeFigureOut">
              <a:rPr lang="pt-BR"/>
              <a:pPr>
                <a:defRPr/>
              </a:pPr>
              <a:t>17/03/2023</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D13EB960-B572-41A1-825E-69D936B6A3D5}" type="slidenum">
              <a:rPr lang="pt-BR"/>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p:cNvSpPr>
            <a:spLocks noGrp="1"/>
          </p:cNvSpPr>
          <p:nvPr>
            <p:ph type="dt" sz="half" idx="10"/>
          </p:nvPr>
        </p:nvSpPr>
        <p:spPr/>
        <p:txBody>
          <a:bodyPr/>
          <a:lstStyle>
            <a:lvl1pPr>
              <a:defRPr/>
            </a:lvl1pPr>
          </a:lstStyle>
          <a:p>
            <a:pPr>
              <a:defRPr/>
            </a:pPr>
            <a:fld id="{919EE71B-64F8-431F-9F01-FDB49D33A962}" type="datetimeFigureOut">
              <a:rPr lang="pt-BR"/>
              <a:pPr>
                <a:defRPr/>
              </a:pPr>
              <a:t>17/03/2023</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fld id="{69A81AD4-10EE-4631-BC80-9DA61555EEEA}" type="slidenum">
              <a:rPr lang="pt-BR"/>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p:cNvSpPr>
            <a:spLocks noGrp="1"/>
          </p:cNvSpPr>
          <p:nvPr>
            <p:ph type="dt" sz="half" idx="10"/>
          </p:nvPr>
        </p:nvSpPr>
        <p:spPr/>
        <p:txBody>
          <a:bodyPr/>
          <a:lstStyle>
            <a:lvl1pPr>
              <a:defRPr/>
            </a:lvl1pPr>
          </a:lstStyle>
          <a:p>
            <a:pPr>
              <a:defRPr/>
            </a:pPr>
            <a:fld id="{6B86E32A-B609-4473-BB67-01322A60C076}" type="datetimeFigureOut">
              <a:rPr lang="pt-BR"/>
              <a:pPr>
                <a:defRPr/>
              </a:pPr>
              <a:t>17/03/2023</a:t>
            </a:fld>
            <a:endParaRPr lang="pt-BR"/>
          </a:p>
        </p:txBody>
      </p:sp>
      <p:sp>
        <p:nvSpPr>
          <p:cNvPr id="8" name="Espaço Reservado para Rodapé 4"/>
          <p:cNvSpPr>
            <a:spLocks noGrp="1"/>
          </p:cNvSpPr>
          <p:nvPr>
            <p:ph type="ftr" sz="quarter" idx="11"/>
          </p:nvPr>
        </p:nvSpPr>
        <p:spPr/>
        <p:txBody>
          <a:bodyPr/>
          <a:lstStyle>
            <a:lvl1pPr>
              <a:defRPr/>
            </a:lvl1pPr>
          </a:lstStyle>
          <a:p>
            <a:pPr>
              <a:defRPr/>
            </a:pPr>
            <a:endParaRPr lang="pt-BR"/>
          </a:p>
        </p:txBody>
      </p:sp>
      <p:sp>
        <p:nvSpPr>
          <p:cNvPr id="9" name="Espaço Reservado para Número de Slide 5"/>
          <p:cNvSpPr>
            <a:spLocks noGrp="1"/>
          </p:cNvSpPr>
          <p:nvPr>
            <p:ph type="sldNum" sz="quarter" idx="12"/>
          </p:nvPr>
        </p:nvSpPr>
        <p:spPr/>
        <p:txBody>
          <a:bodyPr/>
          <a:lstStyle>
            <a:lvl1pPr>
              <a:defRPr/>
            </a:lvl1pPr>
          </a:lstStyle>
          <a:p>
            <a:fld id="{5ED79725-0E1F-4F01-96EF-4020C3DDF0CA}" type="slidenum">
              <a:rPr lang="pt-BR"/>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3"/>
          <p:cNvSpPr>
            <a:spLocks noGrp="1"/>
          </p:cNvSpPr>
          <p:nvPr>
            <p:ph type="dt" sz="half" idx="10"/>
          </p:nvPr>
        </p:nvSpPr>
        <p:spPr/>
        <p:txBody>
          <a:bodyPr/>
          <a:lstStyle>
            <a:lvl1pPr>
              <a:defRPr/>
            </a:lvl1pPr>
          </a:lstStyle>
          <a:p>
            <a:pPr>
              <a:defRPr/>
            </a:pPr>
            <a:fld id="{95A07482-3093-460F-A4F1-DB9B4085F927}" type="datetimeFigureOut">
              <a:rPr lang="pt-BR"/>
              <a:pPr>
                <a:defRPr/>
              </a:pPr>
              <a:t>17/03/2023</a:t>
            </a:fld>
            <a:endParaRPr lang="pt-BR"/>
          </a:p>
        </p:txBody>
      </p:sp>
      <p:sp>
        <p:nvSpPr>
          <p:cNvPr id="4" name="Espaço Reservado para Rodapé 4"/>
          <p:cNvSpPr>
            <a:spLocks noGrp="1"/>
          </p:cNvSpPr>
          <p:nvPr>
            <p:ph type="ftr" sz="quarter" idx="11"/>
          </p:nvPr>
        </p:nvSpPr>
        <p:spPr/>
        <p:txBody>
          <a:bodyPr/>
          <a:lstStyle>
            <a:lvl1pPr>
              <a:defRPr/>
            </a:lvl1pPr>
          </a:lstStyle>
          <a:p>
            <a:pPr>
              <a:defRPr/>
            </a:pPr>
            <a:endParaRPr lang="pt-BR"/>
          </a:p>
        </p:txBody>
      </p:sp>
      <p:sp>
        <p:nvSpPr>
          <p:cNvPr id="5" name="Espaço Reservado para Número de Slide 5"/>
          <p:cNvSpPr>
            <a:spLocks noGrp="1"/>
          </p:cNvSpPr>
          <p:nvPr>
            <p:ph type="sldNum" sz="quarter" idx="12"/>
          </p:nvPr>
        </p:nvSpPr>
        <p:spPr/>
        <p:txBody>
          <a:bodyPr/>
          <a:lstStyle>
            <a:lvl1pPr>
              <a:defRPr/>
            </a:lvl1pPr>
          </a:lstStyle>
          <a:p>
            <a:fld id="{57E310F7-B474-4F4B-95E8-1C7D0DD031CC}" type="slidenum">
              <a:rPr lang="pt-BR"/>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00DE3ADF-E3AA-4D58-9776-A851D9A871EE}" type="datetimeFigureOut">
              <a:rPr lang="pt-BR"/>
              <a:pPr>
                <a:defRPr/>
              </a:pPr>
              <a:t>17/03/2023</a:t>
            </a:fld>
            <a:endParaRPr lang="pt-BR"/>
          </a:p>
        </p:txBody>
      </p:sp>
      <p:sp>
        <p:nvSpPr>
          <p:cNvPr id="3" name="Espaço Reservado para Rodapé 4"/>
          <p:cNvSpPr>
            <a:spLocks noGrp="1"/>
          </p:cNvSpPr>
          <p:nvPr>
            <p:ph type="ftr" sz="quarter" idx="11"/>
          </p:nvPr>
        </p:nvSpPr>
        <p:spPr/>
        <p:txBody>
          <a:bodyPr/>
          <a:lstStyle>
            <a:lvl1pPr>
              <a:defRPr/>
            </a:lvl1pPr>
          </a:lstStyle>
          <a:p>
            <a:pPr>
              <a:defRPr/>
            </a:pPr>
            <a:endParaRPr lang="pt-BR"/>
          </a:p>
        </p:txBody>
      </p:sp>
      <p:sp>
        <p:nvSpPr>
          <p:cNvPr id="4" name="Espaço Reservado para Número de Slide 5"/>
          <p:cNvSpPr>
            <a:spLocks noGrp="1"/>
          </p:cNvSpPr>
          <p:nvPr>
            <p:ph type="sldNum" sz="quarter" idx="12"/>
          </p:nvPr>
        </p:nvSpPr>
        <p:spPr/>
        <p:txBody>
          <a:bodyPr/>
          <a:lstStyle>
            <a:lvl1pPr>
              <a:defRPr/>
            </a:lvl1pPr>
          </a:lstStyle>
          <a:p>
            <a:fld id="{508648E6-EDDB-4BC7-ABD5-DA9209CC08E2}" type="slidenum">
              <a:rPr lang="pt-BR"/>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3"/>
          <p:cNvSpPr>
            <a:spLocks noGrp="1"/>
          </p:cNvSpPr>
          <p:nvPr>
            <p:ph type="dt" sz="half" idx="10"/>
          </p:nvPr>
        </p:nvSpPr>
        <p:spPr/>
        <p:txBody>
          <a:bodyPr/>
          <a:lstStyle>
            <a:lvl1pPr>
              <a:defRPr/>
            </a:lvl1pPr>
          </a:lstStyle>
          <a:p>
            <a:pPr>
              <a:defRPr/>
            </a:pPr>
            <a:fld id="{EB17C606-7609-4063-A4EE-61547BDE2788}" type="datetimeFigureOut">
              <a:rPr lang="pt-BR"/>
              <a:pPr>
                <a:defRPr/>
              </a:pPr>
              <a:t>17/03/2023</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fld id="{DB4537E8-C1CB-4605-B9E8-01B0FE86C8DC}" type="slidenum">
              <a:rPr lang="pt-BR"/>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3"/>
          <p:cNvSpPr>
            <a:spLocks noGrp="1"/>
          </p:cNvSpPr>
          <p:nvPr>
            <p:ph type="dt" sz="half" idx="10"/>
          </p:nvPr>
        </p:nvSpPr>
        <p:spPr/>
        <p:txBody>
          <a:bodyPr/>
          <a:lstStyle>
            <a:lvl1pPr>
              <a:defRPr/>
            </a:lvl1pPr>
          </a:lstStyle>
          <a:p>
            <a:pPr>
              <a:defRPr/>
            </a:pPr>
            <a:fld id="{3937C327-72AF-4991-AA03-BB8923A901BE}" type="datetimeFigureOut">
              <a:rPr lang="pt-BR"/>
              <a:pPr>
                <a:defRPr/>
              </a:pPr>
              <a:t>17/03/2023</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fld id="{E1D4C23E-213D-47A8-BD2F-0297E95A056E}" type="slidenum">
              <a:rPr lang="pt-BR"/>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ço Reservado para Título 1"/>
          <p:cNvSpPr>
            <a:spLocks noGrp="1" noChangeArrowheads="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altLang="pt-BR"/>
              <a:t>Clique para editar o título mestre</a:t>
            </a:r>
          </a:p>
        </p:txBody>
      </p:sp>
      <p:sp>
        <p:nvSpPr>
          <p:cNvPr id="1027" name="Espaço Reservado para Texto 2"/>
          <p:cNvSpPr>
            <a:spLocks noGrp="1" noChangeArrowheads="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altLang="pt-BR"/>
              <a:t>Editar estilos de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14E0490-1FFE-4B95-B7DD-9AC83C42EABB}" type="datetimeFigureOut">
              <a:rPr lang="pt-BR"/>
              <a:pPr>
                <a:defRPr/>
              </a:pPr>
              <a:t>17/03/2023</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16D91A20-4E93-428A-AD13-31316CE91A31}" type="slidenum">
              <a:rPr lang="pt-BR"/>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www.bing.com/images/search?view=detailV2&amp;ccid=ym66ktQu&amp;id=C7665B289A752DD1CED6827D7A99EF20D95CC5F8&amp;thid=OIP.ym66ktQuQvCVmQXZm6mMkAHaFR&amp;mediaurl=https%3a%2f%2fs1.static.brasilescola.uol.com.br%2fimg%2f2018%2f10%2ftipos-clima-brasil_be.jpeg&amp;exph=570&amp;expw=800&amp;q=caracter%c3%adsticas+dos+climas+brasileiros&amp;simid=608040603716617571&amp;ck=541B53CBA80DE3BBDED186B80D6A9DF5&amp;selectedIndex=0&amp;FORM=IRPRST&amp;idpp=overlayview&amp;ajaxhist=0"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ustomXml" Target="../ink/ink1.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gi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gi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79.jpeg"/><Relationship Id="rId1" Type="http://schemas.openxmlformats.org/officeDocument/2006/relationships/slideLayout" Target="../slideLayouts/slideLayout1.xml"/><Relationship Id="rId4" Type="http://schemas.openxmlformats.org/officeDocument/2006/relationships/image" Target="../media/image520.png"/></Relationships>
</file>

<file path=ppt/slides/_rels/slide9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ixaDeTexto 2"/>
          <p:cNvSpPr txBox="1">
            <a:spLocks noChangeArrowheads="1"/>
          </p:cNvSpPr>
          <p:nvPr/>
        </p:nvSpPr>
        <p:spPr bwMode="auto">
          <a:xfrm>
            <a:off x="341313" y="2087563"/>
            <a:ext cx="11518900" cy="1400383"/>
          </a:xfrm>
          <a:prstGeom prst="rect">
            <a:avLst/>
          </a:prstGeom>
          <a:noFill/>
          <a:ln w="9525">
            <a:noFill/>
            <a:miter lim="800000"/>
            <a:headEnd/>
            <a:tailEnd/>
          </a:ln>
        </p:spPr>
        <p:txBody>
          <a:bodyPr>
            <a:spAutoFit/>
          </a:bodyPr>
          <a:lstStyle/>
          <a:p>
            <a:pPr algn="ctr" eaLnBrk="1" hangingPunct="1">
              <a:lnSpc>
                <a:spcPts val="3425"/>
              </a:lnSpc>
            </a:pPr>
            <a:r>
              <a:rPr lang="pt-BR" altLang="pt-BR" sz="6000" b="1" dirty="0">
                <a:ea typeface="Calibri" pitchFamily="34" charset="0"/>
                <a:cs typeface="Calibri" pitchFamily="34" charset="0"/>
              </a:rPr>
              <a:t>GEOGRAFIA</a:t>
            </a:r>
            <a:endParaRPr lang="pt-BR" altLang="pt-BR" sz="3000" b="1" dirty="0">
              <a:ea typeface="Calibri" pitchFamily="34" charset="0"/>
              <a:cs typeface="Calibri" pitchFamily="34" charset="0"/>
            </a:endParaRPr>
          </a:p>
          <a:p>
            <a:pPr algn="ctr" eaLnBrk="1" hangingPunct="1">
              <a:lnSpc>
                <a:spcPts val="3425"/>
              </a:lnSpc>
            </a:pPr>
            <a:endParaRPr lang="pt-BR" altLang="pt-BR" sz="3000" dirty="0">
              <a:ea typeface="Calibri" pitchFamily="34" charset="0"/>
              <a:cs typeface="Calibri" pitchFamily="34" charset="0"/>
            </a:endParaRPr>
          </a:p>
          <a:p>
            <a:pPr algn="ctr" eaLnBrk="1" hangingPunct="1">
              <a:lnSpc>
                <a:spcPts val="3425"/>
              </a:lnSpc>
            </a:pPr>
            <a:r>
              <a:rPr lang="pt-BR" sz="3200" b="1" dirty="0"/>
              <a:t>Climas da Terra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3"/>
          <p:cNvSpPr>
            <a:spLocks noGrp="1" noChangeArrowheads="1"/>
          </p:cNvSpPr>
          <p:nvPr>
            <p:ph type="title"/>
          </p:nvPr>
        </p:nvSpPr>
        <p:spPr>
          <a:xfrm>
            <a:off x="584200" y="365125"/>
            <a:ext cx="10947400" cy="1325563"/>
          </a:xfrm>
        </p:spPr>
        <p:txBody>
          <a:bodyPr/>
          <a:lstStyle/>
          <a:p>
            <a:pPr algn="ctr">
              <a:defRPr/>
            </a:pPr>
            <a:r>
              <a:rPr lang="pt-BR" altLang="pt-BR" sz="6000" b="1" dirty="0">
                <a:latin typeface="Arial" pitchFamily="34" charset="0"/>
                <a:cs typeface="Arial" pitchFamily="34" charset="0"/>
              </a:rPr>
              <a:t>Fatores Climáticos</a:t>
            </a:r>
          </a:p>
        </p:txBody>
      </p:sp>
      <p:sp>
        <p:nvSpPr>
          <p:cNvPr id="5" name="Retângulo 4"/>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4" name="CaixaDeTexto 3"/>
          <p:cNvSpPr txBox="1"/>
          <p:nvPr/>
        </p:nvSpPr>
        <p:spPr>
          <a:xfrm>
            <a:off x="609600" y="2082800"/>
            <a:ext cx="10883900" cy="2800767"/>
          </a:xfrm>
          <a:prstGeom prst="rect">
            <a:avLst/>
          </a:prstGeom>
          <a:noFill/>
        </p:spPr>
        <p:txBody>
          <a:bodyPr wrap="square" rtlCol="0">
            <a:spAutoFit/>
          </a:bodyPr>
          <a:lstStyle/>
          <a:p>
            <a:pPr algn="ctr"/>
            <a:r>
              <a:rPr lang="pt-BR" sz="4400" dirty="0">
                <a:latin typeface="Arial" pitchFamily="34" charset="0"/>
                <a:cs typeface="Arial" pitchFamily="34" charset="0"/>
              </a:rPr>
              <a:t>São as condições que determinam ou interferem nos elementos climáticos e possibilitam a existência de diferentes tipos de climas.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44435" y="365126"/>
            <a:ext cx="7675420" cy="770948"/>
          </a:xfrm>
        </p:spPr>
        <p:txBody>
          <a:bodyPr/>
          <a:lstStyle/>
          <a:p>
            <a:pPr algn="ctr"/>
            <a:r>
              <a:rPr lang="pt-BR" dirty="0"/>
              <a:t>Chuva ácida</a:t>
            </a:r>
          </a:p>
        </p:txBody>
      </p:sp>
      <p:sp>
        <p:nvSpPr>
          <p:cNvPr id="3" name="Espaço Reservado para Conteúdo 2"/>
          <p:cNvSpPr>
            <a:spLocks noGrp="1"/>
          </p:cNvSpPr>
          <p:nvPr>
            <p:ph sz="half" idx="1"/>
          </p:nvPr>
        </p:nvSpPr>
        <p:spPr>
          <a:xfrm>
            <a:off x="838200" y="1246910"/>
            <a:ext cx="5922819" cy="4930055"/>
          </a:xfrm>
        </p:spPr>
        <p:txBody>
          <a:bodyPr>
            <a:noAutofit/>
          </a:bodyPr>
          <a:lstStyle/>
          <a:p>
            <a:r>
              <a:rPr lang="pt-BR" sz="3200" dirty="0"/>
              <a:t>Naturalmente ácida – presença de dióxido de carbono (CO2);</a:t>
            </a:r>
          </a:p>
          <a:p>
            <a:r>
              <a:rPr lang="pt-BR" sz="3200" dirty="0"/>
              <a:t>O problema – queima de combustíveis fósseis – aumento do dióxido de carbono diminuindo o pH da chuva – tornando extremamente nociva ao homem e à natureza. </a:t>
            </a:r>
          </a:p>
        </p:txBody>
      </p:sp>
      <p:pic>
        <p:nvPicPr>
          <p:cNvPr id="6" name="Picture 2" descr="Diferença de temperatura entre as zonas da cidade de São&#10;Paulo&#10;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9910" t="13103" r="5598" b="8858"/>
          <a:stretch>
            <a:fillRect/>
          </a:stretch>
        </p:blipFill>
        <p:spPr bwMode="auto">
          <a:xfrm>
            <a:off x="6548397" y="1205345"/>
            <a:ext cx="484004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8533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lhas de calor nos grandes centros urbanos.Fatores:&#10;elevada densidade de construções e redução das áreas verdes; a presenç..."/>
          <p:cNvPicPr>
            <a:picLocks noChangeAspect="1" noChangeArrowheads="1"/>
          </p:cNvPicPr>
          <p:nvPr/>
        </p:nvPicPr>
        <p:blipFill>
          <a:blip r:embed="rId2">
            <a:extLst>
              <a:ext uri="{28A0092B-C50C-407E-A947-70E740481C1C}">
                <a14:useLocalDpi xmlns:a14="http://schemas.microsoft.com/office/drawing/2010/main" val="0"/>
              </a:ext>
            </a:extLst>
          </a:blip>
          <a:srcRect t="12342"/>
          <a:stretch>
            <a:fillRect/>
          </a:stretch>
        </p:blipFill>
        <p:spPr bwMode="auto">
          <a:xfrm>
            <a:off x="962439" y="1377512"/>
            <a:ext cx="8098435" cy="4840169"/>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p:cNvSpPr txBox="1"/>
          <p:nvPr/>
        </p:nvSpPr>
        <p:spPr>
          <a:xfrm>
            <a:off x="2299853" y="387928"/>
            <a:ext cx="7633856" cy="1077218"/>
          </a:xfrm>
          <a:prstGeom prst="rect">
            <a:avLst/>
          </a:prstGeom>
          <a:noFill/>
        </p:spPr>
        <p:txBody>
          <a:bodyPr wrap="square" rtlCol="0">
            <a:spAutoFit/>
          </a:bodyPr>
          <a:lstStyle/>
          <a:p>
            <a:pPr algn="ctr"/>
            <a:r>
              <a:rPr lang="pt-BR" sz="3200" b="1" dirty="0" err="1"/>
              <a:t>Consequência</a:t>
            </a:r>
            <a:r>
              <a:rPr lang="pt-BR" sz="3200" b="1" dirty="0"/>
              <a:t> da poluição atmosférica nas grandes cidades</a:t>
            </a:r>
          </a:p>
        </p:txBody>
      </p:sp>
      <p:sp>
        <p:nvSpPr>
          <p:cNvPr id="12" name="Retângulo 11"/>
          <p:cNvSpPr/>
          <p:nvPr/>
        </p:nvSpPr>
        <p:spPr>
          <a:xfrm>
            <a:off x="914400" y="6155897"/>
            <a:ext cx="6096000" cy="194990"/>
          </a:xfrm>
          <a:prstGeom prst="rect">
            <a:avLst/>
          </a:prstGeom>
        </p:spPr>
        <p:txBody>
          <a:bodyPr>
            <a:spAutoFit/>
          </a:bodyPr>
          <a:lstStyle/>
          <a:p>
            <a:r>
              <a:rPr lang="pt-BR" sz="667" dirty="0"/>
              <a:t>http://viddasustentavel.blogspot.com/2010/11/poluicao-atmosferica.html</a:t>
            </a:r>
          </a:p>
        </p:txBody>
      </p:sp>
    </p:spTree>
    <p:extLst>
      <p:ext uri="{BB962C8B-B14F-4D97-AF65-F5344CB8AC3E}">
        <p14:creationId xmlns:p14="http://schemas.microsoft.com/office/powerpoint/2010/main" val="26323049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299855" y="365126"/>
            <a:ext cx="7661565" cy="743239"/>
          </a:xfrm>
        </p:spPr>
        <p:txBody>
          <a:bodyPr/>
          <a:lstStyle/>
          <a:p>
            <a:pPr algn="ctr"/>
            <a:r>
              <a:rPr lang="pt-BR" dirty="0"/>
              <a:t>Consequências</a:t>
            </a:r>
          </a:p>
        </p:txBody>
      </p:sp>
      <p:sp>
        <p:nvSpPr>
          <p:cNvPr id="4" name="Espaço Reservado para Conteúdo 3"/>
          <p:cNvSpPr>
            <a:spLocks noGrp="1"/>
          </p:cNvSpPr>
          <p:nvPr>
            <p:ph idx="1"/>
          </p:nvPr>
        </p:nvSpPr>
        <p:spPr>
          <a:xfrm>
            <a:off x="838201" y="1825625"/>
            <a:ext cx="10148455" cy="4351339"/>
          </a:xfrm>
        </p:spPr>
        <p:txBody>
          <a:bodyPr>
            <a:normAutofit/>
          </a:bodyPr>
          <a:lstStyle/>
          <a:p>
            <a:r>
              <a:rPr lang="pt-BR" sz="3200" dirty="0"/>
              <a:t>Para a saúde: libera metais tóxicos (solo e rios);</a:t>
            </a:r>
          </a:p>
          <a:p>
            <a:r>
              <a:rPr lang="pt-BR" sz="3200" dirty="0"/>
              <a:t>Corrosão de materiais usados em construção danificando estruturas;</a:t>
            </a:r>
          </a:p>
          <a:p>
            <a:r>
              <a:rPr lang="pt-BR" sz="3200" dirty="0"/>
              <a:t>Para o meio ambiente: acidificação dos lagos;</a:t>
            </a:r>
          </a:p>
          <a:p>
            <a:r>
              <a:rPr lang="pt-BR" sz="3200" dirty="0"/>
              <a:t>Destruição de florestas;</a:t>
            </a:r>
          </a:p>
          <a:p>
            <a:r>
              <a:rPr lang="pt-BR" sz="3200" dirty="0"/>
              <a:t>Destruição de lavouras.</a:t>
            </a:r>
          </a:p>
          <a:p>
            <a:endParaRPr lang="pt-BR" sz="3200" dirty="0"/>
          </a:p>
        </p:txBody>
      </p:sp>
    </p:spTree>
    <p:extLst>
      <p:ext uri="{BB962C8B-B14F-4D97-AF65-F5344CB8AC3E}">
        <p14:creationId xmlns:p14="http://schemas.microsoft.com/office/powerpoint/2010/main" val="40211212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58292" y="365125"/>
            <a:ext cx="7689273" cy="701675"/>
          </a:xfrm>
        </p:spPr>
        <p:txBody>
          <a:bodyPr/>
          <a:lstStyle/>
          <a:p>
            <a:pPr algn="ctr"/>
            <a:r>
              <a:rPr lang="pt-BR" dirty="0"/>
              <a:t>Ilhas de calor</a:t>
            </a:r>
          </a:p>
        </p:txBody>
      </p:sp>
      <p:sp>
        <p:nvSpPr>
          <p:cNvPr id="3" name="Espaço Reservado para Conteúdo 2"/>
          <p:cNvSpPr>
            <a:spLocks noGrp="1"/>
          </p:cNvSpPr>
          <p:nvPr>
            <p:ph sz="half" idx="1"/>
          </p:nvPr>
        </p:nvSpPr>
        <p:spPr>
          <a:xfrm>
            <a:off x="838200" y="1177636"/>
            <a:ext cx="5770419" cy="4999328"/>
          </a:xfrm>
        </p:spPr>
        <p:txBody>
          <a:bodyPr>
            <a:noAutofit/>
          </a:bodyPr>
          <a:lstStyle/>
          <a:p>
            <a:pPr>
              <a:lnSpc>
                <a:spcPts val="2933"/>
              </a:lnSpc>
              <a:spcBef>
                <a:spcPts val="0"/>
              </a:spcBef>
            </a:pPr>
            <a:r>
              <a:rPr lang="pt-BR" sz="3200" dirty="0"/>
              <a:t>Fenômeno climático que ocorre a partir da elevação da temperatura de uma área urbana se comparada a uma zona rural.</a:t>
            </a:r>
          </a:p>
          <a:p>
            <a:pPr>
              <a:lnSpc>
                <a:spcPts val="2933"/>
              </a:lnSpc>
              <a:spcBef>
                <a:spcPts val="0"/>
              </a:spcBef>
            </a:pPr>
            <a:r>
              <a:rPr lang="pt-BR" sz="3200" dirty="0"/>
              <a:t>Temperatura superior em algumas áreas – ilhas.</a:t>
            </a:r>
          </a:p>
          <a:p>
            <a:pPr>
              <a:lnSpc>
                <a:spcPts val="2933"/>
              </a:lnSpc>
              <a:spcBef>
                <a:spcPts val="0"/>
              </a:spcBef>
            </a:pPr>
            <a:r>
              <a:rPr lang="pt-BR" sz="3200" dirty="0"/>
              <a:t>Resulta da elevação das temperaturas médias nas zonas centrais da mancha urbana, em comparação com as zonas periféricas ou com as rurais</a:t>
            </a:r>
          </a:p>
        </p:txBody>
      </p:sp>
      <p:pic>
        <p:nvPicPr>
          <p:cNvPr id="7" name="Picture 2" descr="Poluição das águas&#10; É o lançamento de detritos na água de rios e oceanos e&#10;a contaminação dos lençóis freáticos por compo..."/>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9771" t="9336" b="12232"/>
          <a:stretch>
            <a:fillRect/>
          </a:stretch>
        </p:blipFill>
        <p:spPr bwMode="auto">
          <a:xfrm>
            <a:off x="6501303" y="1122219"/>
            <a:ext cx="514284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8191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nchente&#10;Imagem:ItapecuruMirim/AntonioCruz/Abr/LicençaCreativeCommonsAtribuição3.0Brasil.&#10; "/>
          <p:cNvPicPr>
            <a:picLocks noChangeAspect="1" noChangeArrowheads="1"/>
          </p:cNvPicPr>
          <p:nvPr/>
        </p:nvPicPr>
        <p:blipFill>
          <a:blip r:embed="rId2">
            <a:extLst>
              <a:ext uri="{28A0092B-C50C-407E-A947-70E740481C1C}">
                <a14:useLocalDpi xmlns:a14="http://schemas.microsoft.com/office/drawing/2010/main" val="0"/>
              </a:ext>
            </a:extLst>
          </a:blip>
          <a:srcRect l="4227" t="21696" r="4776" b="6068"/>
          <a:stretch>
            <a:fillRect/>
          </a:stretch>
        </p:blipFill>
        <p:spPr bwMode="auto">
          <a:xfrm>
            <a:off x="-110438" y="1495396"/>
            <a:ext cx="7073977" cy="382877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E46DAC35-1179-4C37-9AF2-EDE5C56363CB}"/>
              </a:ext>
            </a:extLst>
          </p:cNvPr>
          <p:cNvPicPr>
            <a:picLocks noChangeAspect="1"/>
          </p:cNvPicPr>
          <p:nvPr/>
        </p:nvPicPr>
        <p:blipFill rotWithShape="1">
          <a:blip r:embed="rId3"/>
          <a:srcRect l="20081" t="20846" r="15928" b="12240"/>
          <a:stretch/>
        </p:blipFill>
        <p:spPr>
          <a:xfrm>
            <a:off x="6503542" y="471948"/>
            <a:ext cx="5688458" cy="6386052"/>
          </a:xfrm>
          <a:prstGeom prst="rect">
            <a:avLst/>
          </a:prstGeom>
        </p:spPr>
      </p:pic>
    </p:spTree>
    <p:extLst>
      <p:ext uri="{BB962C8B-B14F-4D97-AF65-F5344CB8AC3E}">
        <p14:creationId xmlns:p14="http://schemas.microsoft.com/office/powerpoint/2010/main" val="33448625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rincipalmente a conscientização da&#10;população para que não jogue lixo nas vias&#10;públicas.&#10; "/>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74964" y="932778"/>
            <a:ext cx="5520408" cy="3763913"/>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2"/>
          <p:cNvSpPr>
            <a:spLocks noGrp="1"/>
          </p:cNvSpPr>
          <p:nvPr>
            <p:ph type="title"/>
          </p:nvPr>
        </p:nvSpPr>
        <p:spPr>
          <a:xfrm>
            <a:off x="2286001" y="365126"/>
            <a:ext cx="7661564" cy="757093"/>
          </a:xfrm>
        </p:spPr>
        <p:txBody>
          <a:bodyPr/>
          <a:lstStyle/>
          <a:p>
            <a:pPr algn="ctr"/>
            <a:r>
              <a:rPr lang="pt-BR" dirty="0"/>
              <a:t>Poluição das águas</a:t>
            </a:r>
          </a:p>
        </p:txBody>
      </p:sp>
      <p:sp>
        <p:nvSpPr>
          <p:cNvPr id="5" name="Espaço Reservado para Conteúdo 4"/>
          <p:cNvSpPr>
            <a:spLocks noGrp="1"/>
          </p:cNvSpPr>
          <p:nvPr>
            <p:ph sz="half" idx="2"/>
          </p:nvPr>
        </p:nvSpPr>
        <p:spPr>
          <a:xfrm>
            <a:off x="5881255" y="1132899"/>
            <a:ext cx="5181600" cy="4351339"/>
          </a:xfrm>
        </p:spPr>
        <p:txBody>
          <a:bodyPr>
            <a:normAutofit/>
          </a:bodyPr>
          <a:lstStyle/>
          <a:p>
            <a:r>
              <a:rPr lang="pt-BR" sz="3200" dirty="0"/>
              <a:t>Consequências:</a:t>
            </a:r>
          </a:p>
          <a:p>
            <a:r>
              <a:rPr lang="pt-BR" sz="3200" dirty="0"/>
              <a:t>Condições sanitárias;</a:t>
            </a:r>
          </a:p>
          <a:p>
            <a:r>
              <a:rPr lang="pt-BR" sz="3200" dirty="0"/>
              <a:t>Doenças – </a:t>
            </a:r>
            <a:r>
              <a:rPr lang="pt-BR" sz="3200" dirty="0" err="1"/>
              <a:t>diarreia</a:t>
            </a:r>
            <a:r>
              <a:rPr lang="pt-BR" sz="3200" dirty="0"/>
              <a:t>, esquistossomose, hepatite e febre </a:t>
            </a:r>
            <a:r>
              <a:rPr lang="pt-BR" sz="3200" dirty="0" err="1"/>
              <a:t>tifoide</a:t>
            </a:r>
            <a:r>
              <a:rPr lang="pt-BR" sz="3200" dirty="0"/>
              <a:t>, </a:t>
            </a:r>
            <a:r>
              <a:rPr lang="pt-BR" sz="3200" dirty="0" err="1"/>
              <a:t>etc</a:t>
            </a:r>
            <a:endParaRPr lang="pt-BR" sz="3200" dirty="0"/>
          </a:p>
        </p:txBody>
      </p:sp>
    </p:spTree>
    <p:extLst>
      <p:ext uri="{BB962C8B-B14F-4D97-AF65-F5344CB8AC3E}">
        <p14:creationId xmlns:p14="http://schemas.microsoft.com/office/powerpoint/2010/main" val="2318684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 Existem alguns tipos de lixos que não devem ser&#10;misturados com o lixo comum. É o caso das pilhas,&#10;baterias, lâmpadas e 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1085178"/>
            <a:ext cx="5181600" cy="3532908"/>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3664525" y="150189"/>
            <a:ext cx="7689275" cy="784801"/>
          </a:xfrm>
        </p:spPr>
        <p:txBody>
          <a:bodyPr/>
          <a:lstStyle/>
          <a:p>
            <a:pPr algn="ctr"/>
            <a:r>
              <a:rPr lang="pt-BR" dirty="0"/>
              <a:t>Enchentes</a:t>
            </a:r>
          </a:p>
        </p:txBody>
      </p:sp>
      <p:sp>
        <p:nvSpPr>
          <p:cNvPr id="3" name="Espaço Reservado para Conteúdo 2"/>
          <p:cNvSpPr>
            <a:spLocks noGrp="1"/>
          </p:cNvSpPr>
          <p:nvPr>
            <p:ph sz="half" idx="1"/>
          </p:nvPr>
        </p:nvSpPr>
        <p:spPr>
          <a:xfrm>
            <a:off x="1440873" y="0"/>
            <a:ext cx="5534891" cy="4999328"/>
          </a:xfrm>
        </p:spPr>
        <p:txBody>
          <a:bodyPr>
            <a:noAutofit/>
          </a:bodyPr>
          <a:lstStyle/>
          <a:p>
            <a:pPr marL="0" indent="0">
              <a:buNone/>
            </a:pPr>
            <a:r>
              <a:rPr lang="pt-BR" sz="3200" dirty="0"/>
              <a:t>Consequências:</a:t>
            </a:r>
          </a:p>
          <a:p>
            <a:r>
              <a:rPr lang="pt-BR" sz="3200" dirty="0"/>
              <a:t>Provocam doenças;</a:t>
            </a:r>
          </a:p>
          <a:p>
            <a:r>
              <a:rPr lang="pt-BR" sz="3200" dirty="0"/>
              <a:t>Prejuízo ao comércio;</a:t>
            </a:r>
          </a:p>
          <a:p>
            <a:r>
              <a:rPr lang="pt-BR" sz="3200" dirty="0"/>
              <a:t>Contaminação das águas;</a:t>
            </a:r>
          </a:p>
          <a:p>
            <a:r>
              <a:rPr lang="pt-BR" sz="3200" dirty="0"/>
              <a:t>Danos materiais; </a:t>
            </a:r>
          </a:p>
          <a:p>
            <a:r>
              <a:rPr lang="pt-BR" sz="3200" dirty="0"/>
              <a:t>Perdas em lavouras e pecuária;</a:t>
            </a:r>
          </a:p>
          <a:p>
            <a:r>
              <a:rPr lang="pt-BR" sz="3200" dirty="0"/>
              <a:t>Abandono das áreas inundadas.</a:t>
            </a:r>
          </a:p>
          <a:p>
            <a:r>
              <a:rPr lang="pt-BR" sz="3200" dirty="0"/>
              <a:t>Perdas de familiares e amigos. </a:t>
            </a:r>
          </a:p>
          <a:p>
            <a:endParaRPr lang="pt-BR" sz="3200" dirty="0"/>
          </a:p>
        </p:txBody>
      </p:sp>
    </p:spTree>
    <p:extLst>
      <p:ext uri="{BB962C8B-B14F-4D97-AF65-F5344CB8AC3E}">
        <p14:creationId xmlns:p14="http://schemas.microsoft.com/office/powerpoint/2010/main" val="5784161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2296DA-F540-4A29-9257-168E44115B8F}"/>
              </a:ext>
            </a:extLst>
          </p:cNvPr>
          <p:cNvSpPr>
            <a:spLocks noGrp="1"/>
          </p:cNvSpPr>
          <p:nvPr>
            <p:ph type="title"/>
          </p:nvPr>
        </p:nvSpPr>
        <p:spPr/>
        <p:txBody>
          <a:bodyPr/>
          <a:lstStyle/>
          <a:p>
            <a:r>
              <a:rPr lang="pt-BR" dirty="0"/>
              <a:t>Inundações </a:t>
            </a:r>
          </a:p>
        </p:txBody>
      </p:sp>
      <p:sp>
        <p:nvSpPr>
          <p:cNvPr id="3" name="Espaço Reservado para Conteúdo 2">
            <a:extLst>
              <a:ext uri="{FF2B5EF4-FFF2-40B4-BE49-F238E27FC236}">
                <a16:creationId xmlns:a16="http://schemas.microsoft.com/office/drawing/2014/main" id="{616CE343-2BE6-4FBA-9BD3-D60A7DCC4F1B}"/>
              </a:ext>
            </a:extLst>
          </p:cNvPr>
          <p:cNvSpPr>
            <a:spLocks noGrp="1"/>
          </p:cNvSpPr>
          <p:nvPr>
            <p:ph sz="half" idx="1"/>
          </p:nvPr>
        </p:nvSpPr>
        <p:spPr>
          <a:xfrm>
            <a:off x="838199" y="1825625"/>
            <a:ext cx="10942983" cy="4351338"/>
          </a:xfrm>
        </p:spPr>
        <p:txBody>
          <a:bodyPr/>
          <a:lstStyle/>
          <a:p>
            <a:r>
              <a:rPr lang="pt-BR" sz="6000" dirty="0"/>
              <a:t>Ocorre em período de alta precipitação e quando a água dos rios ultrapassam as margens. Pode causar estragos nas cidades.  </a:t>
            </a:r>
          </a:p>
        </p:txBody>
      </p:sp>
    </p:spTree>
    <p:extLst>
      <p:ext uri="{BB962C8B-B14F-4D97-AF65-F5344CB8AC3E}">
        <p14:creationId xmlns:p14="http://schemas.microsoft.com/office/powerpoint/2010/main" val="14819222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7" name="CaixaDeTexto 6"/>
          <p:cNvSpPr txBox="1"/>
          <p:nvPr/>
        </p:nvSpPr>
        <p:spPr>
          <a:xfrm>
            <a:off x="558800" y="787400"/>
            <a:ext cx="10947400" cy="2862322"/>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pt-BR" sz="9000" b="1" dirty="0">
                <a:solidFill>
                  <a:srgbClr val="009900"/>
                </a:solidFill>
                <a:latin typeface="Monotype Corsiva" pitchFamily="66" charset="0"/>
              </a:rPr>
              <a:t>E sobre </a:t>
            </a:r>
            <a:r>
              <a:rPr lang="pt-BR" sz="9000" b="1" dirty="0" err="1">
                <a:solidFill>
                  <a:srgbClr val="009900"/>
                </a:solidFill>
                <a:latin typeface="Monotype Corsiva" pitchFamily="66" charset="0"/>
              </a:rPr>
              <a:t>climogramas</a:t>
            </a:r>
            <a:r>
              <a:rPr lang="pt-BR" sz="9000" b="1" dirty="0">
                <a:solidFill>
                  <a:srgbClr val="009900"/>
                </a:solidFill>
                <a:latin typeface="Monotype Corsiva" pitchFamily="66" charset="0"/>
              </a:rPr>
              <a:t>, o que estudamos?</a:t>
            </a:r>
          </a:p>
        </p:txBody>
      </p:sp>
      <p:sp>
        <p:nvSpPr>
          <p:cNvPr id="9" name="CaixaDeTexto 8"/>
          <p:cNvSpPr txBox="1"/>
          <p:nvPr/>
        </p:nvSpPr>
        <p:spPr>
          <a:xfrm rot="454446">
            <a:off x="3124200" y="2870200"/>
            <a:ext cx="863600" cy="3785652"/>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pt-BR" sz="24000" b="1" dirty="0">
                <a:solidFill>
                  <a:srgbClr val="FF0000"/>
                </a:solidFill>
                <a:latin typeface="Angsana New" pitchFamily="18" charset="-34"/>
                <a:cs typeface="Angsana New" pitchFamily="18" charset="-34"/>
              </a:rPr>
              <a:t>?</a:t>
            </a:r>
          </a:p>
        </p:txBody>
      </p:sp>
      <p:sp>
        <p:nvSpPr>
          <p:cNvPr id="10" name="CaixaDeTexto 9"/>
          <p:cNvSpPr txBox="1"/>
          <p:nvPr/>
        </p:nvSpPr>
        <p:spPr>
          <a:xfrm rot="454446">
            <a:off x="4749800" y="2844800"/>
            <a:ext cx="863600" cy="3785652"/>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pt-BR" sz="24000" b="1" dirty="0">
                <a:solidFill>
                  <a:schemeClr val="accent1"/>
                </a:solidFill>
                <a:latin typeface="Angsana New" pitchFamily="18" charset="-34"/>
                <a:cs typeface="Angsana New" pitchFamily="18" charset="-34"/>
              </a:rPr>
              <a:t>?</a:t>
            </a:r>
          </a:p>
        </p:txBody>
      </p:sp>
      <p:sp>
        <p:nvSpPr>
          <p:cNvPr id="11" name="CaixaDeTexto 10"/>
          <p:cNvSpPr txBox="1"/>
          <p:nvPr/>
        </p:nvSpPr>
        <p:spPr>
          <a:xfrm rot="454446">
            <a:off x="6057900" y="2844800"/>
            <a:ext cx="863600" cy="3785652"/>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pt-BR" sz="24000" b="1" dirty="0">
                <a:solidFill>
                  <a:srgbClr val="FFFF00"/>
                </a:solidFill>
                <a:latin typeface="Angsana New" pitchFamily="18" charset="-34"/>
                <a:cs typeface="Angsana New" pitchFamily="18" charset="-34"/>
              </a:rPr>
              <a:t>?</a:t>
            </a:r>
          </a:p>
        </p:txBody>
      </p:sp>
      <p:sp>
        <p:nvSpPr>
          <p:cNvPr id="12" name="CaixaDeTexto 11"/>
          <p:cNvSpPr txBox="1"/>
          <p:nvPr/>
        </p:nvSpPr>
        <p:spPr>
          <a:xfrm rot="454446">
            <a:off x="7340600" y="2857500"/>
            <a:ext cx="863600" cy="3785652"/>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pt-BR" sz="24000" b="1" dirty="0">
                <a:solidFill>
                  <a:srgbClr val="7030A0"/>
                </a:solidFill>
                <a:latin typeface="Angsana New" pitchFamily="18" charset="-34"/>
                <a:cs typeface="Angsana New" pitchFamily="18" charset="-34"/>
              </a:rPr>
              <a:t>?</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6"/>
          <p:cNvSpPr txBox="1"/>
          <p:nvPr/>
        </p:nvSpPr>
        <p:spPr>
          <a:xfrm>
            <a:off x="558799" y="1463948"/>
            <a:ext cx="10947401" cy="4042517"/>
          </a:xfrm>
          <a:prstGeom prst="rect">
            <a:avLst/>
          </a:prstGeom>
          <a:noFill/>
          <a:ln>
            <a:noFill/>
          </a:ln>
        </p:spPr>
        <p:txBody>
          <a:bodyPr vert="horz" wrap="square" lIns="91440" tIns="45720" rIns="91440" bIns="45720" anchor="t" anchorCtr="1" compatLnSpc="1">
            <a:spAutoFit/>
          </a:bodyPr>
          <a:lstStyle/>
          <a:p>
            <a:pPr lvl="0" algn="ctr" defTabSz="449263" fontAlgn="auto">
              <a:lnSpc>
                <a:spcPct val="93000"/>
              </a:lnSpc>
              <a:spcBef>
                <a:spcPts val="0"/>
              </a:spcBef>
              <a:spcAft>
                <a:spcPts val="0"/>
              </a:spcAft>
              <a:tabLst>
                <a:tab pos="0" algn="l"/>
                <a:tab pos="447671" algn="l"/>
                <a:tab pos="896934" algn="l"/>
                <a:tab pos="1346197" algn="l"/>
                <a:tab pos="1795460" algn="l"/>
                <a:tab pos="2244723" algn="l"/>
                <a:tab pos="2693986" algn="l"/>
                <a:tab pos="3143250" algn="l"/>
                <a:tab pos="3592513" algn="l"/>
                <a:tab pos="4041776" algn="l"/>
                <a:tab pos="4491039" algn="l"/>
                <a:tab pos="4940302" algn="l"/>
                <a:tab pos="5389565" algn="l"/>
                <a:tab pos="5838828" algn="l"/>
                <a:tab pos="6288091" algn="l"/>
                <a:tab pos="6737354" algn="l"/>
                <a:tab pos="7186617" algn="l"/>
                <a:tab pos="7635870" algn="l"/>
                <a:tab pos="8085133" algn="l"/>
                <a:tab pos="8534396" algn="l"/>
                <a:tab pos="8983659" algn="l"/>
              </a:tabLst>
              <a:defRPr sz="1800" b="0" i="0" u="none" strike="noStrike" kern="0" cap="none" spc="0" baseline="0">
                <a:solidFill>
                  <a:srgbClr val="000000"/>
                </a:solidFill>
                <a:uFillTx/>
              </a:defRPr>
            </a:pPr>
            <a:r>
              <a:rPr lang="pt-BR" sz="3800" dirty="0">
                <a:latin typeface="Arial" pitchFamily="34" charset="0"/>
                <a:cs typeface="Arial" pitchFamily="34" charset="0"/>
              </a:rPr>
              <a:t> É uma ferramenta clássica de representação do clima que permite uma compreensão mais fácil do perfil climático de determinada região. </a:t>
            </a:r>
          </a:p>
          <a:p>
            <a:pPr lvl="0" algn="ctr" defTabSz="449263" fontAlgn="auto">
              <a:lnSpc>
                <a:spcPct val="93000"/>
              </a:lnSpc>
              <a:spcBef>
                <a:spcPts val="0"/>
              </a:spcBef>
              <a:spcAft>
                <a:spcPts val="0"/>
              </a:spcAft>
              <a:tabLst>
                <a:tab pos="0" algn="l"/>
                <a:tab pos="447671" algn="l"/>
                <a:tab pos="896934" algn="l"/>
                <a:tab pos="1346197" algn="l"/>
                <a:tab pos="1795460" algn="l"/>
                <a:tab pos="2244723" algn="l"/>
                <a:tab pos="2693986" algn="l"/>
                <a:tab pos="3143250" algn="l"/>
                <a:tab pos="3592513" algn="l"/>
                <a:tab pos="4041776" algn="l"/>
                <a:tab pos="4491039" algn="l"/>
                <a:tab pos="4940302" algn="l"/>
                <a:tab pos="5389565" algn="l"/>
                <a:tab pos="5838828" algn="l"/>
                <a:tab pos="6288091" algn="l"/>
                <a:tab pos="6737354" algn="l"/>
                <a:tab pos="7186617" algn="l"/>
                <a:tab pos="7635870" algn="l"/>
                <a:tab pos="8085133" algn="l"/>
                <a:tab pos="8534396" algn="l"/>
                <a:tab pos="8983659" algn="l"/>
              </a:tabLst>
              <a:defRPr sz="1800" b="0" i="0" u="none" strike="noStrike" kern="0" cap="none" spc="0" baseline="0">
                <a:solidFill>
                  <a:srgbClr val="000000"/>
                </a:solidFill>
                <a:uFillTx/>
              </a:defRPr>
            </a:pPr>
            <a:endParaRPr lang="pt-BR" sz="1000" dirty="0">
              <a:latin typeface="Arial" pitchFamily="34" charset="0"/>
              <a:cs typeface="Arial" pitchFamily="34" charset="0"/>
            </a:endParaRPr>
          </a:p>
          <a:p>
            <a:pPr lvl="0" algn="ctr" defTabSz="449263" fontAlgn="auto">
              <a:lnSpc>
                <a:spcPct val="93000"/>
              </a:lnSpc>
              <a:spcBef>
                <a:spcPts val="0"/>
              </a:spcBef>
              <a:spcAft>
                <a:spcPts val="0"/>
              </a:spcAft>
              <a:tabLst>
                <a:tab pos="0" algn="l"/>
                <a:tab pos="447671" algn="l"/>
                <a:tab pos="896934" algn="l"/>
                <a:tab pos="1346197" algn="l"/>
                <a:tab pos="1795460" algn="l"/>
                <a:tab pos="2244723" algn="l"/>
                <a:tab pos="2693986" algn="l"/>
                <a:tab pos="3143250" algn="l"/>
                <a:tab pos="3592513" algn="l"/>
                <a:tab pos="4041776" algn="l"/>
                <a:tab pos="4491039" algn="l"/>
                <a:tab pos="4940302" algn="l"/>
                <a:tab pos="5389565" algn="l"/>
                <a:tab pos="5838828" algn="l"/>
                <a:tab pos="6288091" algn="l"/>
                <a:tab pos="6737354" algn="l"/>
                <a:tab pos="7186617" algn="l"/>
                <a:tab pos="7635870" algn="l"/>
                <a:tab pos="8085133" algn="l"/>
                <a:tab pos="8534396" algn="l"/>
                <a:tab pos="8983659" algn="l"/>
              </a:tabLst>
              <a:defRPr sz="1800" b="0" i="0" u="none" strike="noStrike" kern="0" cap="none" spc="0" baseline="0">
                <a:solidFill>
                  <a:srgbClr val="000000"/>
                </a:solidFill>
                <a:uFillTx/>
              </a:defRPr>
            </a:pPr>
            <a:r>
              <a:rPr lang="pt-BR" sz="3800" dirty="0">
                <a:latin typeface="Arial" pitchFamily="34" charset="0"/>
                <a:cs typeface="Arial" pitchFamily="34" charset="0"/>
              </a:rPr>
              <a:t>Através do </a:t>
            </a:r>
            <a:r>
              <a:rPr lang="pt-BR" sz="3800" dirty="0" err="1">
                <a:latin typeface="Arial" pitchFamily="34" charset="0"/>
                <a:cs typeface="Arial" pitchFamily="34" charset="0"/>
              </a:rPr>
              <a:t>climograma</a:t>
            </a:r>
            <a:r>
              <a:rPr lang="pt-BR" sz="3800" dirty="0">
                <a:latin typeface="Arial" pitchFamily="34" charset="0"/>
                <a:cs typeface="Arial" pitchFamily="34" charset="0"/>
              </a:rPr>
              <a:t> é possível representar graficamente as variações de temperatura e precipitações durante um determinado período de tempo.</a:t>
            </a:r>
            <a:endParaRPr lang="pt-BR" sz="3800" b="0" i="0" u="none" strike="noStrike" kern="1200" cap="none" spc="0" baseline="0" dirty="0">
              <a:solidFill>
                <a:srgbClr val="000000"/>
              </a:solidFill>
              <a:uFillTx/>
              <a:latin typeface="Arial" pitchFamily="34" charset="0"/>
              <a:ea typeface="Microsoft YaHei"/>
              <a:cs typeface="Arial" pitchFamily="34" charset="0"/>
            </a:endParaRPr>
          </a:p>
        </p:txBody>
      </p:sp>
      <p:sp>
        <p:nvSpPr>
          <p:cNvPr id="7" name="Retângulo 6"/>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8" name="Título 3"/>
          <p:cNvSpPr txBox="1">
            <a:spLocks noChangeArrowheads="1"/>
          </p:cNvSpPr>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pt-BR" altLang="pt-BR" sz="6000" b="0" i="0" u="none" strike="noStrike" kern="1200" cap="none" spc="0" normalizeH="0" baseline="0" noProof="0" dirty="0" err="1">
                <a:ln>
                  <a:noFill/>
                </a:ln>
                <a:solidFill>
                  <a:schemeClr val="tx1"/>
                </a:solidFill>
                <a:effectLst/>
                <a:uLnTx/>
                <a:uFillTx/>
                <a:latin typeface="Arial" pitchFamily="34" charset="0"/>
                <a:ea typeface="+mj-ea"/>
                <a:cs typeface="Arial" pitchFamily="34" charset="0"/>
              </a:rPr>
              <a:t>Climograma</a:t>
            </a:r>
            <a:endParaRPr kumimoji="0" lang="pt-BR" altLang="pt-BR" sz="60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3"/>
          <p:cNvSpPr>
            <a:spLocks noGrp="1" noChangeArrowheads="1"/>
          </p:cNvSpPr>
          <p:nvPr>
            <p:ph type="title"/>
          </p:nvPr>
        </p:nvSpPr>
        <p:spPr>
          <a:xfrm>
            <a:off x="584200" y="365125"/>
            <a:ext cx="7039008" cy="1040163"/>
          </a:xfrm>
        </p:spPr>
        <p:txBody>
          <a:bodyPr/>
          <a:lstStyle/>
          <a:p>
            <a:pPr algn="ctr">
              <a:defRPr/>
            </a:pPr>
            <a:r>
              <a:rPr lang="pt-BR" altLang="pt-BR" sz="5400" dirty="0">
                <a:latin typeface="Arial" pitchFamily="34" charset="0"/>
                <a:cs typeface="Arial" pitchFamily="34" charset="0"/>
              </a:rPr>
              <a:t>Fatores Climáticos</a:t>
            </a:r>
          </a:p>
        </p:txBody>
      </p:sp>
      <p:sp>
        <p:nvSpPr>
          <p:cNvPr id="5" name="Retângulo 4"/>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6" name="CaixaDeTexto 5"/>
          <p:cNvSpPr txBox="1"/>
          <p:nvPr/>
        </p:nvSpPr>
        <p:spPr>
          <a:xfrm>
            <a:off x="584200" y="1405288"/>
            <a:ext cx="6836878" cy="5786199"/>
          </a:xfrm>
          <a:prstGeom prst="rect">
            <a:avLst/>
          </a:prstGeom>
          <a:noFill/>
        </p:spPr>
        <p:txBody>
          <a:bodyPr wrap="square" rtlCol="0">
            <a:spAutoFit/>
          </a:bodyPr>
          <a:lstStyle/>
          <a:p>
            <a:pPr algn="ctr"/>
            <a:r>
              <a:rPr lang="pt-BR" sz="4000" b="1" dirty="0">
                <a:latin typeface="Arial" pitchFamily="34" charset="0"/>
                <a:cs typeface="Arial" pitchFamily="34" charset="0"/>
              </a:rPr>
              <a:t>Latitude</a:t>
            </a:r>
          </a:p>
          <a:p>
            <a:pPr algn="ctr"/>
            <a:r>
              <a:rPr lang="pt-BR" sz="3400" dirty="0">
                <a:latin typeface="Arial" pitchFamily="34" charset="0"/>
                <a:cs typeface="Arial" pitchFamily="34" charset="0"/>
              </a:rPr>
              <a:t> </a:t>
            </a:r>
            <a:r>
              <a:rPr lang="pt-BR" sz="3200" dirty="0">
                <a:latin typeface="Arial" pitchFamily="34" charset="0"/>
                <a:cs typeface="Arial" pitchFamily="34" charset="0"/>
              </a:rPr>
              <a:t>Ligada às diferenças da radiação solar sobre a Terra. Assim, quanto mais próximo à Linha do Equador (baixas latitudes), mais as temperaturas tendem a aumentar. Por outro lado, à medida que nos direcionamos rumo às zonas polares (altas latitudes), menores tendem a ser as temperaturas.</a:t>
            </a:r>
            <a:endParaRPr lang="pt-BR" sz="3200" b="1" dirty="0">
              <a:latin typeface="Arial" pitchFamily="34" charset="0"/>
              <a:cs typeface="Arial" pitchFamily="34" charset="0"/>
            </a:endParaRPr>
          </a:p>
          <a:p>
            <a:pPr algn="ctr"/>
            <a:endParaRPr lang="pt-BR" sz="4000" b="1" dirty="0">
              <a:latin typeface="Arial" pitchFamily="34" charset="0"/>
              <a:cs typeface="Arial" pitchFamily="34" charset="0"/>
            </a:endParaRPr>
          </a:p>
        </p:txBody>
      </p:sp>
      <p:pic>
        <p:nvPicPr>
          <p:cNvPr id="2" name="Imagem 1"/>
          <p:cNvPicPr>
            <a:picLocks noChangeAspect="1"/>
          </p:cNvPicPr>
          <p:nvPr/>
        </p:nvPicPr>
        <p:blipFill>
          <a:blip r:embed="rId2" cstate="print"/>
          <a:stretch>
            <a:fillRect/>
          </a:stretch>
        </p:blipFill>
        <p:spPr>
          <a:xfrm>
            <a:off x="7448712" y="-1"/>
            <a:ext cx="4274715" cy="4412115"/>
          </a:xfrm>
          <a:prstGeom prst="rect">
            <a:avLst/>
          </a:prstGeom>
        </p:spPr>
      </p:pic>
      <p:sp>
        <p:nvSpPr>
          <p:cNvPr id="3" name="Retângulo 2"/>
          <p:cNvSpPr/>
          <p:nvPr/>
        </p:nvSpPr>
        <p:spPr>
          <a:xfrm>
            <a:off x="7528277" y="4365538"/>
            <a:ext cx="3834070" cy="430887"/>
          </a:xfrm>
          <a:prstGeom prst="rect">
            <a:avLst/>
          </a:prstGeom>
        </p:spPr>
        <p:txBody>
          <a:bodyPr wrap="square">
            <a:spAutoFit/>
          </a:bodyPr>
          <a:lstStyle/>
          <a:p>
            <a:pPr algn="ctr"/>
            <a:r>
              <a:rPr lang="pt-BR" sz="1100" dirty="0"/>
              <a:t>https://www.proenem.com.br/enem/geografia/clima-fatores-climaticos/</a:t>
            </a:r>
          </a:p>
        </p:txBody>
      </p:sp>
      <mc:AlternateContent xmlns:mc="http://schemas.openxmlformats.org/markup-compatibility/2006">
        <mc:Choice xmlns:p14="http://schemas.microsoft.com/office/powerpoint/2010/main" Requires="p14">
          <p:contentPart p14:bwMode="auto" r:id="rId3">
            <p14:nvContentPartPr>
              <p14:cNvPr id="4" name="Tinta 3">
                <a:extLst>
                  <a:ext uri="{FF2B5EF4-FFF2-40B4-BE49-F238E27FC236}">
                    <a16:creationId xmlns:a16="http://schemas.microsoft.com/office/drawing/2014/main" id="{34055805-17D7-5654-AAB5-F59D3719CC21}"/>
                  </a:ext>
                </a:extLst>
              </p14:cNvPr>
              <p14:cNvContentPartPr/>
              <p14:nvPr/>
            </p14:nvContentPartPr>
            <p14:xfrm>
              <a:off x="8089560" y="361080"/>
              <a:ext cx="1690560" cy="3941640"/>
            </p14:xfrm>
          </p:contentPart>
        </mc:Choice>
        <mc:Fallback>
          <p:pic>
            <p:nvPicPr>
              <p:cNvPr id="4" name="Tinta 3">
                <a:extLst>
                  <a:ext uri="{FF2B5EF4-FFF2-40B4-BE49-F238E27FC236}">
                    <a16:creationId xmlns:a16="http://schemas.microsoft.com/office/drawing/2014/main" id="{34055805-17D7-5654-AAB5-F59D3719CC21}"/>
                  </a:ext>
                </a:extLst>
              </p:cNvPr>
              <p:cNvPicPr/>
              <p:nvPr/>
            </p:nvPicPr>
            <p:blipFill>
              <a:blip r:embed="rId4"/>
              <a:stretch>
                <a:fillRect/>
              </a:stretch>
            </p:blipFill>
            <p:spPr>
              <a:xfrm>
                <a:off x="8080200" y="351720"/>
                <a:ext cx="1709280" cy="3960360"/>
              </a:xfrm>
              <a:prstGeom prst="rect">
                <a:avLst/>
              </a:prstGeom>
            </p:spPr>
          </p:pic>
        </mc:Fallback>
      </mc:AlternateContent>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8" name="Título 3"/>
          <p:cNvSpPr txBox="1">
            <a:spLocks noChangeArrowheads="1"/>
          </p:cNvSpPr>
          <p:nvPr/>
        </p:nvSpPr>
        <p:spPr bwMode="auto">
          <a:xfrm>
            <a:off x="609600" y="274638"/>
            <a:ext cx="10972800" cy="76259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pt-BR" altLang="pt-BR" sz="6000" b="0" i="0" u="none" strike="noStrike" kern="1200" cap="none" spc="0" normalizeH="0" baseline="0" noProof="0" dirty="0" err="1">
                <a:ln>
                  <a:noFill/>
                </a:ln>
                <a:solidFill>
                  <a:schemeClr val="tx1"/>
                </a:solidFill>
                <a:effectLst/>
                <a:uLnTx/>
                <a:uFillTx/>
                <a:latin typeface="Arial" pitchFamily="34" charset="0"/>
                <a:ea typeface="+mj-ea"/>
                <a:cs typeface="Arial" pitchFamily="34" charset="0"/>
              </a:rPr>
              <a:t>Climograma</a:t>
            </a:r>
            <a:endParaRPr kumimoji="0" lang="pt-BR" altLang="pt-BR" sz="60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pic>
        <p:nvPicPr>
          <p:cNvPr id="31746" name="Picture 2" descr="Como fazer um climograma com o Excel - TudoGeo"/>
          <p:cNvPicPr>
            <a:picLocks noChangeAspect="1" noChangeArrowheads="1"/>
          </p:cNvPicPr>
          <p:nvPr/>
        </p:nvPicPr>
        <p:blipFill>
          <a:blip r:embed="rId3" cstate="print"/>
          <a:srcRect/>
          <a:stretch>
            <a:fillRect/>
          </a:stretch>
        </p:blipFill>
        <p:spPr bwMode="auto">
          <a:xfrm>
            <a:off x="765174" y="1037230"/>
            <a:ext cx="9064626" cy="4873033"/>
          </a:xfrm>
          <a:prstGeom prst="rect">
            <a:avLst/>
          </a:prstGeom>
          <a:noFill/>
        </p:spPr>
      </p:pic>
      <p:sp>
        <p:nvSpPr>
          <p:cNvPr id="10" name="CaixaDeTexto 9"/>
          <p:cNvSpPr txBox="1"/>
          <p:nvPr/>
        </p:nvSpPr>
        <p:spPr>
          <a:xfrm>
            <a:off x="762000" y="5880100"/>
            <a:ext cx="9067800" cy="215444"/>
          </a:xfrm>
          <a:prstGeom prst="rect">
            <a:avLst/>
          </a:prstGeom>
          <a:noFill/>
        </p:spPr>
        <p:txBody>
          <a:bodyPr wrap="square" rtlCol="0">
            <a:spAutoFit/>
          </a:bodyPr>
          <a:lstStyle/>
          <a:p>
            <a:pPr algn="ctr"/>
            <a:r>
              <a:rPr lang="pt-BR" sz="800" dirty="0"/>
              <a:t>https://tudogeo.com.br/wp-content/uploads/2018/07/climograma-manaus.png</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cstate="print"/>
          <a:stretch>
            <a:fillRect/>
          </a:stretch>
        </p:blipFill>
        <p:spPr>
          <a:xfrm>
            <a:off x="6228253" y="873452"/>
            <a:ext cx="5785929" cy="3220872"/>
          </a:xfrm>
          <a:prstGeom prst="rect">
            <a:avLst/>
          </a:prstGeom>
        </p:spPr>
      </p:pic>
      <p:sp>
        <p:nvSpPr>
          <p:cNvPr id="8" name="Retângulo 7"/>
          <p:cNvSpPr/>
          <p:nvPr/>
        </p:nvSpPr>
        <p:spPr>
          <a:xfrm>
            <a:off x="6829890" y="3963553"/>
            <a:ext cx="4665424" cy="261610"/>
          </a:xfrm>
          <a:prstGeom prst="rect">
            <a:avLst/>
          </a:prstGeom>
        </p:spPr>
        <p:txBody>
          <a:bodyPr wrap="square">
            <a:spAutoFit/>
          </a:bodyPr>
          <a:lstStyle/>
          <a:p>
            <a:pPr algn="ctr"/>
            <a:r>
              <a:rPr lang="pt-BR" sz="1100" dirty="0"/>
              <a:t>https://www.proenem.com.br/enem/geografia/clima-fatores-climaticos/</a:t>
            </a:r>
          </a:p>
        </p:txBody>
      </p:sp>
      <p:sp>
        <p:nvSpPr>
          <p:cNvPr id="16386" name="Título 3"/>
          <p:cNvSpPr>
            <a:spLocks noGrp="1" noChangeArrowheads="1"/>
          </p:cNvSpPr>
          <p:nvPr>
            <p:ph type="title"/>
          </p:nvPr>
        </p:nvSpPr>
        <p:spPr>
          <a:xfrm>
            <a:off x="611495" y="0"/>
            <a:ext cx="10950303" cy="1040163"/>
          </a:xfrm>
        </p:spPr>
        <p:txBody>
          <a:bodyPr/>
          <a:lstStyle/>
          <a:p>
            <a:pPr algn="ctr">
              <a:defRPr/>
            </a:pPr>
            <a:r>
              <a:rPr lang="pt-BR" altLang="pt-BR" sz="5400" dirty="0">
                <a:latin typeface="Arial" pitchFamily="34" charset="0"/>
                <a:cs typeface="Arial" pitchFamily="34" charset="0"/>
              </a:rPr>
              <a:t>Fatores Climáticos</a:t>
            </a:r>
          </a:p>
        </p:txBody>
      </p:sp>
      <p:sp>
        <p:nvSpPr>
          <p:cNvPr id="5" name="Retângulo 4"/>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6" name="CaixaDeTexto 5"/>
          <p:cNvSpPr txBox="1"/>
          <p:nvPr/>
        </p:nvSpPr>
        <p:spPr>
          <a:xfrm>
            <a:off x="283949" y="968560"/>
            <a:ext cx="6352177" cy="5170646"/>
          </a:xfrm>
          <a:prstGeom prst="rect">
            <a:avLst/>
          </a:prstGeom>
          <a:noFill/>
        </p:spPr>
        <p:txBody>
          <a:bodyPr wrap="square" rtlCol="0">
            <a:spAutoFit/>
          </a:bodyPr>
          <a:lstStyle/>
          <a:p>
            <a:pPr algn="ctr"/>
            <a:r>
              <a:rPr lang="pt-BR" sz="4000" b="1" dirty="0">
                <a:latin typeface="Arial" pitchFamily="34" charset="0"/>
                <a:cs typeface="Arial" pitchFamily="34" charset="0"/>
              </a:rPr>
              <a:t>Albedo</a:t>
            </a:r>
          </a:p>
          <a:p>
            <a:pPr algn="ctr"/>
            <a:r>
              <a:rPr lang="pt-BR" sz="3400" dirty="0">
                <a:latin typeface="Arial" pitchFamily="34" charset="0"/>
                <a:cs typeface="Arial" pitchFamily="34" charset="0"/>
              </a:rPr>
              <a:t> </a:t>
            </a:r>
            <a:r>
              <a:rPr lang="pt-BR" sz="3200" dirty="0">
                <a:latin typeface="Arial" panose="020B0604020202020204" pitchFamily="34" charset="0"/>
                <a:cs typeface="Arial" panose="020B0604020202020204" pitchFamily="34" charset="0"/>
              </a:rPr>
              <a:t>É a taxa de refletividade da luz solar. Quanto mais claro é o material, maior é o albedo, e por isso mais luz ele reflete. Nos materiais escuros, o albedo é baixo, e por isso a maior parte da luz solar fica retida. Como resultado, materiais com albedo baixo são mais quentes.</a:t>
            </a:r>
            <a:endParaRPr lang="pt-BR" sz="4000" b="1" dirty="0">
              <a:latin typeface="Arial" pitchFamily="34" charset="0"/>
              <a:cs typeface="Arial"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3"/>
          <p:cNvSpPr>
            <a:spLocks noGrp="1" noChangeArrowheads="1"/>
          </p:cNvSpPr>
          <p:nvPr>
            <p:ph type="title"/>
          </p:nvPr>
        </p:nvSpPr>
        <p:spPr>
          <a:xfrm>
            <a:off x="570553" y="0"/>
            <a:ext cx="10947400" cy="885606"/>
          </a:xfrm>
        </p:spPr>
        <p:txBody>
          <a:bodyPr/>
          <a:lstStyle/>
          <a:p>
            <a:pPr algn="ctr">
              <a:defRPr/>
            </a:pPr>
            <a:r>
              <a:rPr lang="pt-BR" altLang="pt-BR" sz="6000" dirty="0">
                <a:latin typeface="Arial" pitchFamily="34" charset="0"/>
                <a:cs typeface="Arial" pitchFamily="34" charset="0"/>
              </a:rPr>
              <a:t>Fatores Climáticos</a:t>
            </a:r>
          </a:p>
        </p:txBody>
      </p:sp>
      <p:sp>
        <p:nvSpPr>
          <p:cNvPr id="5" name="Retângulo 4"/>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pic>
        <p:nvPicPr>
          <p:cNvPr id="2" name="Imagem 1"/>
          <p:cNvPicPr>
            <a:picLocks noChangeAspect="1"/>
          </p:cNvPicPr>
          <p:nvPr/>
        </p:nvPicPr>
        <p:blipFill rotWithShape="1">
          <a:blip r:embed="rId2" cstate="print"/>
          <a:srcRect l="26716" t="22007" r="23893" b="17179"/>
          <a:stretch/>
        </p:blipFill>
        <p:spPr>
          <a:xfrm>
            <a:off x="1232417" y="835089"/>
            <a:ext cx="7543094" cy="5764057"/>
          </a:xfrm>
          <a:prstGeom prst="rect">
            <a:avLst/>
          </a:prstGeom>
        </p:spPr>
      </p:pic>
      <p:sp>
        <p:nvSpPr>
          <p:cNvPr id="3" name="CaixaDeTexto 2"/>
          <p:cNvSpPr txBox="1"/>
          <p:nvPr/>
        </p:nvSpPr>
        <p:spPr>
          <a:xfrm>
            <a:off x="1142345" y="6518586"/>
            <a:ext cx="7654660" cy="261610"/>
          </a:xfrm>
          <a:prstGeom prst="rect">
            <a:avLst/>
          </a:prstGeom>
          <a:noFill/>
        </p:spPr>
        <p:txBody>
          <a:bodyPr wrap="none" rtlCol="0">
            <a:spAutoFit/>
          </a:bodyPr>
          <a:lstStyle/>
          <a:p>
            <a:r>
              <a:rPr lang="pt-BR" sz="1100" dirty="0"/>
              <a:t>Professor </a:t>
            </a:r>
            <a:r>
              <a:rPr lang="pt-BR" sz="1100" dirty="0" err="1"/>
              <a:t>Temistócles</a:t>
            </a:r>
            <a:r>
              <a:rPr lang="pt-BR" sz="1100" dirty="0"/>
              <a:t> Rafael Gomes Sobrinho - CEAP – Centro de Ensino Superior do Amapá – Curso de Arquitetura e Urbanismo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3"/>
          <p:cNvSpPr>
            <a:spLocks noGrp="1" noChangeArrowheads="1"/>
          </p:cNvSpPr>
          <p:nvPr>
            <p:ph type="title"/>
          </p:nvPr>
        </p:nvSpPr>
        <p:spPr>
          <a:xfrm>
            <a:off x="613222" y="0"/>
            <a:ext cx="10947400" cy="748780"/>
          </a:xfrm>
        </p:spPr>
        <p:txBody>
          <a:bodyPr/>
          <a:lstStyle/>
          <a:p>
            <a:pPr algn="ctr">
              <a:defRPr/>
            </a:pPr>
            <a:r>
              <a:rPr lang="pt-BR" altLang="pt-BR" sz="5400" dirty="0">
                <a:latin typeface="Arial" pitchFamily="34" charset="0"/>
                <a:cs typeface="Arial" pitchFamily="34" charset="0"/>
              </a:rPr>
              <a:t>Fatores Climáticos</a:t>
            </a:r>
          </a:p>
        </p:txBody>
      </p:sp>
      <p:sp>
        <p:nvSpPr>
          <p:cNvPr id="5" name="Retângulo 4"/>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6" name="CaixaDeTexto 5"/>
          <p:cNvSpPr txBox="1"/>
          <p:nvPr/>
        </p:nvSpPr>
        <p:spPr>
          <a:xfrm>
            <a:off x="1321853" y="708764"/>
            <a:ext cx="9290858" cy="646331"/>
          </a:xfrm>
          <a:prstGeom prst="rect">
            <a:avLst/>
          </a:prstGeom>
          <a:noFill/>
        </p:spPr>
        <p:txBody>
          <a:bodyPr wrap="square" rtlCol="0">
            <a:spAutoFit/>
          </a:bodyPr>
          <a:lstStyle/>
          <a:p>
            <a:pPr algn="ctr"/>
            <a:r>
              <a:rPr lang="pt-BR" sz="3600" b="1" dirty="0" err="1">
                <a:latin typeface="Arial" pitchFamily="34" charset="0"/>
                <a:cs typeface="Arial" pitchFamily="34" charset="0"/>
              </a:rPr>
              <a:t>Maritimidade</a:t>
            </a:r>
            <a:r>
              <a:rPr lang="pt-BR" sz="3600" b="1" dirty="0">
                <a:latin typeface="Arial" pitchFamily="34" charset="0"/>
                <a:cs typeface="Arial" pitchFamily="34" charset="0"/>
              </a:rPr>
              <a:t> e Continentalidade</a:t>
            </a:r>
          </a:p>
        </p:txBody>
      </p:sp>
      <p:pic>
        <p:nvPicPr>
          <p:cNvPr id="2" name="Imagem 1"/>
          <p:cNvPicPr>
            <a:picLocks noChangeAspect="1"/>
          </p:cNvPicPr>
          <p:nvPr/>
        </p:nvPicPr>
        <p:blipFill>
          <a:blip r:embed="rId2" cstate="print"/>
          <a:stretch>
            <a:fillRect/>
          </a:stretch>
        </p:blipFill>
        <p:spPr>
          <a:xfrm>
            <a:off x="274064" y="1386841"/>
            <a:ext cx="10015583" cy="4935182"/>
          </a:xfrm>
          <a:prstGeom prst="rect">
            <a:avLst/>
          </a:prstGeom>
        </p:spPr>
      </p:pic>
      <p:sp>
        <p:nvSpPr>
          <p:cNvPr id="3" name="Retângulo 2"/>
          <p:cNvSpPr/>
          <p:nvPr/>
        </p:nvSpPr>
        <p:spPr>
          <a:xfrm>
            <a:off x="2197100" y="6399315"/>
            <a:ext cx="7391400" cy="276999"/>
          </a:xfrm>
          <a:prstGeom prst="rect">
            <a:avLst/>
          </a:prstGeom>
        </p:spPr>
        <p:txBody>
          <a:bodyPr wrap="square">
            <a:spAutoFit/>
          </a:bodyPr>
          <a:lstStyle/>
          <a:p>
            <a:pPr algn="ctr"/>
            <a:r>
              <a:rPr lang="pt-BR" sz="1200" dirty="0"/>
              <a:t>http://lelinhosm.blogspot.com/2014/08/</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3"/>
          <p:cNvSpPr>
            <a:spLocks noGrp="1" noChangeArrowheads="1"/>
          </p:cNvSpPr>
          <p:nvPr>
            <p:ph type="title"/>
          </p:nvPr>
        </p:nvSpPr>
        <p:spPr>
          <a:xfrm>
            <a:off x="565790" y="222622"/>
            <a:ext cx="10947400" cy="1483310"/>
          </a:xfrm>
        </p:spPr>
        <p:txBody>
          <a:bodyPr/>
          <a:lstStyle/>
          <a:p>
            <a:pPr algn="ctr">
              <a:defRPr/>
            </a:pPr>
            <a:r>
              <a:rPr lang="pt-BR" altLang="pt-BR" sz="6000" dirty="0">
                <a:latin typeface="Arial" pitchFamily="34" charset="0"/>
                <a:cs typeface="Arial" pitchFamily="34" charset="0"/>
              </a:rPr>
              <a:t>Fatores Climáticos</a:t>
            </a:r>
            <a:br>
              <a:rPr lang="pt-BR" altLang="pt-BR" sz="6000" dirty="0">
                <a:latin typeface="Arial" pitchFamily="34" charset="0"/>
                <a:cs typeface="Arial" pitchFamily="34" charset="0"/>
              </a:rPr>
            </a:br>
            <a:r>
              <a:rPr lang="pt-BR" sz="4000" b="1" dirty="0">
                <a:latin typeface="Arial" pitchFamily="34" charset="0"/>
                <a:cs typeface="Arial" pitchFamily="34" charset="0"/>
              </a:rPr>
              <a:t>Massas de Ar</a:t>
            </a:r>
            <a:br>
              <a:rPr lang="pt-BR" sz="4000" b="1" dirty="0">
                <a:latin typeface="Arial" pitchFamily="34" charset="0"/>
                <a:cs typeface="Arial" pitchFamily="34" charset="0"/>
              </a:rPr>
            </a:br>
            <a:endParaRPr lang="pt-BR" altLang="pt-BR" sz="4000" dirty="0">
              <a:latin typeface="Arial" pitchFamily="34" charset="0"/>
              <a:cs typeface="Arial" pitchFamily="34" charset="0"/>
            </a:endParaRPr>
          </a:p>
        </p:txBody>
      </p:sp>
      <p:sp>
        <p:nvSpPr>
          <p:cNvPr id="5" name="Retângulo 4"/>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pic>
        <p:nvPicPr>
          <p:cNvPr id="2" name="Imagem 1"/>
          <p:cNvPicPr>
            <a:picLocks noChangeAspect="1"/>
          </p:cNvPicPr>
          <p:nvPr/>
        </p:nvPicPr>
        <p:blipFill rotWithShape="1">
          <a:blip r:embed="rId2" cstate="print"/>
          <a:srcRect l="12758" t="21480" r="15235" b="6449"/>
          <a:stretch/>
        </p:blipFill>
        <p:spPr>
          <a:xfrm>
            <a:off x="504766" y="1337439"/>
            <a:ext cx="9114691" cy="5131600"/>
          </a:xfrm>
          <a:prstGeom prst="rect">
            <a:avLst/>
          </a:prstGeom>
        </p:spPr>
      </p:pic>
      <p:sp>
        <p:nvSpPr>
          <p:cNvPr id="3" name="Retângulo 2"/>
          <p:cNvSpPr/>
          <p:nvPr/>
        </p:nvSpPr>
        <p:spPr>
          <a:xfrm>
            <a:off x="3521826" y="6491288"/>
            <a:ext cx="6096000" cy="276999"/>
          </a:xfrm>
          <a:prstGeom prst="rect">
            <a:avLst/>
          </a:prstGeom>
        </p:spPr>
        <p:txBody>
          <a:bodyPr>
            <a:spAutoFit/>
          </a:bodyPr>
          <a:lstStyle/>
          <a:p>
            <a:r>
              <a:rPr lang="pt-BR" sz="1200" dirty="0"/>
              <a:t>https://pt.wikipedia.org/wiki/Massa_de_ar#/media/Ficheiro:Air_masses.svg</a:t>
            </a:r>
          </a:p>
        </p:txBody>
      </p:sp>
      <mc:AlternateContent xmlns:mc="http://schemas.openxmlformats.org/markup-compatibility/2006">
        <mc:Choice xmlns:p14="http://schemas.microsoft.com/office/powerpoint/2010/main" Requires="p14">
          <p:contentPart p14:bwMode="auto" r:id="rId3">
            <p14:nvContentPartPr>
              <p14:cNvPr id="4" name="Tinta 3">
                <a:extLst>
                  <a:ext uri="{FF2B5EF4-FFF2-40B4-BE49-F238E27FC236}">
                    <a16:creationId xmlns:a16="http://schemas.microsoft.com/office/drawing/2014/main" id="{111E3310-B408-5CFF-7447-70538F2784C5}"/>
                  </a:ext>
                </a:extLst>
              </p14:cNvPr>
              <p14:cNvContentPartPr/>
              <p14:nvPr/>
            </p14:nvContentPartPr>
            <p14:xfrm>
              <a:off x="2224440" y="4865400"/>
              <a:ext cx="1820520" cy="1545480"/>
            </p14:xfrm>
          </p:contentPart>
        </mc:Choice>
        <mc:Fallback>
          <p:pic>
            <p:nvPicPr>
              <p:cNvPr id="4" name="Tinta 3">
                <a:extLst>
                  <a:ext uri="{FF2B5EF4-FFF2-40B4-BE49-F238E27FC236}">
                    <a16:creationId xmlns:a16="http://schemas.microsoft.com/office/drawing/2014/main" id="{111E3310-B408-5CFF-7447-70538F2784C5}"/>
                  </a:ext>
                </a:extLst>
              </p:cNvPr>
              <p:cNvPicPr/>
              <p:nvPr/>
            </p:nvPicPr>
            <p:blipFill>
              <a:blip r:embed="rId4"/>
              <a:stretch>
                <a:fillRect/>
              </a:stretch>
            </p:blipFill>
            <p:spPr>
              <a:xfrm>
                <a:off x="2215080" y="4856040"/>
                <a:ext cx="1839240" cy="1564200"/>
              </a:xfrm>
              <a:prstGeom prst="rect">
                <a:avLst/>
              </a:prstGeom>
            </p:spPr>
          </p:pic>
        </mc:Fallback>
      </mc:AlternateContent>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3F3EF2-B827-49E0-A419-FF47FD873507}"/>
              </a:ext>
            </a:extLst>
          </p:cNvPr>
          <p:cNvSpPr>
            <a:spLocks noGrp="1"/>
          </p:cNvSpPr>
          <p:nvPr>
            <p:ph type="title"/>
          </p:nvPr>
        </p:nvSpPr>
        <p:spPr>
          <a:xfrm>
            <a:off x="397565" y="365125"/>
            <a:ext cx="10956235" cy="5929658"/>
          </a:xfrm>
        </p:spPr>
        <p:txBody>
          <a:bodyPr/>
          <a:lstStyle/>
          <a:p>
            <a:r>
              <a:rPr lang="pt-BR" sz="4800" b="1" dirty="0"/>
              <a:t>Tipos de Massa de Ar</a:t>
            </a:r>
            <a:br>
              <a:rPr lang="pt-BR" sz="4800" b="1" dirty="0"/>
            </a:br>
            <a:br>
              <a:rPr lang="pt-BR" sz="3200" dirty="0"/>
            </a:br>
            <a:r>
              <a:rPr lang="pt-BR" sz="3200" dirty="0"/>
              <a:t>Massa equatorial: de temperatura elevada, forma-se em baixas latitudes e é úmida quando formada no oceano. Quando formada no continente é menos úmida.</a:t>
            </a:r>
            <a:br>
              <a:rPr lang="pt-BR" sz="3200" dirty="0"/>
            </a:br>
            <a:r>
              <a:rPr lang="pt-BR" sz="3200" dirty="0"/>
              <a:t>• Massa tropical: formada em latitudes subtropicais, entre 25º e 60º de latitude norte e sul, é quente e seca quando formada no continente.</a:t>
            </a:r>
            <a:br>
              <a:rPr lang="pt-BR" sz="3200" dirty="0"/>
            </a:br>
            <a:r>
              <a:rPr lang="pt-BR" sz="3200" dirty="0"/>
              <a:t>• Massa polar: com temperaturas menos elevadas e formada nas regiões próximas aos polos, é fria e seca. Se formada no oceano, é úmida.</a:t>
            </a:r>
          </a:p>
        </p:txBody>
      </p:sp>
    </p:spTree>
    <p:extLst>
      <p:ext uri="{BB962C8B-B14F-4D97-AF65-F5344CB8AC3E}">
        <p14:creationId xmlns:p14="http://schemas.microsoft.com/office/powerpoint/2010/main" val="3613049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3"/>
          <p:cNvSpPr>
            <a:spLocks noGrp="1" noChangeArrowheads="1"/>
          </p:cNvSpPr>
          <p:nvPr>
            <p:ph type="title"/>
          </p:nvPr>
        </p:nvSpPr>
        <p:spPr>
          <a:xfrm>
            <a:off x="904773" y="740510"/>
            <a:ext cx="10400899" cy="809157"/>
          </a:xfrm>
        </p:spPr>
        <p:txBody>
          <a:bodyPr/>
          <a:lstStyle/>
          <a:p>
            <a:pPr algn="ctr">
              <a:defRPr/>
            </a:pPr>
            <a:r>
              <a:rPr lang="pt-BR" altLang="pt-BR" sz="5400" dirty="0">
                <a:latin typeface="Arial" pitchFamily="34" charset="0"/>
                <a:cs typeface="Arial" pitchFamily="34" charset="0"/>
              </a:rPr>
              <a:t>Fatores Climáticos</a:t>
            </a:r>
            <a:br>
              <a:rPr lang="pt-BR" altLang="pt-BR" sz="5400" dirty="0">
                <a:latin typeface="Arial" pitchFamily="34" charset="0"/>
                <a:cs typeface="Arial" pitchFamily="34" charset="0"/>
              </a:rPr>
            </a:br>
            <a:r>
              <a:rPr lang="pt-BR" dirty="0">
                <a:latin typeface="Arial" panose="020B0604020202020204" pitchFamily="34" charset="0"/>
                <a:cs typeface="Arial" panose="020B0604020202020204" pitchFamily="34" charset="0"/>
              </a:rPr>
              <a:t>Relevo</a:t>
            </a:r>
            <a:br>
              <a:rPr lang="pt-BR" sz="5400" dirty="0">
                <a:latin typeface="Arial" panose="020B0604020202020204" pitchFamily="34" charset="0"/>
                <a:cs typeface="Arial" panose="020B0604020202020204" pitchFamily="34" charset="0"/>
              </a:rPr>
            </a:br>
            <a:endParaRPr lang="pt-BR" altLang="pt-BR" sz="5400" dirty="0">
              <a:latin typeface="Arial" pitchFamily="34" charset="0"/>
              <a:cs typeface="Arial" pitchFamily="34" charset="0"/>
            </a:endParaRPr>
          </a:p>
        </p:txBody>
      </p:sp>
      <p:sp>
        <p:nvSpPr>
          <p:cNvPr id="4" name="Retângulo 3"/>
          <p:cNvSpPr/>
          <p:nvPr/>
        </p:nvSpPr>
        <p:spPr>
          <a:xfrm>
            <a:off x="6852708" y="1263064"/>
            <a:ext cx="5102731" cy="4031873"/>
          </a:xfrm>
          <a:prstGeom prst="rect">
            <a:avLst/>
          </a:prstGeom>
        </p:spPr>
        <p:txBody>
          <a:bodyPr wrap="square">
            <a:spAutoFit/>
          </a:bodyPr>
          <a:lstStyle/>
          <a:p>
            <a:pPr algn="ctr"/>
            <a:r>
              <a:rPr lang="pt-BR" sz="3200" dirty="0">
                <a:latin typeface="Arial" panose="020B0604020202020204" pitchFamily="34" charset="0"/>
                <a:cs typeface="Arial" panose="020B0604020202020204" pitchFamily="34" charset="0"/>
              </a:rPr>
              <a:t>Influi na temperatura e na umidade ao facilitar ou dificultar a circulação das massas de ar. Pode influenciar na formação de desertos e/ou na ocorrência de chuvas orográficas.</a:t>
            </a:r>
          </a:p>
        </p:txBody>
      </p:sp>
      <p:pic>
        <p:nvPicPr>
          <p:cNvPr id="5" name="Imagem 4"/>
          <p:cNvPicPr>
            <a:picLocks noChangeAspect="1"/>
          </p:cNvPicPr>
          <p:nvPr/>
        </p:nvPicPr>
        <p:blipFill rotWithShape="1">
          <a:blip r:embed="rId2" cstate="print"/>
          <a:srcRect l="11459" t="13858" r="10297" b="13281"/>
          <a:stretch/>
        </p:blipFill>
        <p:spPr>
          <a:xfrm>
            <a:off x="168658" y="1359459"/>
            <a:ext cx="6682517" cy="4693993"/>
          </a:xfrm>
          <a:prstGeom prst="rect">
            <a:avLst/>
          </a:prstGeom>
        </p:spPr>
      </p:pic>
      <p:sp>
        <p:nvSpPr>
          <p:cNvPr id="6" name="Retângulo 5"/>
          <p:cNvSpPr/>
          <p:nvPr/>
        </p:nvSpPr>
        <p:spPr>
          <a:xfrm>
            <a:off x="195954" y="6027003"/>
            <a:ext cx="6096000" cy="830997"/>
          </a:xfrm>
          <a:prstGeom prst="rect">
            <a:avLst/>
          </a:prstGeom>
        </p:spPr>
        <p:txBody>
          <a:bodyPr>
            <a:spAutoFit/>
          </a:bodyPr>
          <a:lstStyle/>
          <a:p>
            <a:r>
              <a:rPr lang="pt-BR" sz="800" dirty="0"/>
              <a:t>https://www.google.com/search?tbs=simg:CAQSnwIJPIyZsWAK2zsakwILELCMpwgaYgpgCAMSKIYKiQqMCocKiRTgCfUJ7gnvE6YUhje2PoQ5tz6TN-U31CmHN4kouD4aMC9A-pARIObSZwTNKBFbUvQG84kCRjQh5fYp6R2qEhCmdiDNw960AfWR-exPSkT2ECAEDAsQjq7-CBoKCggIARIEKvjM7AwLEJ3twQkaiwEKFgoEdHJlZdqliPYDCgoIL20vMDdqN3IKGwoJYmF0aG9saXRo2qWI9gMKCggvbS8wZDVnaAoYCgVncmFzc9qliPYDCwoJL20vMDh0OWNfChoKB291dGNyb3DapYj2AwsKCS9tLzA3Y3d2bgoeCgtncmVlbiBhbGdhZdqliPYDCwoJL20vMDF5MjR2DA&amp;sxsrf=ALeKk01avru2I7vnXzS8gGsDv0x0YkqcgA:1591882490171&amp;q=tree&amp;tbm=isch&amp;sa=X&amp;ved=2ahUKEwij7eay8PnpAhUVI7kGHU00AxsQ2A4oAXoECBMQKQ&amp;biw=1920&amp;bih=883#imgrc=JDuBBLGPEbUEBM</a:t>
            </a:r>
          </a:p>
        </p:txBody>
      </p:sp>
    </p:spTree>
    <p:extLst>
      <p:ext uri="{BB962C8B-B14F-4D97-AF65-F5344CB8AC3E}">
        <p14:creationId xmlns:p14="http://schemas.microsoft.com/office/powerpoint/2010/main" val="2490428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2" cstate="print"/>
          <a:srcRect l="8913" t="14877" r="9613"/>
          <a:stretch/>
        </p:blipFill>
        <p:spPr>
          <a:xfrm>
            <a:off x="177424" y="1241398"/>
            <a:ext cx="5254388" cy="4309792"/>
          </a:xfrm>
          <a:prstGeom prst="rect">
            <a:avLst/>
          </a:prstGeom>
        </p:spPr>
      </p:pic>
      <p:sp>
        <p:nvSpPr>
          <p:cNvPr id="3" name="Título 3"/>
          <p:cNvSpPr>
            <a:spLocks noGrp="1" noChangeArrowheads="1"/>
          </p:cNvSpPr>
          <p:nvPr>
            <p:ph type="title"/>
          </p:nvPr>
        </p:nvSpPr>
        <p:spPr>
          <a:xfrm>
            <a:off x="224050" y="324183"/>
            <a:ext cx="10515600" cy="722530"/>
          </a:xfrm>
        </p:spPr>
        <p:txBody>
          <a:bodyPr/>
          <a:lstStyle/>
          <a:p>
            <a:pPr algn="ctr">
              <a:defRPr/>
            </a:pPr>
            <a:r>
              <a:rPr lang="pt-BR" altLang="pt-BR" sz="5400" dirty="0">
                <a:latin typeface="Arial" pitchFamily="34" charset="0"/>
                <a:cs typeface="Arial" pitchFamily="34" charset="0"/>
              </a:rPr>
              <a:t>Fatores Climáticos</a:t>
            </a:r>
            <a:br>
              <a:rPr lang="pt-BR" altLang="pt-BR" sz="5400" dirty="0">
                <a:latin typeface="Arial" pitchFamily="34" charset="0"/>
                <a:cs typeface="Arial" pitchFamily="34" charset="0"/>
              </a:rPr>
            </a:br>
            <a:r>
              <a:rPr lang="pt-BR" altLang="pt-BR" dirty="0">
                <a:latin typeface="Arial" pitchFamily="34" charset="0"/>
                <a:cs typeface="Arial" pitchFamily="34" charset="0"/>
              </a:rPr>
              <a:t>Vegetação</a:t>
            </a:r>
          </a:p>
        </p:txBody>
      </p:sp>
      <p:sp>
        <p:nvSpPr>
          <p:cNvPr id="4" name="Retângulo 3"/>
          <p:cNvSpPr/>
          <p:nvPr/>
        </p:nvSpPr>
        <p:spPr>
          <a:xfrm>
            <a:off x="5299877" y="1373112"/>
            <a:ext cx="6287068" cy="4031873"/>
          </a:xfrm>
          <a:prstGeom prst="rect">
            <a:avLst/>
          </a:prstGeom>
        </p:spPr>
        <p:txBody>
          <a:bodyPr wrap="square">
            <a:spAutoFit/>
          </a:bodyPr>
          <a:lstStyle/>
          <a:p>
            <a:pPr algn="ctr"/>
            <a:r>
              <a:rPr lang="pt-BR" sz="3200" dirty="0"/>
              <a:t>Os diferentes tipos de cobertura vegetal apresentam grande variação na densidade, o que influencia diretamente a absorção da irradiação de calor, além da umidade. Quanto maior a presença de vegetação num local, maior tende a ser a umidade.</a:t>
            </a:r>
          </a:p>
        </p:txBody>
      </p:sp>
      <p:sp>
        <p:nvSpPr>
          <p:cNvPr id="7" name="Retângulo 6"/>
          <p:cNvSpPr/>
          <p:nvPr/>
        </p:nvSpPr>
        <p:spPr>
          <a:xfrm>
            <a:off x="607458" y="5496601"/>
            <a:ext cx="4387047" cy="261610"/>
          </a:xfrm>
          <a:prstGeom prst="rect">
            <a:avLst/>
          </a:prstGeom>
        </p:spPr>
        <p:txBody>
          <a:bodyPr wrap="square">
            <a:spAutoFit/>
          </a:bodyPr>
          <a:lstStyle/>
          <a:p>
            <a:r>
              <a:rPr lang="pt-BR" sz="1100" dirty="0"/>
              <a:t>https://www.proenem.com.br/enem/geografia/clima-fatores-climaticos/</a:t>
            </a:r>
          </a:p>
        </p:txBody>
      </p:sp>
    </p:spTree>
    <p:extLst>
      <p:ext uri="{BB962C8B-B14F-4D97-AF65-F5344CB8AC3E}">
        <p14:creationId xmlns:p14="http://schemas.microsoft.com/office/powerpoint/2010/main" val="1605012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3"/>
          <p:cNvSpPr>
            <a:spLocks noGrp="1" noChangeArrowheads="1"/>
          </p:cNvSpPr>
          <p:nvPr>
            <p:ph type="title"/>
          </p:nvPr>
        </p:nvSpPr>
        <p:spPr>
          <a:xfrm>
            <a:off x="828575" y="461378"/>
            <a:ext cx="10515600" cy="770656"/>
          </a:xfrm>
        </p:spPr>
        <p:txBody>
          <a:bodyPr/>
          <a:lstStyle/>
          <a:p>
            <a:pPr algn="ctr">
              <a:defRPr/>
            </a:pPr>
            <a:r>
              <a:rPr lang="pt-BR" altLang="pt-BR" sz="5400" dirty="0">
                <a:latin typeface="Arial" pitchFamily="34" charset="0"/>
                <a:cs typeface="Arial" pitchFamily="34" charset="0"/>
              </a:rPr>
              <a:t>Fatores Climáticos</a:t>
            </a:r>
            <a:br>
              <a:rPr lang="pt-BR" altLang="pt-BR" sz="5400" dirty="0">
                <a:latin typeface="Arial" pitchFamily="34" charset="0"/>
                <a:cs typeface="Arial" pitchFamily="34" charset="0"/>
              </a:rPr>
            </a:br>
            <a:r>
              <a:rPr lang="pt-BR" altLang="pt-BR" dirty="0">
                <a:latin typeface="Arial" pitchFamily="34" charset="0"/>
                <a:cs typeface="Arial" pitchFamily="34" charset="0"/>
              </a:rPr>
              <a:t>Correntes Marítimas</a:t>
            </a:r>
          </a:p>
        </p:txBody>
      </p:sp>
      <p:sp>
        <p:nvSpPr>
          <p:cNvPr id="4" name="Retângulo 3"/>
          <p:cNvSpPr/>
          <p:nvPr/>
        </p:nvSpPr>
        <p:spPr>
          <a:xfrm>
            <a:off x="473242" y="1727810"/>
            <a:ext cx="11226265" cy="3416320"/>
          </a:xfrm>
          <a:prstGeom prst="rect">
            <a:avLst/>
          </a:prstGeom>
        </p:spPr>
        <p:txBody>
          <a:bodyPr wrap="square">
            <a:spAutoFit/>
          </a:bodyPr>
          <a:lstStyle/>
          <a:p>
            <a:pPr algn="ctr"/>
            <a:r>
              <a:rPr lang="pt-BR" sz="3600" dirty="0">
                <a:latin typeface="Arial" panose="020B0604020202020204" pitchFamily="34" charset="0"/>
                <a:cs typeface="Arial" panose="020B0604020202020204" pitchFamily="34" charset="0"/>
              </a:rPr>
              <a:t>São extensas porções de água que se deslocam pelo oceano, quase sempre nas mesmas direções, como se fossem larguíssimos ‘rios’ dentro do mar, e são movimentados pelos ventos e pela rotação da Terra. </a:t>
            </a:r>
            <a:r>
              <a:rPr lang="pt-BR" sz="3600" dirty="0" err="1">
                <a:latin typeface="Arial" panose="020B0604020202020204" pitchFamily="34" charset="0"/>
                <a:cs typeface="Arial" panose="020B0604020202020204" pitchFamily="34" charset="0"/>
              </a:rPr>
              <a:t>Ex</a:t>
            </a:r>
            <a:r>
              <a:rPr lang="pt-BR" sz="3600" dirty="0">
                <a:latin typeface="Arial" panose="020B0604020202020204" pitchFamily="34" charset="0"/>
                <a:cs typeface="Arial" panose="020B0604020202020204" pitchFamily="34" charset="0"/>
              </a:rPr>
              <a:t>: Corrente do Golfo (corrente quente) e Corrente de Humbold (corrente fria)</a:t>
            </a:r>
            <a:r>
              <a:rPr lang="pt-BR" dirty="0"/>
              <a:t>.</a:t>
            </a:r>
          </a:p>
        </p:txBody>
      </p:sp>
    </p:spTree>
    <p:extLst>
      <p:ext uri="{BB962C8B-B14F-4D97-AF65-F5344CB8AC3E}">
        <p14:creationId xmlns:p14="http://schemas.microsoft.com/office/powerpoint/2010/main" val="137566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6"/>
          <p:cNvSpPr txBox="1"/>
          <p:nvPr/>
        </p:nvSpPr>
        <p:spPr>
          <a:xfrm>
            <a:off x="330201" y="1059711"/>
            <a:ext cx="11518900" cy="4056560"/>
          </a:xfrm>
          <a:prstGeom prst="rect">
            <a:avLst/>
          </a:prstGeom>
          <a:noFill/>
          <a:ln>
            <a:noFill/>
          </a:ln>
        </p:spPr>
        <p:txBody>
          <a:bodyPr vert="horz" wrap="square" lIns="91440" tIns="45720" rIns="91440" bIns="45720" anchor="t" anchorCtr="1" compatLnSpc="1">
            <a:spAutoFit/>
          </a:bodyPr>
          <a:lstStyle/>
          <a:p>
            <a:pPr marL="0" marR="0" lvl="0" indent="0" algn="ctr" defTabSz="449263" rtl="0" fontAlgn="auto" hangingPunct="0">
              <a:lnSpc>
                <a:spcPct val="93000"/>
              </a:lnSpc>
              <a:spcBef>
                <a:spcPts val="0"/>
              </a:spcBef>
              <a:spcAft>
                <a:spcPts val="0"/>
              </a:spcAft>
              <a:buNone/>
              <a:tabLst>
                <a:tab pos="0" algn="l"/>
                <a:tab pos="447671" algn="l"/>
                <a:tab pos="896934" algn="l"/>
                <a:tab pos="1346197" algn="l"/>
                <a:tab pos="1795460" algn="l"/>
                <a:tab pos="2244723" algn="l"/>
                <a:tab pos="2693986" algn="l"/>
                <a:tab pos="3143250" algn="l"/>
                <a:tab pos="3592513" algn="l"/>
                <a:tab pos="4041776" algn="l"/>
                <a:tab pos="4491039" algn="l"/>
                <a:tab pos="4940302" algn="l"/>
                <a:tab pos="5389565" algn="l"/>
                <a:tab pos="5838828" algn="l"/>
                <a:tab pos="6288091" algn="l"/>
                <a:tab pos="6737354" algn="l"/>
                <a:tab pos="7186617" algn="l"/>
                <a:tab pos="7635870" algn="l"/>
                <a:tab pos="8085133" algn="l"/>
                <a:tab pos="8534396" algn="l"/>
                <a:tab pos="8983659" algn="l"/>
              </a:tabLst>
              <a:defRPr sz="1800" b="0" i="0" u="none" strike="noStrike" kern="0" cap="none" spc="0" baseline="0">
                <a:solidFill>
                  <a:srgbClr val="000000"/>
                </a:solidFill>
                <a:uFillTx/>
              </a:defRPr>
            </a:pPr>
            <a:r>
              <a:rPr lang="pt-BR" sz="3600" b="0" i="0" u="none" strike="noStrike" kern="1200" cap="none" spc="0" baseline="0" dirty="0">
                <a:solidFill>
                  <a:srgbClr val="000000"/>
                </a:solidFill>
                <a:uFillTx/>
                <a:latin typeface="Arial"/>
                <a:ea typeface="Microsoft YaHei"/>
              </a:rPr>
              <a:t>O </a:t>
            </a:r>
            <a:r>
              <a:rPr lang="pt-BR" sz="3600" b="1" i="1" u="none" strike="noStrike" kern="1200" cap="none" spc="0" baseline="0" dirty="0">
                <a:solidFill>
                  <a:srgbClr val="000000"/>
                </a:solidFill>
                <a:uFillTx/>
                <a:latin typeface="Arial"/>
                <a:ea typeface="Microsoft YaHei"/>
              </a:rPr>
              <a:t>Tempo</a:t>
            </a:r>
            <a:r>
              <a:rPr lang="pt-BR" sz="3600" b="0" i="0" u="none" strike="noStrike" kern="1200" cap="none" spc="0" baseline="0" dirty="0">
                <a:solidFill>
                  <a:srgbClr val="000000"/>
                </a:solidFill>
                <a:uFillTx/>
                <a:latin typeface="Arial"/>
                <a:ea typeface="Microsoft YaHei"/>
              </a:rPr>
              <a:t> é o estado físico das condições atmosféricas, em um determinado momento e local.</a:t>
            </a:r>
          </a:p>
          <a:p>
            <a:pPr marL="0" marR="0" lvl="0" indent="0" algn="ctr" defTabSz="449263" rtl="0" fontAlgn="auto" hangingPunct="0">
              <a:lnSpc>
                <a:spcPct val="93000"/>
              </a:lnSpc>
              <a:spcBef>
                <a:spcPts val="0"/>
              </a:spcBef>
              <a:spcAft>
                <a:spcPts val="0"/>
              </a:spcAft>
              <a:buNone/>
              <a:tabLst>
                <a:tab pos="0" algn="l"/>
                <a:tab pos="447671" algn="l"/>
                <a:tab pos="896934" algn="l"/>
                <a:tab pos="1346197" algn="l"/>
                <a:tab pos="1795460" algn="l"/>
                <a:tab pos="2244723" algn="l"/>
                <a:tab pos="2693986" algn="l"/>
                <a:tab pos="3143250" algn="l"/>
                <a:tab pos="3592513" algn="l"/>
                <a:tab pos="4041776" algn="l"/>
                <a:tab pos="4491039" algn="l"/>
                <a:tab pos="4940302" algn="l"/>
                <a:tab pos="5389565" algn="l"/>
                <a:tab pos="5838828" algn="l"/>
                <a:tab pos="6288091" algn="l"/>
                <a:tab pos="6737354" algn="l"/>
                <a:tab pos="7186617" algn="l"/>
                <a:tab pos="7635870" algn="l"/>
                <a:tab pos="8085133" algn="l"/>
                <a:tab pos="8534396" algn="l"/>
                <a:tab pos="8983659" algn="l"/>
              </a:tabLst>
              <a:defRPr sz="1800" b="0" i="0" u="none" strike="noStrike" kern="0" cap="none" spc="0" baseline="0">
                <a:solidFill>
                  <a:srgbClr val="000000"/>
                </a:solidFill>
                <a:uFillTx/>
              </a:defRPr>
            </a:pPr>
            <a:endParaRPr lang="pt-BR" sz="1500" b="0" i="0" u="none" strike="noStrike" kern="1200" cap="none" spc="0" baseline="0" dirty="0">
              <a:solidFill>
                <a:srgbClr val="000000"/>
              </a:solidFill>
              <a:uFillTx/>
              <a:latin typeface="Arial"/>
              <a:ea typeface="Microsoft YaHei"/>
            </a:endParaRPr>
          </a:p>
          <a:p>
            <a:pPr marL="0" marR="0" lvl="0" indent="0" algn="ctr" defTabSz="449263" rtl="0" fontAlgn="auto" hangingPunct="0">
              <a:lnSpc>
                <a:spcPct val="93000"/>
              </a:lnSpc>
              <a:spcBef>
                <a:spcPts val="0"/>
              </a:spcBef>
              <a:spcAft>
                <a:spcPts val="0"/>
              </a:spcAft>
              <a:buNone/>
              <a:tabLst>
                <a:tab pos="0" algn="l"/>
                <a:tab pos="447671" algn="l"/>
                <a:tab pos="896934" algn="l"/>
                <a:tab pos="1346197" algn="l"/>
                <a:tab pos="1795460" algn="l"/>
                <a:tab pos="2244723" algn="l"/>
                <a:tab pos="2693986" algn="l"/>
                <a:tab pos="3143250" algn="l"/>
                <a:tab pos="3592513" algn="l"/>
                <a:tab pos="4041776" algn="l"/>
                <a:tab pos="4491039" algn="l"/>
                <a:tab pos="4940302" algn="l"/>
                <a:tab pos="5389565" algn="l"/>
                <a:tab pos="5838828" algn="l"/>
                <a:tab pos="6288091" algn="l"/>
                <a:tab pos="6737354" algn="l"/>
                <a:tab pos="7186617" algn="l"/>
                <a:tab pos="7635870" algn="l"/>
                <a:tab pos="8085133" algn="l"/>
                <a:tab pos="8534396" algn="l"/>
                <a:tab pos="8983659" algn="l"/>
              </a:tabLst>
              <a:defRPr sz="1800" b="0" i="0" u="none" strike="noStrike" kern="0" cap="none" spc="0" baseline="0">
                <a:solidFill>
                  <a:srgbClr val="000000"/>
                </a:solidFill>
                <a:uFillTx/>
              </a:defRPr>
            </a:pPr>
            <a:r>
              <a:rPr lang="pt-BR" sz="3600" b="0" i="0" u="none" strike="noStrike" kern="1200" cap="none" spc="0" baseline="0" dirty="0">
                <a:solidFill>
                  <a:srgbClr val="000000"/>
                </a:solidFill>
                <a:uFillTx/>
                <a:latin typeface="Arial"/>
                <a:ea typeface="Microsoft YaHei"/>
              </a:rPr>
              <a:t>A </a:t>
            </a:r>
            <a:r>
              <a:rPr lang="pt-BR" sz="3600" b="1" i="1" u="none" strike="noStrike" kern="1200" cap="none" spc="0" baseline="0" dirty="0">
                <a:solidFill>
                  <a:srgbClr val="000000"/>
                </a:solidFill>
                <a:uFillTx/>
                <a:latin typeface="Arial"/>
                <a:ea typeface="Microsoft YaHei"/>
              </a:rPr>
              <a:t>Meteorologia</a:t>
            </a:r>
            <a:r>
              <a:rPr lang="pt-BR" sz="3600" b="0" i="0" u="none" strike="noStrike" kern="1200" cap="none" spc="0" baseline="0" dirty="0">
                <a:solidFill>
                  <a:srgbClr val="000000"/>
                </a:solidFill>
                <a:uFillTx/>
                <a:latin typeface="Arial"/>
                <a:ea typeface="Microsoft YaHei"/>
              </a:rPr>
              <a:t> é a ciência que estuda as condições e o comportamento físico da atmosfera.</a:t>
            </a:r>
          </a:p>
          <a:p>
            <a:pPr marL="0" marR="0" lvl="0" indent="0" algn="ctr" defTabSz="449263" rtl="0" fontAlgn="auto" hangingPunct="0">
              <a:lnSpc>
                <a:spcPct val="93000"/>
              </a:lnSpc>
              <a:spcBef>
                <a:spcPts val="0"/>
              </a:spcBef>
              <a:spcAft>
                <a:spcPts val="0"/>
              </a:spcAft>
              <a:buNone/>
              <a:tabLst>
                <a:tab pos="0" algn="l"/>
                <a:tab pos="447671" algn="l"/>
                <a:tab pos="896934" algn="l"/>
                <a:tab pos="1346197" algn="l"/>
                <a:tab pos="1795460" algn="l"/>
                <a:tab pos="2244723" algn="l"/>
                <a:tab pos="2693986" algn="l"/>
                <a:tab pos="3143250" algn="l"/>
                <a:tab pos="3592513" algn="l"/>
                <a:tab pos="4041776" algn="l"/>
                <a:tab pos="4491039" algn="l"/>
                <a:tab pos="4940302" algn="l"/>
                <a:tab pos="5389565" algn="l"/>
                <a:tab pos="5838828" algn="l"/>
                <a:tab pos="6288091" algn="l"/>
                <a:tab pos="6737354" algn="l"/>
                <a:tab pos="7186617" algn="l"/>
                <a:tab pos="7635870" algn="l"/>
                <a:tab pos="8085133" algn="l"/>
                <a:tab pos="8534396" algn="l"/>
                <a:tab pos="8983659" algn="l"/>
              </a:tabLst>
              <a:defRPr sz="1800" b="0" i="0" u="none" strike="noStrike" kern="0" cap="none" spc="0" baseline="0">
                <a:solidFill>
                  <a:srgbClr val="000000"/>
                </a:solidFill>
                <a:uFillTx/>
              </a:defRPr>
            </a:pPr>
            <a:endParaRPr lang="pt-BR" sz="1000" dirty="0">
              <a:solidFill>
                <a:srgbClr val="000000"/>
              </a:solidFill>
              <a:latin typeface="Arial"/>
              <a:ea typeface="Microsoft YaHei"/>
            </a:endParaRPr>
          </a:p>
          <a:p>
            <a:pPr algn="ctr" defTabSz="449263" fontAlgn="auto">
              <a:lnSpc>
                <a:spcPct val="93000"/>
              </a:lnSpc>
              <a:spcBef>
                <a:spcPts val="0"/>
              </a:spcBef>
              <a:spcAft>
                <a:spcPts val="0"/>
              </a:spcAft>
              <a:tabLst>
                <a:tab pos="0" algn="l"/>
                <a:tab pos="447671" algn="l"/>
                <a:tab pos="896934" algn="l"/>
                <a:tab pos="1346197" algn="l"/>
                <a:tab pos="1795460" algn="l"/>
                <a:tab pos="2244723" algn="l"/>
                <a:tab pos="2693986" algn="l"/>
                <a:tab pos="3143250" algn="l"/>
                <a:tab pos="3592513" algn="l"/>
                <a:tab pos="4041776" algn="l"/>
                <a:tab pos="4491039" algn="l"/>
                <a:tab pos="4940302" algn="l"/>
                <a:tab pos="5389565" algn="l"/>
                <a:tab pos="5838828" algn="l"/>
                <a:tab pos="6288091" algn="l"/>
                <a:tab pos="6737354" algn="l"/>
                <a:tab pos="7186617" algn="l"/>
                <a:tab pos="7635870" algn="l"/>
                <a:tab pos="8085133" algn="l"/>
                <a:tab pos="8534396" algn="l"/>
                <a:tab pos="8983659" algn="l"/>
              </a:tabLst>
              <a:defRPr sz="1800" b="0" i="0" u="none" strike="noStrike" kern="0" cap="none" spc="0" baseline="0">
                <a:solidFill>
                  <a:srgbClr val="000000"/>
                </a:solidFill>
                <a:uFillTx/>
              </a:defRPr>
            </a:pPr>
            <a:r>
              <a:rPr lang="pt-BR" sz="3600" b="1" i="1" dirty="0">
                <a:solidFill>
                  <a:srgbClr val="000000"/>
                </a:solidFill>
                <a:latin typeface="Arial"/>
                <a:ea typeface="Microsoft YaHei"/>
              </a:rPr>
              <a:t>Clima</a:t>
            </a:r>
            <a:r>
              <a:rPr lang="pt-BR" sz="3600" dirty="0">
                <a:solidFill>
                  <a:srgbClr val="000000"/>
                </a:solidFill>
                <a:latin typeface="Arial"/>
                <a:ea typeface="Microsoft YaHei"/>
              </a:rPr>
              <a:t> é o conjunto das condições atmosféricas, de uma região, observadas ao longo vários anos.</a:t>
            </a:r>
          </a:p>
          <a:p>
            <a:pPr marL="0" marR="0" lvl="0" indent="0" algn="ctr" defTabSz="449263" rtl="0" fontAlgn="auto" hangingPunct="0">
              <a:lnSpc>
                <a:spcPct val="93000"/>
              </a:lnSpc>
              <a:spcBef>
                <a:spcPts val="0"/>
              </a:spcBef>
              <a:spcAft>
                <a:spcPts val="0"/>
              </a:spcAft>
              <a:buNone/>
              <a:tabLst>
                <a:tab pos="0" algn="l"/>
                <a:tab pos="447671" algn="l"/>
                <a:tab pos="896934" algn="l"/>
                <a:tab pos="1346197" algn="l"/>
                <a:tab pos="1795460" algn="l"/>
                <a:tab pos="2244723" algn="l"/>
                <a:tab pos="2693986" algn="l"/>
                <a:tab pos="3143250" algn="l"/>
                <a:tab pos="3592513" algn="l"/>
                <a:tab pos="4041776" algn="l"/>
                <a:tab pos="4491039" algn="l"/>
                <a:tab pos="4940302" algn="l"/>
                <a:tab pos="5389565" algn="l"/>
                <a:tab pos="5838828" algn="l"/>
                <a:tab pos="6288091" algn="l"/>
                <a:tab pos="6737354" algn="l"/>
                <a:tab pos="7186617" algn="l"/>
                <a:tab pos="7635870" algn="l"/>
                <a:tab pos="8085133" algn="l"/>
                <a:tab pos="8534396" algn="l"/>
                <a:tab pos="8983659" algn="l"/>
              </a:tabLst>
              <a:defRPr sz="1800" b="0" i="0" u="none" strike="noStrike" kern="0" cap="none" spc="0" baseline="0">
                <a:solidFill>
                  <a:srgbClr val="000000"/>
                </a:solidFill>
                <a:uFillTx/>
              </a:defRPr>
            </a:pPr>
            <a:endParaRPr lang="pt-BR" sz="3600" b="0" i="0" u="none" strike="noStrike" kern="1200" cap="none" spc="0" baseline="0" dirty="0">
              <a:solidFill>
                <a:srgbClr val="000000"/>
              </a:solidFill>
              <a:uFillTx/>
              <a:latin typeface="Arial"/>
              <a:ea typeface="Microsoft YaHei"/>
            </a:endParaRPr>
          </a:p>
        </p:txBody>
      </p:sp>
      <p:sp>
        <p:nvSpPr>
          <p:cNvPr id="7" name="Retângulo 6"/>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8" name="Título 3"/>
          <p:cNvSpPr txBox="1">
            <a:spLocks noChangeArrowheads="1"/>
          </p:cNvSpPr>
          <p:nvPr/>
        </p:nvSpPr>
        <p:spPr bwMode="auto">
          <a:xfrm>
            <a:off x="546100" y="0"/>
            <a:ext cx="109728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pt-BR" altLang="pt-BR" sz="6000" b="0" i="0" u="none" strike="noStrike" kern="1200" cap="none" spc="0" normalizeH="0" baseline="0" noProof="0" dirty="0">
                <a:ln>
                  <a:noFill/>
                </a:ln>
                <a:solidFill>
                  <a:schemeClr val="tx1"/>
                </a:solidFill>
                <a:effectLst/>
                <a:uLnTx/>
                <a:uFillTx/>
                <a:latin typeface="Arial" pitchFamily="34" charset="0"/>
                <a:ea typeface="+mj-ea"/>
                <a:cs typeface="Arial" pitchFamily="34" charset="0"/>
              </a:rPr>
              <a:t>Clima e Tempo</a:t>
            </a:r>
          </a:p>
        </p:txBody>
      </p:sp>
      <p:pic>
        <p:nvPicPr>
          <p:cNvPr id="9" name="Picture 9" descr="Confira a previsão do tempo – BLOG DO ROQUE – SÃO JOÃO DO IVAÍ"/>
          <p:cNvPicPr>
            <a:picLocks noChangeAspect="1"/>
          </p:cNvPicPr>
          <p:nvPr/>
        </p:nvPicPr>
        <p:blipFill>
          <a:blip r:embed="rId3" cstate="print"/>
          <a:srcRect/>
          <a:stretch>
            <a:fillRect/>
          </a:stretch>
        </p:blipFill>
        <p:spPr>
          <a:xfrm>
            <a:off x="1772920" y="4639303"/>
            <a:ext cx="3101340" cy="1584176"/>
          </a:xfrm>
          <a:prstGeom prst="rect">
            <a:avLst/>
          </a:prstGeom>
          <a:noFill/>
          <a:ln>
            <a:noFill/>
          </a:ln>
        </p:spPr>
      </p:pic>
      <p:sp>
        <p:nvSpPr>
          <p:cNvPr id="2050" name="AutoShape 2" descr="Montes Claros – Previsão do tempo para Montes Claros | Jornal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52" name="AutoShape 4" descr="Montes Claros – Previsão do tempo para Montes Claros | Jornal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54" name="AutoShape 6" descr="Montes Claros – Previsão do tempo para Montes Claros | Jornal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2056" name="Picture 8" descr="Confira a previsão do tempo para a semana em SC - Contato Internet"/>
          <p:cNvPicPr>
            <a:picLocks noChangeAspect="1" noChangeArrowheads="1"/>
          </p:cNvPicPr>
          <p:nvPr/>
        </p:nvPicPr>
        <p:blipFill>
          <a:blip r:embed="rId4" cstate="print"/>
          <a:srcRect/>
          <a:stretch>
            <a:fillRect/>
          </a:stretch>
        </p:blipFill>
        <p:spPr bwMode="auto">
          <a:xfrm>
            <a:off x="5268320" y="4615701"/>
            <a:ext cx="2023565" cy="1596050"/>
          </a:xfrm>
          <a:prstGeom prst="rect">
            <a:avLst/>
          </a:prstGeom>
          <a:noFill/>
        </p:spPr>
      </p:pic>
      <p:sp>
        <p:nvSpPr>
          <p:cNvPr id="11" name="CaixaDeTexto 10"/>
          <p:cNvSpPr txBox="1"/>
          <p:nvPr/>
        </p:nvSpPr>
        <p:spPr>
          <a:xfrm>
            <a:off x="1893389" y="6237877"/>
            <a:ext cx="5917474" cy="215444"/>
          </a:xfrm>
          <a:prstGeom prst="rect">
            <a:avLst/>
          </a:prstGeom>
          <a:noFill/>
        </p:spPr>
        <p:txBody>
          <a:bodyPr wrap="square" rtlCol="0">
            <a:spAutoFit/>
          </a:bodyPr>
          <a:lstStyle/>
          <a:p>
            <a:pPr algn="ctr"/>
            <a:r>
              <a:rPr lang="pt-BR" sz="800" dirty="0"/>
              <a:t>https://www.contato.net/wp-content/uploads/2017/05/previsao.jpg</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2268CB-A000-4ADB-B8BC-579D58AA5D1F}"/>
              </a:ext>
            </a:extLst>
          </p:cNvPr>
          <p:cNvSpPr>
            <a:spLocks noGrp="1"/>
          </p:cNvSpPr>
          <p:nvPr>
            <p:ph type="title"/>
          </p:nvPr>
        </p:nvSpPr>
        <p:spPr/>
        <p:txBody>
          <a:bodyPr/>
          <a:lstStyle/>
          <a:p>
            <a:endParaRPr lang="pt-BR"/>
          </a:p>
        </p:txBody>
      </p:sp>
      <p:pic>
        <p:nvPicPr>
          <p:cNvPr id="4" name="Imagem 3">
            <a:extLst>
              <a:ext uri="{FF2B5EF4-FFF2-40B4-BE49-F238E27FC236}">
                <a16:creationId xmlns:a16="http://schemas.microsoft.com/office/drawing/2014/main" id="{0BE0D44A-7AE5-4AAE-A165-62D66DEF3499}"/>
              </a:ext>
            </a:extLst>
          </p:cNvPr>
          <p:cNvPicPr>
            <a:picLocks noChangeAspect="1"/>
          </p:cNvPicPr>
          <p:nvPr/>
        </p:nvPicPr>
        <p:blipFill rotWithShape="1">
          <a:blip r:embed="rId2"/>
          <a:srcRect l="16196" t="11962" r="1957" b="5302"/>
          <a:stretch/>
        </p:blipFill>
        <p:spPr>
          <a:xfrm>
            <a:off x="437322" y="365125"/>
            <a:ext cx="9978887" cy="5671240"/>
          </a:xfrm>
          <a:prstGeom prst="rect">
            <a:avLst/>
          </a:prstGeom>
        </p:spPr>
      </p:pic>
    </p:spTree>
    <p:extLst>
      <p:ext uri="{BB962C8B-B14F-4D97-AF65-F5344CB8AC3E}">
        <p14:creationId xmlns:p14="http://schemas.microsoft.com/office/powerpoint/2010/main" val="601256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339AEC-FD7C-47C7-A1F4-C69B9B9F0F17}"/>
              </a:ext>
            </a:extLst>
          </p:cNvPr>
          <p:cNvSpPr>
            <a:spLocks noGrp="1"/>
          </p:cNvSpPr>
          <p:nvPr>
            <p:ph type="title"/>
          </p:nvPr>
        </p:nvSpPr>
        <p:spPr>
          <a:xfrm>
            <a:off x="427383" y="-151709"/>
            <a:ext cx="10515600" cy="1325563"/>
          </a:xfrm>
        </p:spPr>
        <p:txBody>
          <a:bodyPr/>
          <a:lstStyle/>
          <a:p>
            <a:r>
              <a:rPr lang="pt-BR" dirty="0"/>
              <a:t>Precipitação </a:t>
            </a:r>
          </a:p>
        </p:txBody>
      </p:sp>
      <p:pic>
        <p:nvPicPr>
          <p:cNvPr id="1026" name="Picture 2" descr="Tipos de chuva: quais são, critérios, curiosidades - Brasil Escola">
            <a:extLst>
              <a:ext uri="{FF2B5EF4-FFF2-40B4-BE49-F238E27FC236}">
                <a16:creationId xmlns:a16="http://schemas.microsoft.com/office/drawing/2014/main" id="{E67EBB67-5214-4540-9CB9-24C2705AC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548" y="750189"/>
            <a:ext cx="8859078" cy="6345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308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BC332-1D5E-4663-9541-71E119CAE2C8}"/>
              </a:ext>
            </a:extLst>
          </p:cNvPr>
          <p:cNvSpPr>
            <a:spLocks noGrp="1"/>
          </p:cNvSpPr>
          <p:nvPr>
            <p:ph type="title"/>
          </p:nvPr>
        </p:nvSpPr>
        <p:spPr>
          <a:xfrm>
            <a:off x="291548" y="553969"/>
            <a:ext cx="11353800" cy="2391327"/>
          </a:xfrm>
        </p:spPr>
        <p:txBody>
          <a:bodyPr/>
          <a:lstStyle/>
          <a:p>
            <a:r>
              <a:rPr lang="pt-BR" dirty="0"/>
              <a:t>Brisas</a:t>
            </a:r>
            <a:br>
              <a:rPr lang="pt-BR" dirty="0"/>
            </a:br>
            <a:r>
              <a:rPr lang="pt-BR" sz="2400" dirty="0"/>
              <a:t>O ar se desloca das áreas de alta pressão para ocupar o espaço disponível nas áreas de baixa pressão. Essa circulação do ar proporciona a formação dos ventos. Um exemplo básico para entender esses ventos são as brisas nas regiões litorâneas, que se movimentam em diferentes direções durante o dia e a noite. As brisas terrestres sopram à noite, da terra para o mar; as brisas marítimas sopram durante o dia, do mar para a terra.</a:t>
            </a:r>
          </a:p>
        </p:txBody>
      </p:sp>
      <p:pic>
        <p:nvPicPr>
          <p:cNvPr id="4" name="Imagem 3">
            <a:extLst>
              <a:ext uri="{FF2B5EF4-FFF2-40B4-BE49-F238E27FC236}">
                <a16:creationId xmlns:a16="http://schemas.microsoft.com/office/drawing/2014/main" id="{1850752F-60EE-439E-BCCF-E956345B8004}"/>
              </a:ext>
            </a:extLst>
          </p:cNvPr>
          <p:cNvPicPr>
            <a:picLocks noChangeAspect="1"/>
          </p:cNvPicPr>
          <p:nvPr/>
        </p:nvPicPr>
        <p:blipFill rotWithShape="1">
          <a:blip r:embed="rId2"/>
          <a:srcRect l="33260" t="35549" r="8913" b="24239"/>
          <a:stretch/>
        </p:blipFill>
        <p:spPr>
          <a:xfrm>
            <a:off x="291548" y="2945296"/>
            <a:ext cx="10007494" cy="3912704"/>
          </a:xfrm>
          <a:prstGeom prst="rect">
            <a:avLst/>
          </a:prstGeom>
        </p:spPr>
      </p:pic>
    </p:spTree>
    <p:extLst>
      <p:ext uri="{BB962C8B-B14F-4D97-AF65-F5344CB8AC3E}">
        <p14:creationId xmlns:p14="http://schemas.microsoft.com/office/powerpoint/2010/main" val="23787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2425AF-75F2-4C19-B042-EE2F642F941D}"/>
              </a:ext>
            </a:extLst>
          </p:cNvPr>
          <p:cNvSpPr>
            <a:spLocks noGrp="1"/>
          </p:cNvSpPr>
          <p:nvPr>
            <p:ph type="title"/>
          </p:nvPr>
        </p:nvSpPr>
        <p:spPr/>
        <p:txBody>
          <a:bodyPr/>
          <a:lstStyle/>
          <a:p>
            <a:endParaRPr lang="pt-BR"/>
          </a:p>
        </p:txBody>
      </p:sp>
      <p:pic>
        <p:nvPicPr>
          <p:cNvPr id="4" name="Imagem 3">
            <a:extLst>
              <a:ext uri="{FF2B5EF4-FFF2-40B4-BE49-F238E27FC236}">
                <a16:creationId xmlns:a16="http://schemas.microsoft.com/office/drawing/2014/main" id="{64A651C7-AAF7-4E6F-9D24-E142D910E542}"/>
              </a:ext>
            </a:extLst>
          </p:cNvPr>
          <p:cNvPicPr>
            <a:picLocks noChangeAspect="1"/>
          </p:cNvPicPr>
          <p:nvPr/>
        </p:nvPicPr>
        <p:blipFill rotWithShape="1">
          <a:blip r:embed="rId2"/>
          <a:srcRect l="21082" t="15313" r="32561" b="19706"/>
          <a:stretch/>
        </p:blipFill>
        <p:spPr>
          <a:xfrm>
            <a:off x="967407" y="570725"/>
            <a:ext cx="7977810" cy="6287275"/>
          </a:xfrm>
          <a:prstGeom prst="rect">
            <a:avLst/>
          </a:prstGeom>
        </p:spPr>
      </p:pic>
    </p:spTree>
    <p:extLst>
      <p:ext uri="{BB962C8B-B14F-4D97-AF65-F5344CB8AC3E}">
        <p14:creationId xmlns:p14="http://schemas.microsoft.com/office/powerpoint/2010/main" val="1214128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E8E75D-388E-4497-B01D-FC6FDAF4A7BF}"/>
              </a:ext>
            </a:extLst>
          </p:cNvPr>
          <p:cNvSpPr>
            <a:spLocks noGrp="1"/>
          </p:cNvSpPr>
          <p:nvPr>
            <p:ph type="ctrTitle"/>
          </p:nvPr>
        </p:nvSpPr>
        <p:spPr/>
        <p:txBody>
          <a:bodyPr/>
          <a:lstStyle/>
          <a:p>
            <a:r>
              <a:rPr lang="pt-BR" dirty="0"/>
              <a:t>Climas no Brasil</a:t>
            </a:r>
          </a:p>
        </p:txBody>
      </p:sp>
      <p:sp>
        <p:nvSpPr>
          <p:cNvPr id="3" name="Subtítulo 2">
            <a:extLst>
              <a:ext uri="{FF2B5EF4-FFF2-40B4-BE49-F238E27FC236}">
                <a16:creationId xmlns:a16="http://schemas.microsoft.com/office/drawing/2014/main" id="{4DD5E15D-FF39-45DC-8227-8D743B1B5786}"/>
              </a:ext>
            </a:extLst>
          </p:cNvPr>
          <p:cNvSpPr>
            <a:spLocks noGrp="1"/>
          </p:cNvSpPr>
          <p:nvPr>
            <p:ph type="subTitle" idx="1"/>
          </p:nvPr>
        </p:nvSpPr>
        <p:spPr/>
        <p:txBody>
          <a:bodyPr/>
          <a:lstStyle/>
          <a:p>
            <a:endParaRPr lang="pt-BR" dirty="0"/>
          </a:p>
        </p:txBody>
      </p:sp>
    </p:spTree>
    <p:extLst>
      <p:ext uri="{BB962C8B-B14F-4D97-AF65-F5344CB8AC3E}">
        <p14:creationId xmlns:p14="http://schemas.microsoft.com/office/powerpoint/2010/main" val="3461823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3"/>
          <p:cNvSpPr/>
          <p:nvPr/>
        </p:nvSpPr>
        <p:spPr>
          <a:xfrm>
            <a:off x="4466082" y="410736"/>
            <a:ext cx="3259868"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DO BRASIL</a:t>
            </a:r>
            <a:endParaRPr/>
          </a:p>
        </p:txBody>
      </p:sp>
      <p:sp>
        <p:nvSpPr>
          <p:cNvPr id="167" name="Google Shape;167;p13"/>
          <p:cNvSpPr/>
          <p:nvPr/>
        </p:nvSpPr>
        <p:spPr>
          <a:xfrm>
            <a:off x="2499364" y="5964190"/>
            <a:ext cx="5392661"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https://www.significados.com.br/foto/mapa-climas-do-brasil-significados-48.jpg</a:t>
            </a:r>
            <a:endParaRPr/>
          </a:p>
        </p:txBody>
      </p:sp>
      <p:pic>
        <p:nvPicPr>
          <p:cNvPr id="3" name="Imagem 2">
            <a:extLst>
              <a:ext uri="{FF2B5EF4-FFF2-40B4-BE49-F238E27FC236}">
                <a16:creationId xmlns:a16="http://schemas.microsoft.com/office/drawing/2014/main" id="{E19C6E97-05F6-4CBC-9CB8-038FDF77DACF}"/>
              </a:ext>
            </a:extLst>
          </p:cNvPr>
          <p:cNvPicPr>
            <a:picLocks noChangeAspect="1"/>
          </p:cNvPicPr>
          <p:nvPr/>
        </p:nvPicPr>
        <p:blipFill rotWithShape="1">
          <a:blip r:embed="rId3"/>
          <a:srcRect l="27093" t="21278" r="26977" b="5968"/>
          <a:stretch/>
        </p:blipFill>
        <p:spPr>
          <a:xfrm>
            <a:off x="2499364" y="1026289"/>
            <a:ext cx="6403632" cy="570292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98914D-62DE-49D8-B40F-117508AF1AE9}"/>
              </a:ext>
            </a:extLst>
          </p:cNvPr>
          <p:cNvSpPr>
            <a:spLocks noGrp="1"/>
          </p:cNvSpPr>
          <p:nvPr>
            <p:ph type="title"/>
          </p:nvPr>
        </p:nvSpPr>
        <p:spPr/>
        <p:txBody>
          <a:bodyPr/>
          <a:lstStyle/>
          <a:p>
            <a:endParaRPr lang="pt-BR" dirty="0"/>
          </a:p>
        </p:txBody>
      </p:sp>
      <p:sp>
        <p:nvSpPr>
          <p:cNvPr id="3" name="Espaço Reservado para Texto 2">
            <a:extLst>
              <a:ext uri="{FF2B5EF4-FFF2-40B4-BE49-F238E27FC236}">
                <a16:creationId xmlns:a16="http://schemas.microsoft.com/office/drawing/2014/main" id="{AA8693ED-4BAD-46F2-A62F-5BEB4525A872}"/>
              </a:ext>
            </a:extLst>
          </p:cNvPr>
          <p:cNvSpPr>
            <a:spLocks noGrp="1"/>
          </p:cNvSpPr>
          <p:nvPr>
            <p:ph type="body" idx="1"/>
          </p:nvPr>
        </p:nvSpPr>
        <p:spPr/>
        <p:txBody>
          <a:bodyPr/>
          <a:lstStyle/>
          <a:p>
            <a:endParaRPr lang="pt-BR"/>
          </a:p>
        </p:txBody>
      </p:sp>
      <p:pic>
        <p:nvPicPr>
          <p:cNvPr id="3074" name="Picture 2" descr="Massas de ar - Só Geografia">
            <a:extLst>
              <a:ext uri="{FF2B5EF4-FFF2-40B4-BE49-F238E27FC236}">
                <a16:creationId xmlns:a16="http://schemas.microsoft.com/office/drawing/2014/main" id="{F0BB7D08-7C58-4D81-9724-ECFCC349E1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541" y="316707"/>
            <a:ext cx="4432300" cy="28527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ssas de Ar no Brasil - Cola da Web">
            <a:extLst>
              <a:ext uri="{FF2B5EF4-FFF2-40B4-BE49-F238E27FC236}">
                <a16:creationId xmlns:a16="http://schemas.microsoft.com/office/drawing/2014/main" id="{67F131E0-A759-4AAC-99EF-78043210E3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7829" y="3136106"/>
            <a:ext cx="7718699" cy="3721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712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1646413E-40FF-4C65-9C74-7D391EFE7BF6}"/>
              </a:ext>
            </a:extLst>
          </p:cNvPr>
          <p:cNvSpPr>
            <a:spLocks noGrp="1"/>
          </p:cNvSpPr>
          <p:nvPr>
            <p:ph type="body" idx="1"/>
          </p:nvPr>
        </p:nvSpPr>
        <p:spPr>
          <a:xfrm>
            <a:off x="0" y="226829"/>
            <a:ext cx="11695813" cy="6918252"/>
          </a:xfrm>
        </p:spPr>
        <p:txBody>
          <a:bodyPr>
            <a:normAutofit fontScale="25000" lnSpcReduction="20000"/>
          </a:bodyPr>
          <a:lstStyle/>
          <a:p>
            <a:r>
              <a:rPr lang="pt-BR" sz="10666" b="1" dirty="0">
                <a:solidFill>
                  <a:schemeClr val="tx1"/>
                </a:solidFill>
                <a:latin typeface="Arial" panose="020B0604020202020204" pitchFamily="34" charset="0"/>
                <a:cs typeface="Arial" panose="020B0604020202020204" pitchFamily="34" charset="0"/>
              </a:rPr>
              <a:t>O Brasil sofre a inﬂuência de cinco massas de ar. São elas:</a:t>
            </a:r>
          </a:p>
          <a:p>
            <a:r>
              <a:rPr lang="pt-BR" sz="8533" b="1" dirty="0">
                <a:solidFill>
                  <a:schemeClr val="tx1"/>
                </a:solidFill>
                <a:latin typeface="Arial" panose="020B0604020202020204" pitchFamily="34" charset="0"/>
                <a:cs typeface="Arial" panose="020B0604020202020204" pitchFamily="34" charset="0"/>
              </a:rPr>
              <a:t>• </a:t>
            </a:r>
            <a:r>
              <a:rPr lang="pt-BR" sz="10666" dirty="0">
                <a:solidFill>
                  <a:schemeClr val="tx1"/>
                </a:solidFill>
                <a:latin typeface="Arial" panose="020B0604020202020204" pitchFamily="34" charset="0"/>
                <a:cs typeface="Arial" panose="020B0604020202020204" pitchFamily="34" charset="0"/>
              </a:rPr>
              <a:t>massa equatorial atlântica (</a:t>
            </a:r>
            <a:r>
              <a:rPr lang="pt-BR" sz="10666" dirty="0" err="1">
                <a:solidFill>
                  <a:schemeClr val="tx1"/>
                </a:solidFill>
                <a:latin typeface="Arial" panose="020B0604020202020204" pitchFamily="34" charset="0"/>
                <a:cs typeface="Arial" panose="020B0604020202020204" pitchFamily="34" charset="0"/>
              </a:rPr>
              <a:t>mEa</a:t>
            </a:r>
            <a:r>
              <a:rPr lang="pt-BR" sz="10666" dirty="0">
                <a:solidFill>
                  <a:schemeClr val="tx1"/>
                </a:solidFill>
                <a:latin typeface="Arial" panose="020B0604020202020204" pitchFamily="34" charset="0"/>
                <a:cs typeface="Arial" panose="020B0604020202020204" pitchFamily="34" charset="0"/>
              </a:rPr>
              <a:t>): forma-se sobre o Oceano Atlântico, próximo à Linha do Equador, sendo, por isso, quente e úmida. Tem forte atuação no litoral do Nordeste;</a:t>
            </a:r>
          </a:p>
          <a:p>
            <a:r>
              <a:rPr lang="pt-BR" sz="10666" dirty="0">
                <a:solidFill>
                  <a:schemeClr val="tx1"/>
                </a:solidFill>
                <a:latin typeface="Arial" panose="020B0604020202020204" pitchFamily="34" charset="0"/>
                <a:cs typeface="Arial" panose="020B0604020202020204" pitchFamily="34" charset="0"/>
              </a:rPr>
              <a:t>• massa equatorial continental (</a:t>
            </a:r>
            <a:r>
              <a:rPr lang="pt-BR" sz="10666" dirty="0" err="1">
                <a:solidFill>
                  <a:schemeClr val="tx1"/>
                </a:solidFill>
                <a:latin typeface="Arial" panose="020B0604020202020204" pitchFamily="34" charset="0"/>
                <a:cs typeface="Arial" panose="020B0604020202020204" pitchFamily="34" charset="0"/>
              </a:rPr>
              <a:t>mEc</a:t>
            </a:r>
            <a:r>
              <a:rPr lang="pt-BR" sz="10666" dirty="0">
                <a:solidFill>
                  <a:schemeClr val="tx1"/>
                </a:solidFill>
                <a:latin typeface="Arial" panose="020B0604020202020204" pitchFamily="34" charset="0"/>
                <a:cs typeface="Arial" panose="020B0604020202020204" pitchFamily="34" charset="0"/>
              </a:rPr>
              <a:t>): constitui-se sobre a Amazônia. É quente e úmida e é importante na formação de chuvas nas regiões Norte, Centro-Oeste e Sudeste do Brasil, principalmente no período do verão;</a:t>
            </a:r>
          </a:p>
          <a:p>
            <a:r>
              <a:rPr lang="pt-BR" sz="10666" dirty="0">
                <a:solidFill>
                  <a:schemeClr val="tx1"/>
                </a:solidFill>
                <a:latin typeface="Arial" panose="020B0604020202020204" pitchFamily="34" charset="0"/>
                <a:cs typeface="Arial" panose="020B0604020202020204" pitchFamily="34" charset="0"/>
              </a:rPr>
              <a:t>• massa tropical atlântica (</a:t>
            </a:r>
            <a:r>
              <a:rPr lang="pt-BR" sz="10666" dirty="0" err="1">
                <a:solidFill>
                  <a:schemeClr val="tx1"/>
                </a:solidFill>
                <a:latin typeface="Arial" panose="020B0604020202020204" pitchFamily="34" charset="0"/>
                <a:cs typeface="Arial" panose="020B0604020202020204" pitchFamily="34" charset="0"/>
              </a:rPr>
              <a:t>mTa</a:t>
            </a:r>
            <a:r>
              <a:rPr lang="pt-BR" sz="10666" dirty="0">
                <a:solidFill>
                  <a:schemeClr val="tx1"/>
                </a:solidFill>
                <a:latin typeface="Arial" panose="020B0604020202020204" pitchFamily="34" charset="0"/>
                <a:cs typeface="Arial" panose="020B0604020202020204" pitchFamily="34" charset="0"/>
              </a:rPr>
              <a:t>): quente e úmida, origina-se sobre o Oceano Atlântico na região tropical. Possui uma grande inﬂuência no litoral do país, em especial nas regiões Sul e Sudeste;</a:t>
            </a:r>
          </a:p>
          <a:p>
            <a:r>
              <a:rPr lang="pt-BR" sz="10666" dirty="0">
                <a:solidFill>
                  <a:schemeClr val="tx1"/>
                </a:solidFill>
                <a:latin typeface="Arial" panose="020B0604020202020204" pitchFamily="34" charset="0"/>
                <a:cs typeface="Arial" panose="020B0604020202020204" pitchFamily="34" charset="0"/>
              </a:rPr>
              <a:t>• massa tropical continental (</a:t>
            </a:r>
            <a:r>
              <a:rPr lang="pt-BR" sz="10666" dirty="0" err="1">
                <a:solidFill>
                  <a:schemeClr val="tx1"/>
                </a:solidFill>
                <a:latin typeface="Arial" panose="020B0604020202020204" pitchFamily="34" charset="0"/>
                <a:cs typeface="Arial" panose="020B0604020202020204" pitchFamily="34" charset="0"/>
              </a:rPr>
              <a:t>mTc</a:t>
            </a:r>
            <a:r>
              <a:rPr lang="pt-BR" sz="10666" dirty="0">
                <a:solidFill>
                  <a:schemeClr val="tx1"/>
                </a:solidFill>
                <a:latin typeface="Arial" panose="020B0604020202020204" pitchFamily="34" charset="0"/>
                <a:cs typeface="Arial" panose="020B0604020202020204" pitchFamily="34" charset="0"/>
              </a:rPr>
              <a:t>): forma-se sobre a região Norte da Argentina. É quente e seca e atua de forma relativa no Oeste do Paraná e no Mato Grosso do Sul, especialmente durante o inverno;</a:t>
            </a:r>
          </a:p>
          <a:p>
            <a:r>
              <a:rPr lang="pt-BR" sz="10666" dirty="0">
                <a:solidFill>
                  <a:schemeClr val="tx1"/>
                </a:solidFill>
                <a:latin typeface="Arial" panose="020B0604020202020204" pitchFamily="34" charset="0"/>
                <a:cs typeface="Arial" panose="020B0604020202020204" pitchFamily="34" charset="0"/>
              </a:rPr>
              <a:t>• massa polar atlântica (</a:t>
            </a:r>
            <a:r>
              <a:rPr lang="pt-BR" sz="10666" dirty="0" err="1">
                <a:solidFill>
                  <a:schemeClr val="tx1"/>
                </a:solidFill>
                <a:latin typeface="Arial" panose="020B0604020202020204" pitchFamily="34" charset="0"/>
                <a:cs typeface="Arial" panose="020B0604020202020204" pitchFamily="34" charset="0"/>
              </a:rPr>
              <a:t>mPa</a:t>
            </a:r>
            <a:r>
              <a:rPr lang="pt-BR" sz="10666" dirty="0">
                <a:solidFill>
                  <a:schemeClr val="tx1"/>
                </a:solidFill>
                <a:latin typeface="Arial" panose="020B0604020202020204" pitchFamily="34" charset="0"/>
                <a:cs typeface="Arial" panose="020B0604020202020204" pitchFamily="34" charset="0"/>
              </a:rPr>
              <a:t>): fria e úmida, origina-se sobre o Oceano Atlântico, ao sul da Argentina. Por conta disso, tem importante inﬂuência sobre as regiões Sul e Sudeste do Brasil, principalmente no inverno, gerando frentes frias que provocam a queda de temperatura</a:t>
            </a:r>
            <a:r>
              <a:rPr lang="pt-BR" sz="10666"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79724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4"/>
          <p:cNvSpPr/>
          <p:nvPr/>
        </p:nvSpPr>
        <p:spPr>
          <a:xfrm>
            <a:off x="4536487" y="410736"/>
            <a:ext cx="3119060"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TROPICAL</a:t>
            </a:r>
            <a:endParaRPr/>
          </a:p>
        </p:txBody>
      </p:sp>
      <p:sp>
        <p:nvSpPr>
          <p:cNvPr id="173" name="Google Shape;173;p14"/>
          <p:cNvSpPr/>
          <p:nvPr/>
        </p:nvSpPr>
        <p:spPr>
          <a:xfrm>
            <a:off x="1814933" y="1082900"/>
            <a:ext cx="7883200" cy="1107941"/>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a:solidFill>
                  <a:srgbClr val="000000"/>
                </a:solidFill>
                <a:latin typeface="Calibri"/>
                <a:ea typeface="Calibri"/>
                <a:cs typeface="Calibri"/>
                <a:sym typeface="Calibri"/>
              </a:rPr>
              <a:t>Localizado na área entre os trópicos de Câncer e Capricórnio.</a:t>
            </a:r>
            <a:endParaRPr sz="3200">
              <a:solidFill>
                <a:schemeClr val="dk1"/>
              </a:solidFill>
              <a:latin typeface="Calibri"/>
              <a:ea typeface="Calibri"/>
              <a:cs typeface="Calibri"/>
              <a:sym typeface="Calibri"/>
            </a:endParaRPr>
          </a:p>
        </p:txBody>
      </p:sp>
      <p:pic>
        <p:nvPicPr>
          <p:cNvPr id="174" name="Google Shape;174;p14" descr="Geografando em Floripa: Zonas climáticas da Terra"/>
          <p:cNvPicPr preferRelativeResize="0"/>
          <p:nvPr/>
        </p:nvPicPr>
        <p:blipFill rotWithShape="1">
          <a:blip r:embed="rId3">
            <a:alphaModFix/>
          </a:blip>
          <a:srcRect l="7144" t="6288" r="12938" b="16071"/>
          <a:stretch/>
        </p:blipFill>
        <p:spPr>
          <a:xfrm>
            <a:off x="2554734" y="2247501"/>
            <a:ext cx="6095999" cy="4445807"/>
          </a:xfrm>
          <a:prstGeom prst="rect">
            <a:avLst/>
          </a:prstGeom>
          <a:noFill/>
          <a:ln>
            <a:noFill/>
          </a:ln>
        </p:spPr>
      </p:pic>
      <p:sp>
        <p:nvSpPr>
          <p:cNvPr id="175" name="Google Shape;175;p14"/>
          <p:cNvSpPr/>
          <p:nvPr/>
        </p:nvSpPr>
        <p:spPr>
          <a:xfrm>
            <a:off x="501344" y="6128401"/>
            <a:ext cx="2053200" cy="492388"/>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https://2.bp.blogspot.com/-Gy1TVNU3En4/U9lcIg74PtI/AAAAAAAAAbQ/db7x_58x4ro/s1600/zonastermicas22.jpg</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5"/>
          <p:cNvSpPr/>
          <p:nvPr/>
        </p:nvSpPr>
        <p:spPr>
          <a:xfrm>
            <a:off x="4536487" y="410736"/>
            <a:ext cx="3119060"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TROPICAL</a:t>
            </a:r>
            <a:endParaRPr/>
          </a:p>
        </p:txBody>
      </p:sp>
      <p:sp>
        <p:nvSpPr>
          <p:cNvPr id="181" name="Google Shape;181;p15"/>
          <p:cNvSpPr/>
          <p:nvPr/>
        </p:nvSpPr>
        <p:spPr>
          <a:xfrm>
            <a:off x="1938628" y="1112839"/>
            <a:ext cx="7728000" cy="1107941"/>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a:solidFill>
                  <a:srgbClr val="000000"/>
                </a:solidFill>
                <a:latin typeface="Calibri"/>
                <a:ea typeface="Calibri"/>
                <a:cs typeface="Calibri"/>
                <a:sym typeface="Calibri"/>
              </a:rPr>
              <a:t>Apresentam duas estações climáticas definidas, sendo uma seca e outra chuvosa.</a:t>
            </a:r>
            <a:endParaRPr sz="3200">
              <a:solidFill>
                <a:schemeClr val="dk1"/>
              </a:solidFill>
              <a:latin typeface="Calibri"/>
              <a:ea typeface="Calibri"/>
              <a:cs typeface="Calibri"/>
              <a:sym typeface="Calibri"/>
            </a:endParaRPr>
          </a:p>
        </p:txBody>
      </p:sp>
      <p:pic>
        <p:nvPicPr>
          <p:cNvPr id="182" name="Google Shape;182;p15" descr="Clima tropical - Brasil Escola"/>
          <p:cNvPicPr preferRelativeResize="0"/>
          <p:nvPr/>
        </p:nvPicPr>
        <p:blipFill rotWithShape="1">
          <a:blip r:embed="rId3">
            <a:alphaModFix/>
          </a:blip>
          <a:srcRect/>
          <a:stretch/>
        </p:blipFill>
        <p:spPr>
          <a:xfrm>
            <a:off x="2756038" y="2220817"/>
            <a:ext cx="5868759" cy="4010320"/>
          </a:xfrm>
          <a:prstGeom prst="rect">
            <a:avLst/>
          </a:prstGeom>
          <a:noFill/>
          <a:ln>
            <a:noFill/>
          </a:ln>
        </p:spPr>
      </p:pic>
      <p:sp>
        <p:nvSpPr>
          <p:cNvPr id="183" name="Google Shape;183;p15"/>
          <p:cNvSpPr/>
          <p:nvPr/>
        </p:nvSpPr>
        <p:spPr>
          <a:xfrm>
            <a:off x="2228429" y="6060489"/>
            <a:ext cx="6096000"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https://s3.static.brasilescola.uol.com.br/img/2017/01/estacoes_tropical.jpg</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13" name="Título 3"/>
          <p:cNvSpPr txBox="1">
            <a:spLocks noChangeArrowheads="1"/>
          </p:cNvSpPr>
          <p:nvPr/>
        </p:nvSpPr>
        <p:spPr bwMode="auto">
          <a:xfrm>
            <a:off x="609600" y="-17462"/>
            <a:ext cx="109728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pt-BR" altLang="pt-BR" sz="6000" b="0" i="0" u="none" strike="noStrike" kern="1200" cap="none" spc="0" normalizeH="0" baseline="0" noProof="0" dirty="0">
                <a:ln>
                  <a:noFill/>
                </a:ln>
                <a:solidFill>
                  <a:schemeClr val="tx1"/>
                </a:solidFill>
                <a:effectLst/>
                <a:uLnTx/>
                <a:uFillTx/>
                <a:latin typeface="Arial" pitchFamily="34" charset="0"/>
                <a:ea typeface="+mj-ea"/>
                <a:cs typeface="Arial" pitchFamily="34" charset="0"/>
              </a:rPr>
              <a:t>Elementos do Clima</a:t>
            </a:r>
          </a:p>
        </p:txBody>
      </p:sp>
      <p:sp>
        <p:nvSpPr>
          <p:cNvPr id="15" name="CaixaDeTexto 3"/>
          <p:cNvSpPr txBox="1">
            <a:spLocks noChangeArrowheads="1"/>
          </p:cNvSpPr>
          <p:nvPr/>
        </p:nvSpPr>
        <p:spPr bwMode="auto">
          <a:xfrm>
            <a:off x="279400" y="883334"/>
            <a:ext cx="11252200" cy="1938992"/>
          </a:xfrm>
          <a:prstGeom prst="rect">
            <a:avLst/>
          </a:prstGeom>
          <a:noFill/>
          <a:ln w="9525">
            <a:noFill/>
            <a:miter lim="800000"/>
            <a:headEnd/>
            <a:tailEnd/>
          </a:ln>
        </p:spPr>
        <p:txBody>
          <a:bodyPr wrap="square">
            <a:spAutoFit/>
          </a:bodyPr>
          <a:lstStyle/>
          <a:p>
            <a:pPr algn="ctr"/>
            <a:r>
              <a:rPr lang="pt-BR" sz="4000" dirty="0">
                <a:latin typeface="Arial" pitchFamily="34" charset="0"/>
                <a:cs typeface="Arial" pitchFamily="34" charset="0"/>
              </a:rPr>
              <a:t>Os elementos do clima são os atributos básicos que servem para definir o tipo climático de uma determinada região.</a:t>
            </a:r>
            <a:endParaRPr lang="pt-BR" altLang="pt-BR" sz="4000" dirty="0">
              <a:latin typeface="Arial" pitchFamily="34" charset="0"/>
              <a:cs typeface="Arial" pitchFamily="34" charset="0"/>
            </a:endParaRPr>
          </a:p>
        </p:txBody>
      </p:sp>
      <p:pic>
        <p:nvPicPr>
          <p:cNvPr id="20" name="Picture 2" descr="Monte Everest – Wikipédia, a enciclopédia livre"/>
          <p:cNvPicPr>
            <a:picLocks noChangeAspect="1" noChangeArrowheads="1"/>
          </p:cNvPicPr>
          <p:nvPr/>
        </p:nvPicPr>
        <p:blipFill>
          <a:blip r:embed="rId2" cstate="print"/>
          <a:srcRect/>
          <a:stretch>
            <a:fillRect/>
          </a:stretch>
        </p:blipFill>
        <p:spPr bwMode="auto">
          <a:xfrm>
            <a:off x="596900" y="2743200"/>
            <a:ext cx="3980710" cy="2514600"/>
          </a:xfrm>
          <a:prstGeom prst="rect">
            <a:avLst/>
          </a:prstGeom>
          <a:noFill/>
        </p:spPr>
      </p:pic>
      <p:sp>
        <p:nvSpPr>
          <p:cNvPr id="21" name="CaixaDeTexto 20"/>
          <p:cNvSpPr txBox="1"/>
          <p:nvPr/>
        </p:nvSpPr>
        <p:spPr>
          <a:xfrm>
            <a:off x="615781" y="5254074"/>
            <a:ext cx="3921862" cy="461665"/>
          </a:xfrm>
          <a:prstGeom prst="rect">
            <a:avLst/>
          </a:prstGeom>
          <a:noFill/>
        </p:spPr>
        <p:txBody>
          <a:bodyPr wrap="square" rtlCol="0">
            <a:spAutoFit/>
          </a:bodyPr>
          <a:lstStyle/>
          <a:p>
            <a:pPr algn="ctr"/>
            <a:r>
              <a:rPr lang="pt-BR" sz="800" dirty="0"/>
              <a:t>https://upload.wikimedia.org/wikipedia/commons/thumb/e/e7/Everest_North_Face_toward_Base_Camp_Tibet_Luca_Galuzzi_2006.jpg/1200px-Everest_North_Face_toward_Base_Camp_Tibet_Luca_Galuzzi_2006.jpg</a:t>
            </a:r>
          </a:p>
        </p:txBody>
      </p:sp>
      <p:pic>
        <p:nvPicPr>
          <p:cNvPr id="49154" name="Picture 2" descr="Estações do ano. Características das quatro estações do ano"/>
          <p:cNvPicPr>
            <a:picLocks noChangeAspect="1" noChangeArrowheads="1"/>
          </p:cNvPicPr>
          <p:nvPr/>
        </p:nvPicPr>
        <p:blipFill>
          <a:blip r:embed="rId3" cstate="print"/>
          <a:srcRect/>
          <a:stretch>
            <a:fillRect/>
          </a:stretch>
        </p:blipFill>
        <p:spPr bwMode="auto">
          <a:xfrm>
            <a:off x="4571999" y="2711471"/>
            <a:ext cx="3902075" cy="2571729"/>
          </a:xfrm>
          <a:prstGeom prst="rect">
            <a:avLst/>
          </a:prstGeom>
          <a:noFill/>
        </p:spPr>
      </p:pic>
      <p:sp>
        <p:nvSpPr>
          <p:cNvPr id="10" name="CaixaDeTexto 9"/>
          <p:cNvSpPr txBox="1"/>
          <p:nvPr/>
        </p:nvSpPr>
        <p:spPr>
          <a:xfrm>
            <a:off x="4546600" y="5219700"/>
            <a:ext cx="3975100" cy="338554"/>
          </a:xfrm>
          <a:prstGeom prst="rect">
            <a:avLst/>
          </a:prstGeom>
          <a:noFill/>
        </p:spPr>
        <p:txBody>
          <a:bodyPr wrap="square" rtlCol="0">
            <a:spAutoFit/>
          </a:bodyPr>
          <a:lstStyle/>
          <a:p>
            <a:pPr algn="ctr"/>
            <a:r>
              <a:rPr lang="pt-BR" sz="800" dirty="0"/>
              <a:t>https://s1.static.brasilescola.uol.com.br/be/conteudo/images/ao-longo-um-ano-as-estacoes-ano-dividem-se-em-quatro-inverno-primavera-verao-outono-5c058fe7a7f13.jpg</a:t>
            </a:r>
          </a:p>
        </p:txBody>
      </p:sp>
      <p:pic>
        <p:nvPicPr>
          <p:cNvPr id="49156" name="Picture 4" descr="Deserto da Líbia - localização, características, fotos - Geografia ..."/>
          <p:cNvPicPr>
            <a:picLocks noChangeAspect="1" noChangeArrowheads="1"/>
          </p:cNvPicPr>
          <p:nvPr/>
        </p:nvPicPr>
        <p:blipFill>
          <a:blip r:embed="rId4" cstate="print"/>
          <a:srcRect/>
          <a:stretch>
            <a:fillRect/>
          </a:stretch>
        </p:blipFill>
        <p:spPr bwMode="auto">
          <a:xfrm>
            <a:off x="8483600" y="2781300"/>
            <a:ext cx="2949574" cy="2451100"/>
          </a:xfrm>
          <a:prstGeom prst="rect">
            <a:avLst/>
          </a:prstGeom>
          <a:noFill/>
        </p:spPr>
      </p:pic>
      <p:sp>
        <p:nvSpPr>
          <p:cNvPr id="12" name="CaixaDeTexto 11"/>
          <p:cNvSpPr txBox="1"/>
          <p:nvPr/>
        </p:nvSpPr>
        <p:spPr>
          <a:xfrm>
            <a:off x="8496300" y="5181600"/>
            <a:ext cx="2959100" cy="338554"/>
          </a:xfrm>
          <a:prstGeom prst="rect">
            <a:avLst/>
          </a:prstGeom>
          <a:noFill/>
        </p:spPr>
        <p:txBody>
          <a:bodyPr wrap="square" rtlCol="0">
            <a:spAutoFit/>
          </a:bodyPr>
          <a:lstStyle/>
          <a:p>
            <a:pPr algn="ctr"/>
            <a:r>
              <a:rPr lang="pt-BR" sz="800" dirty="0"/>
              <a:t>https://www.infoescola.com/wp-content/uploads/2019/10/deserto-libia-162974390.jpg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6"/>
          <p:cNvSpPr/>
          <p:nvPr/>
        </p:nvSpPr>
        <p:spPr>
          <a:xfrm>
            <a:off x="1193128" y="1153494"/>
            <a:ext cx="10054976" cy="2175028"/>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rgbClr val="000000"/>
                </a:solidFill>
                <a:latin typeface="Calibri"/>
                <a:ea typeface="Calibri"/>
                <a:cs typeface="Calibri"/>
                <a:sym typeface="Calibri"/>
              </a:rPr>
              <a:t>Climograma</a:t>
            </a:r>
            <a:endParaRPr sz="3200" b="1">
              <a:solidFill>
                <a:schemeClr val="dk1"/>
              </a:solidFill>
              <a:latin typeface="Calibri"/>
              <a:ea typeface="Calibri"/>
              <a:cs typeface="Calibri"/>
              <a:sym typeface="Calibri"/>
            </a:endParaRPr>
          </a:p>
          <a:p>
            <a:pPr algn="ctr">
              <a:spcBef>
                <a:spcPts val="0"/>
              </a:spcBef>
              <a:spcAft>
                <a:spcPts val="0"/>
              </a:spcAft>
            </a:pPr>
            <a:r>
              <a:rPr lang="pt-BR" sz="3200">
                <a:solidFill>
                  <a:srgbClr val="000000"/>
                </a:solidFill>
                <a:latin typeface="Calibri"/>
                <a:ea typeface="Calibri"/>
                <a:cs typeface="Calibri"/>
                <a:sym typeface="Calibri"/>
              </a:rPr>
              <a:t>Gráfico que apresenta a temperatura média mensal e a pluviosidade ao longo dos meses </a:t>
            </a:r>
            <a:endParaRPr sz="3200">
              <a:solidFill>
                <a:schemeClr val="dk1"/>
              </a:solidFill>
              <a:latin typeface="Calibri"/>
              <a:ea typeface="Calibri"/>
              <a:cs typeface="Calibri"/>
              <a:sym typeface="Calibri"/>
            </a:endParaRPr>
          </a:p>
          <a:p>
            <a:pPr>
              <a:spcBef>
                <a:spcPts val="0"/>
              </a:spcBef>
              <a:spcAft>
                <a:spcPts val="0"/>
              </a:spcAft>
            </a:pPr>
            <a:br>
              <a:rPr lang="pt-BR" sz="1867">
                <a:solidFill>
                  <a:schemeClr val="dk1"/>
                </a:solidFill>
                <a:latin typeface="Calibri"/>
                <a:ea typeface="Calibri"/>
                <a:cs typeface="Calibri"/>
                <a:sym typeface="Calibri"/>
              </a:rPr>
            </a:br>
            <a:endParaRPr sz="1867">
              <a:solidFill>
                <a:schemeClr val="dk1"/>
              </a:solidFill>
              <a:latin typeface="Calibri"/>
              <a:ea typeface="Calibri"/>
              <a:cs typeface="Calibri"/>
              <a:sym typeface="Calibri"/>
            </a:endParaRPr>
          </a:p>
        </p:txBody>
      </p:sp>
      <p:sp>
        <p:nvSpPr>
          <p:cNvPr id="189" name="Google Shape;189;p16"/>
          <p:cNvSpPr/>
          <p:nvPr/>
        </p:nvSpPr>
        <p:spPr>
          <a:xfrm>
            <a:off x="4536487" y="410736"/>
            <a:ext cx="3119060"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TROPICAL</a:t>
            </a:r>
            <a:endParaRPr/>
          </a:p>
        </p:txBody>
      </p:sp>
      <p:pic>
        <p:nvPicPr>
          <p:cNvPr id="190" name="Google Shape;190;p16" descr="Clima tropical - Brasil Escola"/>
          <p:cNvPicPr preferRelativeResize="0"/>
          <p:nvPr/>
        </p:nvPicPr>
        <p:blipFill rotWithShape="1">
          <a:blip r:embed="rId3">
            <a:alphaModFix/>
          </a:blip>
          <a:srcRect/>
          <a:stretch/>
        </p:blipFill>
        <p:spPr>
          <a:xfrm>
            <a:off x="2943808" y="2769803"/>
            <a:ext cx="6373200" cy="3409663"/>
          </a:xfrm>
          <a:prstGeom prst="rect">
            <a:avLst/>
          </a:prstGeom>
          <a:noFill/>
          <a:ln>
            <a:noFill/>
          </a:ln>
        </p:spPr>
      </p:pic>
      <p:sp>
        <p:nvSpPr>
          <p:cNvPr id="191" name="Google Shape;191;p16"/>
          <p:cNvSpPr/>
          <p:nvPr/>
        </p:nvSpPr>
        <p:spPr>
          <a:xfrm>
            <a:off x="3048016" y="5998791"/>
            <a:ext cx="4988216"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https://s2.static.brasilescola.uol.com.br/img/2017/01/clima_tropical.jpg</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7"/>
          <p:cNvSpPr/>
          <p:nvPr/>
        </p:nvSpPr>
        <p:spPr>
          <a:xfrm>
            <a:off x="4283982" y="410736"/>
            <a:ext cx="3624071"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EQUATORIAL</a:t>
            </a:r>
            <a:endParaRPr/>
          </a:p>
        </p:txBody>
      </p:sp>
      <p:sp>
        <p:nvSpPr>
          <p:cNvPr id="197" name="Google Shape;197;p17"/>
          <p:cNvSpPr/>
          <p:nvPr/>
        </p:nvSpPr>
        <p:spPr>
          <a:xfrm>
            <a:off x="512633" y="1232567"/>
            <a:ext cx="10778800" cy="2175028"/>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a:solidFill>
                  <a:srgbClr val="000000"/>
                </a:solidFill>
                <a:latin typeface="Calibri"/>
                <a:ea typeface="Calibri"/>
                <a:cs typeface="Calibri"/>
                <a:sym typeface="Calibri"/>
              </a:rPr>
              <a:t>Tipo climático encontrado nas áreas próximas à</a:t>
            </a:r>
            <a:endParaRPr sz="3200">
              <a:solidFill>
                <a:srgbClr val="000000"/>
              </a:solidFill>
              <a:latin typeface="Calibri"/>
              <a:ea typeface="Calibri"/>
              <a:cs typeface="Calibri"/>
              <a:sym typeface="Calibri"/>
            </a:endParaRPr>
          </a:p>
          <a:p>
            <a:pPr algn="ctr">
              <a:spcBef>
                <a:spcPts val="0"/>
              </a:spcBef>
              <a:spcAft>
                <a:spcPts val="0"/>
              </a:spcAft>
            </a:pPr>
            <a:r>
              <a:rPr lang="pt-BR" sz="3200">
                <a:solidFill>
                  <a:srgbClr val="000000"/>
                </a:solidFill>
                <a:latin typeface="Calibri"/>
                <a:ea typeface="Calibri"/>
                <a:cs typeface="Calibri"/>
                <a:sym typeface="Calibri"/>
              </a:rPr>
              <a:t>Linha do Equador.</a:t>
            </a:r>
            <a:endParaRPr sz="3200">
              <a:solidFill>
                <a:schemeClr val="dk1"/>
              </a:solidFill>
              <a:latin typeface="Calibri"/>
              <a:ea typeface="Calibri"/>
              <a:cs typeface="Calibri"/>
              <a:sym typeface="Calibri"/>
            </a:endParaRPr>
          </a:p>
          <a:p>
            <a:pPr algn="ctr">
              <a:spcBef>
                <a:spcPts val="0"/>
              </a:spcBef>
              <a:spcAft>
                <a:spcPts val="0"/>
              </a:spcAft>
            </a:pPr>
            <a:r>
              <a:rPr lang="pt-BR" sz="3200">
                <a:solidFill>
                  <a:srgbClr val="000000"/>
                </a:solidFill>
                <a:latin typeface="Calibri"/>
                <a:ea typeface="Calibri"/>
                <a:cs typeface="Calibri"/>
                <a:sym typeface="Calibri"/>
              </a:rPr>
              <a:t>Responsável pela Floresta Amazônica</a:t>
            </a:r>
            <a:endParaRPr sz="3200">
              <a:solidFill>
                <a:schemeClr val="dk1"/>
              </a:solidFill>
              <a:latin typeface="Calibri"/>
              <a:ea typeface="Calibri"/>
              <a:cs typeface="Calibri"/>
              <a:sym typeface="Calibri"/>
            </a:endParaRPr>
          </a:p>
          <a:p>
            <a:pPr>
              <a:spcBef>
                <a:spcPts val="0"/>
              </a:spcBef>
              <a:spcAft>
                <a:spcPts val="0"/>
              </a:spcAft>
            </a:pPr>
            <a:br>
              <a:rPr lang="pt-BR" sz="1867">
                <a:solidFill>
                  <a:schemeClr val="dk1"/>
                </a:solidFill>
                <a:latin typeface="Calibri"/>
                <a:ea typeface="Calibri"/>
                <a:cs typeface="Calibri"/>
                <a:sym typeface="Calibri"/>
              </a:rPr>
            </a:br>
            <a:endParaRPr sz="1867">
              <a:solidFill>
                <a:schemeClr val="dk1"/>
              </a:solidFill>
              <a:latin typeface="Calibri"/>
              <a:ea typeface="Calibri"/>
              <a:cs typeface="Calibri"/>
              <a:sym typeface="Calibri"/>
            </a:endParaRPr>
          </a:p>
        </p:txBody>
      </p:sp>
      <p:pic>
        <p:nvPicPr>
          <p:cNvPr id="198" name="Google Shape;198;p17" descr="Clima equatorial - Brasil Escola"/>
          <p:cNvPicPr preferRelativeResize="0"/>
          <p:nvPr/>
        </p:nvPicPr>
        <p:blipFill rotWithShape="1">
          <a:blip r:embed="rId3">
            <a:alphaModFix/>
          </a:blip>
          <a:srcRect/>
          <a:stretch/>
        </p:blipFill>
        <p:spPr>
          <a:xfrm>
            <a:off x="3778322" y="3023794"/>
            <a:ext cx="4635335" cy="3096404"/>
          </a:xfrm>
          <a:prstGeom prst="rect">
            <a:avLst/>
          </a:prstGeom>
          <a:noFill/>
          <a:ln>
            <a:noFill/>
          </a:ln>
        </p:spPr>
      </p:pic>
      <p:sp>
        <p:nvSpPr>
          <p:cNvPr id="199" name="Google Shape;199;p17"/>
          <p:cNvSpPr/>
          <p:nvPr/>
        </p:nvSpPr>
        <p:spPr>
          <a:xfrm>
            <a:off x="1026883" y="4707106"/>
            <a:ext cx="1235981" cy="1231052"/>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https://s1.static.brasilescola.uol.com.br/be/conteudo/images/o-clima-equatorial-responsavel-por-manter-uma-vegetacao-densa-sempre-verde-58ad66efda490.jpg</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8"/>
          <p:cNvSpPr/>
          <p:nvPr/>
        </p:nvSpPr>
        <p:spPr>
          <a:xfrm>
            <a:off x="4283982" y="410736"/>
            <a:ext cx="3624071"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EQUATORIAL</a:t>
            </a:r>
            <a:endParaRPr/>
          </a:p>
        </p:txBody>
      </p:sp>
      <p:sp>
        <p:nvSpPr>
          <p:cNvPr id="205" name="Google Shape;205;p18"/>
          <p:cNvSpPr/>
          <p:nvPr/>
        </p:nvSpPr>
        <p:spPr>
          <a:xfrm>
            <a:off x="2032000" y="1288726"/>
            <a:ext cx="7085781" cy="1682586"/>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a:solidFill>
                  <a:srgbClr val="000000"/>
                </a:solidFill>
                <a:latin typeface="Calibri"/>
                <a:ea typeface="Calibri"/>
                <a:cs typeface="Calibri"/>
                <a:sym typeface="Calibri"/>
              </a:rPr>
              <a:t>Temperaturas elevadas o ano inteiro.</a:t>
            </a:r>
            <a:endParaRPr sz="3200">
              <a:solidFill>
                <a:schemeClr val="dk1"/>
              </a:solidFill>
              <a:latin typeface="Calibri"/>
              <a:ea typeface="Calibri"/>
              <a:cs typeface="Calibri"/>
              <a:sym typeface="Calibri"/>
            </a:endParaRPr>
          </a:p>
          <a:p>
            <a:pPr algn="ctr">
              <a:spcBef>
                <a:spcPts val="0"/>
              </a:spcBef>
              <a:spcAft>
                <a:spcPts val="0"/>
              </a:spcAft>
            </a:pPr>
            <a:r>
              <a:rPr lang="pt-BR" sz="3200">
                <a:solidFill>
                  <a:srgbClr val="000000"/>
                </a:solidFill>
                <a:latin typeface="Calibri"/>
                <a:ea typeface="Calibri"/>
                <a:cs typeface="Calibri"/>
                <a:sym typeface="Calibri"/>
              </a:rPr>
              <a:t>Elevado índice pluviométrico.</a:t>
            </a:r>
            <a:endParaRPr sz="3200">
              <a:solidFill>
                <a:schemeClr val="dk1"/>
              </a:solidFill>
              <a:latin typeface="Calibri"/>
              <a:ea typeface="Calibri"/>
              <a:cs typeface="Calibri"/>
              <a:sym typeface="Calibri"/>
            </a:endParaRPr>
          </a:p>
          <a:p>
            <a:pPr>
              <a:spcBef>
                <a:spcPts val="0"/>
              </a:spcBef>
              <a:spcAft>
                <a:spcPts val="0"/>
              </a:spcAft>
            </a:pPr>
            <a:br>
              <a:rPr lang="pt-BR" sz="1867">
                <a:solidFill>
                  <a:schemeClr val="dk1"/>
                </a:solidFill>
                <a:latin typeface="Calibri"/>
                <a:ea typeface="Calibri"/>
                <a:cs typeface="Calibri"/>
                <a:sym typeface="Calibri"/>
              </a:rPr>
            </a:br>
            <a:endParaRPr sz="1867">
              <a:solidFill>
                <a:schemeClr val="dk1"/>
              </a:solidFill>
              <a:latin typeface="Calibri"/>
              <a:ea typeface="Calibri"/>
              <a:cs typeface="Calibri"/>
              <a:sym typeface="Calibri"/>
            </a:endParaRPr>
          </a:p>
        </p:txBody>
      </p:sp>
      <p:sp>
        <p:nvSpPr>
          <p:cNvPr id="206" name="Google Shape;206;p18"/>
          <p:cNvSpPr/>
          <p:nvPr/>
        </p:nvSpPr>
        <p:spPr>
          <a:xfrm>
            <a:off x="2644516" y="5935803"/>
            <a:ext cx="5417936"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https://www.estudopratico.com.br/wp-content/uploads/2014/11/floresta-amazonica-vista-aerea-1200x675.jpg</a:t>
            </a:r>
            <a:endParaRPr/>
          </a:p>
        </p:txBody>
      </p:sp>
      <p:pic>
        <p:nvPicPr>
          <p:cNvPr id="207" name="Google Shape;207;p18" descr="Clima equatorial - Úmido, semiúmido e características"/>
          <p:cNvPicPr preferRelativeResize="0"/>
          <p:nvPr/>
        </p:nvPicPr>
        <p:blipFill rotWithShape="1">
          <a:blip r:embed="rId3">
            <a:alphaModFix/>
          </a:blip>
          <a:srcRect/>
          <a:stretch/>
        </p:blipFill>
        <p:spPr>
          <a:xfrm>
            <a:off x="2977071" y="2971222"/>
            <a:ext cx="5352024" cy="301051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9"/>
          <p:cNvSpPr/>
          <p:nvPr/>
        </p:nvSpPr>
        <p:spPr>
          <a:xfrm>
            <a:off x="3595761" y="410736"/>
            <a:ext cx="5000515"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CLIMOGRAMA EQUATORIAL</a:t>
            </a:r>
            <a:endParaRPr/>
          </a:p>
        </p:txBody>
      </p:sp>
      <p:pic>
        <p:nvPicPr>
          <p:cNvPr id="213" name="Google Shape;213;p19" descr="Clima equatorial - Brasil Escola"/>
          <p:cNvPicPr preferRelativeResize="0"/>
          <p:nvPr/>
        </p:nvPicPr>
        <p:blipFill rotWithShape="1">
          <a:blip r:embed="rId3">
            <a:alphaModFix/>
          </a:blip>
          <a:srcRect/>
          <a:stretch/>
        </p:blipFill>
        <p:spPr>
          <a:xfrm>
            <a:off x="2114634" y="1646833"/>
            <a:ext cx="7638967" cy="4200267"/>
          </a:xfrm>
          <a:prstGeom prst="rect">
            <a:avLst/>
          </a:prstGeom>
          <a:noFill/>
          <a:ln>
            <a:noFill/>
          </a:ln>
        </p:spPr>
      </p:pic>
      <p:sp>
        <p:nvSpPr>
          <p:cNvPr id="214" name="Google Shape;214;p19"/>
          <p:cNvSpPr/>
          <p:nvPr/>
        </p:nvSpPr>
        <p:spPr>
          <a:xfrm>
            <a:off x="1571413" y="5847083"/>
            <a:ext cx="6096000"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https://s3.static.brasilescola.uol.com.br/img/2017/02/climograma_equatorial.jpg</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0"/>
          <p:cNvSpPr/>
          <p:nvPr/>
        </p:nvSpPr>
        <p:spPr>
          <a:xfrm>
            <a:off x="4379520" y="410736"/>
            <a:ext cx="3432992"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SEMIÁRIDO</a:t>
            </a:r>
            <a:endParaRPr/>
          </a:p>
        </p:txBody>
      </p:sp>
      <p:sp>
        <p:nvSpPr>
          <p:cNvPr id="220" name="Google Shape;220;p20"/>
          <p:cNvSpPr/>
          <p:nvPr/>
        </p:nvSpPr>
        <p:spPr>
          <a:xfrm>
            <a:off x="1297859" y="1260251"/>
            <a:ext cx="9045676" cy="2175028"/>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a:solidFill>
                  <a:srgbClr val="000000"/>
                </a:solidFill>
                <a:latin typeface="Calibri"/>
                <a:ea typeface="Calibri"/>
                <a:cs typeface="Calibri"/>
                <a:sym typeface="Calibri"/>
              </a:rPr>
              <a:t>Caracterizado pela baixa incidência de chuvas e por temperaturas elevadas o ano inteiro.</a:t>
            </a:r>
            <a:endParaRPr sz="3200">
              <a:solidFill>
                <a:schemeClr val="dk1"/>
              </a:solidFill>
              <a:latin typeface="Calibri"/>
              <a:ea typeface="Calibri"/>
              <a:cs typeface="Calibri"/>
              <a:sym typeface="Calibri"/>
            </a:endParaRPr>
          </a:p>
          <a:p>
            <a:pPr algn="ctr">
              <a:spcBef>
                <a:spcPts val="0"/>
              </a:spcBef>
              <a:spcAft>
                <a:spcPts val="0"/>
              </a:spcAft>
            </a:pPr>
            <a:r>
              <a:rPr lang="pt-BR" sz="3200">
                <a:solidFill>
                  <a:srgbClr val="000000"/>
                </a:solidFill>
                <a:latin typeface="Calibri"/>
                <a:ea typeface="Calibri"/>
                <a:cs typeface="Calibri"/>
                <a:sym typeface="Calibri"/>
              </a:rPr>
              <a:t>Distribuição pluviométrica irregular ao longo do ano.</a:t>
            </a:r>
            <a:endParaRPr sz="3200">
              <a:solidFill>
                <a:schemeClr val="dk1"/>
              </a:solidFill>
              <a:latin typeface="Calibri"/>
              <a:ea typeface="Calibri"/>
              <a:cs typeface="Calibri"/>
              <a:sym typeface="Calibri"/>
            </a:endParaRPr>
          </a:p>
          <a:p>
            <a:pPr>
              <a:spcBef>
                <a:spcPts val="0"/>
              </a:spcBef>
              <a:spcAft>
                <a:spcPts val="0"/>
              </a:spcAft>
            </a:pPr>
            <a:br>
              <a:rPr lang="pt-BR" sz="1867">
                <a:solidFill>
                  <a:schemeClr val="dk1"/>
                </a:solidFill>
                <a:latin typeface="Calibri"/>
                <a:ea typeface="Calibri"/>
                <a:cs typeface="Calibri"/>
                <a:sym typeface="Calibri"/>
              </a:rPr>
            </a:br>
            <a:endParaRPr sz="1867">
              <a:solidFill>
                <a:schemeClr val="dk1"/>
              </a:solidFill>
              <a:latin typeface="Calibri"/>
              <a:ea typeface="Calibri"/>
              <a:cs typeface="Calibri"/>
              <a:sym typeface="Calibri"/>
            </a:endParaRPr>
          </a:p>
        </p:txBody>
      </p:sp>
      <p:pic>
        <p:nvPicPr>
          <p:cNvPr id="221" name="Google Shape;221;p20" descr="Clima Semiárido | Educa Mais Brasil"/>
          <p:cNvPicPr preferRelativeResize="0"/>
          <p:nvPr/>
        </p:nvPicPr>
        <p:blipFill rotWithShape="1">
          <a:blip r:embed="rId3">
            <a:alphaModFix/>
          </a:blip>
          <a:srcRect/>
          <a:stretch/>
        </p:blipFill>
        <p:spPr>
          <a:xfrm>
            <a:off x="2740093" y="2951010"/>
            <a:ext cx="6363248" cy="3393732"/>
          </a:xfrm>
          <a:prstGeom prst="rect">
            <a:avLst/>
          </a:prstGeom>
          <a:noFill/>
          <a:ln>
            <a:noFill/>
          </a:ln>
        </p:spPr>
      </p:pic>
      <p:sp>
        <p:nvSpPr>
          <p:cNvPr id="222" name="Google Shape;222;p20"/>
          <p:cNvSpPr/>
          <p:nvPr/>
        </p:nvSpPr>
        <p:spPr>
          <a:xfrm>
            <a:off x="885071" y="4553700"/>
            <a:ext cx="1124000" cy="861720"/>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https://images.educamaisbrasil.com.br/content/banco_de_imagens/guia-de-estudo/d/geografia-semiarido-clima.jpg</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1"/>
          <p:cNvSpPr/>
          <p:nvPr/>
        </p:nvSpPr>
        <p:spPr>
          <a:xfrm>
            <a:off x="4379520" y="410736"/>
            <a:ext cx="3432992"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SEMIÁRIDO</a:t>
            </a:r>
            <a:endParaRPr/>
          </a:p>
        </p:txBody>
      </p:sp>
      <p:sp>
        <p:nvSpPr>
          <p:cNvPr id="228" name="Google Shape;228;p21"/>
          <p:cNvSpPr/>
          <p:nvPr/>
        </p:nvSpPr>
        <p:spPr>
          <a:xfrm>
            <a:off x="1566607" y="1153494"/>
            <a:ext cx="8554064" cy="1682586"/>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a:solidFill>
                  <a:srgbClr val="000000"/>
                </a:solidFill>
                <a:latin typeface="Calibri"/>
                <a:ea typeface="Calibri"/>
                <a:cs typeface="Calibri"/>
                <a:sym typeface="Calibri"/>
              </a:rPr>
              <a:t>Ocupa cerca de 11% do território do Brasil</a:t>
            </a:r>
            <a:endParaRPr sz="3200">
              <a:solidFill>
                <a:schemeClr val="dk1"/>
              </a:solidFill>
              <a:latin typeface="Calibri"/>
              <a:ea typeface="Calibri"/>
              <a:cs typeface="Calibri"/>
              <a:sym typeface="Calibri"/>
            </a:endParaRPr>
          </a:p>
          <a:p>
            <a:pPr algn="ctr">
              <a:spcBef>
                <a:spcPts val="0"/>
              </a:spcBef>
              <a:spcAft>
                <a:spcPts val="0"/>
              </a:spcAft>
            </a:pPr>
            <a:r>
              <a:rPr lang="pt-BR" sz="3200">
                <a:solidFill>
                  <a:srgbClr val="000000"/>
                </a:solidFill>
                <a:latin typeface="Calibri"/>
                <a:ea typeface="Calibri"/>
                <a:cs typeface="Calibri"/>
                <a:sym typeface="Calibri"/>
              </a:rPr>
              <a:t>Presente na região Nordeste do Brasil.</a:t>
            </a:r>
            <a:endParaRPr sz="3200">
              <a:solidFill>
                <a:schemeClr val="dk1"/>
              </a:solidFill>
              <a:latin typeface="Calibri"/>
              <a:ea typeface="Calibri"/>
              <a:cs typeface="Calibri"/>
              <a:sym typeface="Calibri"/>
            </a:endParaRPr>
          </a:p>
          <a:p>
            <a:pPr>
              <a:spcBef>
                <a:spcPts val="0"/>
              </a:spcBef>
              <a:spcAft>
                <a:spcPts val="0"/>
              </a:spcAft>
            </a:pPr>
            <a:br>
              <a:rPr lang="pt-BR" sz="1867">
                <a:solidFill>
                  <a:schemeClr val="dk1"/>
                </a:solidFill>
                <a:latin typeface="Calibri"/>
                <a:ea typeface="Calibri"/>
                <a:cs typeface="Calibri"/>
                <a:sym typeface="Calibri"/>
              </a:rPr>
            </a:br>
            <a:endParaRPr sz="1867">
              <a:solidFill>
                <a:schemeClr val="dk1"/>
              </a:solidFill>
              <a:latin typeface="Calibri"/>
              <a:ea typeface="Calibri"/>
              <a:cs typeface="Calibri"/>
              <a:sym typeface="Calibri"/>
            </a:endParaRPr>
          </a:p>
        </p:txBody>
      </p:sp>
      <p:pic>
        <p:nvPicPr>
          <p:cNvPr id="229" name="Google Shape;229;p21" descr="Clima Semiárido - Toda Matéria"/>
          <p:cNvPicPr preferRelativeResize="0"/>
          <p:nvPr/>
        </p:nvPicPr>
        <p:blipFill rotWithShape="1">
          <a:blip r:embed="rId3">
            <a:alphaModFix/>
          </a:blip>
          <a:srcRect/>
          <a:stretch/>
        </p:blipFill>
        <p:spPr>
          <a:xfrm>
            <a:off x="3179098" y="2411344"/>
            <a:ext cx="5124381" cy="3411376"/>
          </a:xfrm>
          <a:prstGeom prst="rect">
            <a:avLst/>
          </a:prstGeom>
          <a:noFill/>
          <a:ln>
            <a:noFill/>
          </a:ln>
        </p:spPr>
      </p:pic>
      <p:sp>
        <p:nvSpPr>
          <p:cNvPr id="230" name="Google Shape;230;p21"/>
          <p:cNvSpPr/>
          <p:nvPr/>
        </p:nvSpPr>
        <p:spPr>
          <a:xfrm>
            <a:off x="2603685" y="5822734"/>
            <a:ext cx="5314560"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https://static.todamateria.com.br/upload/55/f3/55f3435e4a6de-clima-semiarido.jpg</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2"/>
          <p:cNvSpPr/>
          <p:nvPr/>
        </p:nvSpPr>
        <p:spPr>
          <a:xfrm>
            <a:off x="3691284" y="442836"/>
            <a:ext cx="4809600"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CLIMOGRAMA SEMIÁRIDO</a:t>
            </a:r>
            <a:endParaRPr/>
          </a:p>
        </p:txBody>
      </p:sp>
      <p:pic>
        <p:nvPicPr>
          <p:cNvPr id="236" name="Google Shape;236;p22" descr="Clima Semiárido | Suporte Geográfico"/>
          <p:cNvPicPr preferRelativeResize="0"/>
          <p:nvPr/>
        </p:nvPicPr>
        <p:blipFill rotWithShape="1">
          <a:blip r:embed="rId3">
            <a:alphaModFix/>
          </a:blip>
          <a:srcRect/>
          <a:stretch/>
        </p:blipFill>
        <p:spPr>
          <a:xfrm>
            <a:off x="1999540" y="1219196"/>
            <a:ext cx="7867997" cy="4419600"/>
          </a:xfrm>
          <a:prstGeom prst="rect">
            <a:avLst/>
          </a:prstGeom>
          <a:noFill/>
          <a:ln>
            <a:noFill/>
          </a:ln>
        </p:spPr>
      </p:pic>
      <p:sp>
        <p:nvSpPr>
          <p:cNvPr id="237" name="Google Shape;237;p22"/>
          <p:cNvSpPr/>
          <p:nvPr/>
        </p:nvSpPr>
        <p:spPr>
          <a:xfrm>
            <a:off x="1896540" y="5674871"/>
            <a:ext cx="6096000" cy="492388"/>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https://1.bp.blogspot.com/-08ZMw4mnBhY/Xqg_IikAL7I/AAAAAAAAjMg/2yp0RA0pZMYVCviduMSWwtEfnRFjCZvnwCLcBGAsYHQ/s640/JUAZEIRO%2BSEMI%25C3%2581RIDO.png</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gaa8e024cb2_0_0"/>
          <p:cNvPicPr preferRelativeResize="0"/>
          <p:nvPr/>
        </p:nvPicPr>
        <p:blipFill>
          <a:blip r:embed="rId3">
            <a:alphaModFix/>
          </a:blip>
          <a:stretch>
            <a:fillRect/>
          </a:stretch>
        </p:blipFill>
        <p:spPr>
          <a:xfrm>
            <a:off x="480300" y="203200"/>
            <a:ext cx="10021435" cy="6451600"/>
          </a:xfrm>
          <a:prstGeom prst="rect">
            <a:avLst/>
          </a:prstGeom>
          <a:noFill/>
          <a:ln>
            <a:noFill/>
          </a:ln>
        </p:spPr>
      </p:pic>
      <p:sp>
        <p:nvSpPr>
          <p:cNvPr id="244" name="Google Shape;244;gaa8e024cb2_0_0"/>
          <p:cNvSpPr txBox="1"/>
          <p:nvPr/>
        </p:nvSpPr>
        <p:spPr>
          <a:xfrm rot="-758">
            <a:off x="10377067" y="5962633"/>
            <a:ext cx="1814800" cy="505200"/>
          </a:xfrm>
          <a:prstGeom prst="rect">
            <a:avLst/>
          </a:prstGeom>
          <a:noFill/>
          <a:ln>
            <a:noFill/>
          </a:ln>
        </p:spPr>
        <p:txBody>
          <a:bodyPr spcFirstLastPara="1" wrap="square" lIns="121900" tIns="121900" rIns="121900" bIns="121900" anchor="t" anchorCtr="0">
            <a:noAutofit/>
          </a:bodyPr>
          <a:lstStyle/>
          <a:p>
            <a:pPr>
              <a:spcBef>
                <a:spcPts val="0"/>
              </a:spcBef>
              <a:spcAft>
                <a:spcPts val="0"/>
              </a:spcAft>
            </a:pPr>
            <a:r>
              <a:rPr lang="pt-BR" sz="1067" u="sng">
                <a:solidFill>
                  <a:schemeClr val="hlink"/>
                </a:solidFill>
                <a:hlinkClick r:id="rId4"/>
              </a:rPr>
              <a:t>características dos climas brasileiros - Bing images</a:t>
            </a:r>
            <a:endParaRPr sz="1467"/>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5"/>
          <p:cNvSpPr/>
          <p:nvPr/>
        </p:nvSpPr>
        <p:spPr>
          <a:xfrm>
            <a:off x="4387472" y="410736"/>
            <a:ext cx="3417089"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LITORÂNEO</a:t>
            </a:r>
            <a:endParaRPr/>
          </a:p>
        </p:txBody>
      </p:sp>
      <p:sp>
        <p:nvSpPr>
          <p:cNvPr id="262" name="Google Shape;262;p25"/>
          <p:cNvSpPr/>
          <p:nvPr/>
        </p:nvSpPr>
        <p:spPr>
          <a:xfrm>
            <a:off x="1271639" y="1272207"/>
            <a:ext cx="9373420" cy="1682586"/>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a:solidFill>
                  <a:srgbClr val="000000"/>
                </a:solidFill>
                <a:latin typeface="Calibri"/>
                <a:ea typeface="Calibri"/>
                <a:cs typeface="Calibri"/>
                <a:sym typeface="Calibri"/>
              </a:rPr>
              <a:t>Ocorre na faixa litorânea do Brasil, desde o Rio Grande do Norte até São Paulo. </a:t>
            </a:r>
            <a:endParaRPr sz="3200">
              <a:solidFill>
                <a:schemeClr val="dk1"/>
              </a:solidFill>
              <a:latin typeface="Calibri"/>
              <a:ea typeface="Calibri"/>
              <a:cs typeface="Calibri"/>
              <a:sym typeface="Calibri"/>
            </a:endParaRPr>
          </a:p>
          <a:p>
            <a:pPr>
              <a:spcBef>
                <a:spcPts val="0"/>
              </a:spcBef>
              <a:spcAft>
                <a:spcPts val="0"/>
              </a:spcAft>
            </a:pPr>
            <a:br>
              <a:rPr lang="pt-BR" sz="1867">
                <a:solidFill>
                  <a:schemeClr val="dk1"/>
                </a:solidFill>
                <a:latin typeface="Calibri"/>
                <a:ea typeface="Calibri"/>
                <a:cs typeface="Calibri"/>
                <a:sym typeface="Calibri"/>
              </a:rPr>
            </a:br>
            <a:endParaRPr sz="1867">
              <a:solidFill>
                <a:schemeClr val="dk1"/>
              </a:solidFill>
              <a:latin typeface="Calibri"/>
              <a:ea typeface="Calibri"/>
              <a:cs typeface="Calibri"/>
              <a:sym typeface="Calibri"/>
            </a:endParaRPr>
          </a:p>
        </p:txBody>
      </p:sp>
      <p:pic>
        <p:nvPicPr>
          <p:cNvPr id="263" name="Google Shape;263;p25" descr="praia-do-espelho-01 | kids2gether"/>
          <p:cNvPicPr preferRelativeResize="0"/>
          <p:nvPr/>
        </p:nvPicPr>
        <p:blipFill rotWithShape="1">
          <a:blip r:embed="rId3">
            <a:alphaModFix/>
          </a:blip>
          <a:srcRect/>
          <a:stretch/>
        </p:blipFill>
        <p:spPr>
          <a:xfrm>
            <a:off x="2498757" y="2449507"/>
            <a:ext cx="5334080" cy="3631620"/>
          </a:xfrm>
          <a:prstGeom prst="rect">
            <a:avLst/>
          </a:prstGeom>
          <a:noFill/>
          <a:ln>
            <a:noFill/>
          </a:ln>
        </p:spPr>
      </p:pic>
      <p:sp>
        <p:nvSpPr>
          <p:cNvPr id="264" name="Google Shape;264;p25"/>
          <p:cNvSpPr/>
          <p:nvPr/>
        </p:nvSpPr>
        <p:spPr>
          <a:xfrm>
            <a:off x="3596963" y="6042219"/>
            <a:ext cx="4478599"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https://escolaeducacao.com.br/clima-litoraneo-umido-brasileiro/</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6"/>
          <p:cNvSpPr/>
          <p:nvPr/>
        </p:nvSpPr>
        <p:spPr>
          <a:xfrm>
            <a:off x="4387472" y="410736"/>
            <a:ext cx="3417089"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LITORÂNEO</a:t>
            </a:r>
            <a:endParaRPr/>
          </a:p>
        </p:txBody>
      </p:sp>
      <p:sp>
        <p:nvSpPr>
          <p:cNvPr id="270" name="Google Shape;270;p26"/>
          <p:cNvSpPr/>
          <p:nvPr/>
        </p:nvSpPr>
        <p:spPr>
          <a:xfrm>
            <a:off x="6248399" y="1843417"/>
            <a:ext cx="5107200" cy="3159913"/>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a:solidFill>
                  <a:srgbClr val="000000"/>
                </a:solidFill>
                <a:latin typeface="Calibri"/>
                <a:ea typeface="Calibri"/>
                <a:cs typeface="Calibri"/>
                <a:sym typeface="Calibri"/>
              </a:rPr>
              <a:t>Umidade relativa do ar elevada.</a:t>
            </a:r>
            <a:endParaRPr sz="3200">
              <a:solidFill>
                <a:schemeClr val="dk1"/>
              </a:solidFill>
              <a:latin typeface="Calibri"/>
              <a:ea typeface="Calibri"/>
              <a:cs typeface="Calibri"/>
              <a:sym typeface="Calibri"/>
            </a:endParaRPr>
          </a:p>
          <a:p>
            <a:pPr algn="ctr">
              <a:spcBef>
                <a:spcPts val="0"/>
              </a:spcBef>
              <a:spcAft>
                <a:spcPts val="0"/>
              </a:spcAft>
            </a:pPr>
            <a:br>
              <a:rPr lang="pt-BR" sz="3200">
                <a:solidFill>
                  <a:schemeClr val="dk1"/>
                </a:solidFill>
                <a:latin typeface="Calibri"/>
                <a:ea typeface="Calibri"/>
                <a:cs typeface="Calibri"/>
                <a:sym typeface="Calibri"/>
              </a:rPr>
            </a:br>
            <a:r>
              <a:rPr lang="pt-BR" sz="3200">
                <a:solidFill>
                  <a:srgbClr val="000000"/>
                </a:solidFill>
                <a:latin typeface="Calibri"/>
                <a:ea typeface="Calibri"/>
                <a:cs typeface="Calibri"/>
                <a:sym typeface="Calibri"/>
              </a:rPr>
              <a:t>Ocorrência de chuvas orográficas</a:t>
            </a:r>
            <a:r>
              <a:rPr lang="pt-BR" sz="1867">
                <a:solidFill>
                  <a:srgbClr val="000000"/>
                </a:solidFill>
                <a:latin typeface="Arial"/>
                <a:ea typeface="Arial"/>
                <a:cs typeface="Arial"/>
                <a:sym typeface="Arial"/>
              </a:rPr>
              <a:t>.</a:t>
            </a:r>
            <a:endParaRPr sz="1867">
              <a:solidFill>
                <a:schemeClr val="dk1"/>
              </a:solidFill>
              <a:latin typeface="Calibri"/>
              <a:ea typeface="Calibri"/>
              <a:cs typeface="Calibri"/>
              <a:sym typeface="Calibri"/>
            </a:endParaRPr>
          </a:p>
          <a:p>
            <a:pPr>
              <a:spcBef>
                <a:spcPts val="0"/>
              </a:spcBef>
              <a:spcAft>
                <a:spcPts val="0"/>
              </a:spcAft>
            </a:pPr>
            <a:br>
              <a:rPr lang="pt-BR" sz="1867">
                <a:solidFill>
                  <a:schemeClr val="dk1"/>
                </a:solidFill>
                <a:latin typeface="Calibri"/>
                <a:ea typeface="Calibri"/>
                <a:cs typeface="Calibri"/>
                <a:sym typeface="Calibri"/>
              </a:rPr>
            </a:br>
            <a:endParaRPr sz="1867">
              <a:solidFill>
                <a:schemeClr val="dk1"/>
              </a:solidFill>
              <a:latin typeface="Calibri"/>
              <a:ea typeface="Calibri"/>
              <a:cs typeface="Calibri"/>
              <a:sym typeface="Calibri"/>
            </a:endParaRPr>
          </a:p>
        </p:txBody>
      </p:sp>
      <p:pic>
        <p:nvPicPr>
          <p:cNvPr id="271" name="Google Shape;271;p26" descr="TIPOS DE CHUVAS | Suporte Geográfico"/>
          <p:cNvPicPr preferRelativeResize="0"/>
          <p:nvPr/>
        </p:nvPicPr>
        <p:blipFill rotWithShape="1">
          <a:blip r:embed="rId3">
            <a:alphaModFix/>
          </a:blip>
          <a:srcRect/>
          <a:stretch/>
        </p:blipFill>
        <p:spPr>
          <a:xfrm>
            <a:off x="1150919" y="1843439"/>
            <a:ext cx="5286016" cy="2255597"/>
          </a:xfrm>
          <a:prstGeom prst="rect">
            <a:avLst/>
          </a:prstGeom>
          <a:noFill/>
          <a:ln>
            <a:noFill/>
          </a:ln>
        </p:spPr>
      </p:pic>
      <p:sp>
        <p:nvSpPr>
          <p:cNvPr id="272" name="Google Shape;272;p26"/>
          <p:cNvSpPr/>
          <p:nvPr/>
        </p:nvSpPr>
        <p:spPr>
          <a:xfrm>
            <a:off x="1150932" y="4099033"/>
            <a:ext cx="5222000" cy="36927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https://3.bp.blogspot.com/-f1m5-TmB3I4/WITEY7-oZNI/AAAAAAAAAWw/4JANn_-OJkIWaY5ftKoBoPNWrPRhf7_RgCLcB/s1600/Chuva%2B2%2B-%2BCopia.jpg</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13" name="Título 3"/>
          <p:cNvSpPr txBox="1">
            <a:spLocks noChangeArrowheads="1"/>
          </p:cNvSpPr>
          <p:nvPr/>
        </p:nvSpPr>
        <p:spPr bwMode="auto">
          <a:xfrm>
            <a:off x="546100" y="59708"/>
            <a:ext cx="10972800" cy="106203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pt-BR" altLang="pt-BR" sz="6000" b="1" i="0" u="none" strike="noStrike" kern="1200" cap="none" spc="0" normalizeH="0" baseline="0" noProof="0" dirty="0">
                <a:ln>
                  <a:noFill/>
                </a:ln>
                <a:solidFill>
                  <a:schemeClr val="tx1"/>
                </a:solidFill>
                <a:effectLst/>
                <a:uLnTx/>
                <a:uFillTx/>
                <a:latin typeface="Arial" pitchFamily="34" charset="0"/>
                <a:ea typeface="+mj-ea"/>
                <a:cs typeface="Arial" pitchFamily="34" charset="0"/>
              </a:rPr>
              <a:t>Temperatura</a:t>
            </a:r>
          </a:p>
        </p:txBody>
      </p:sp>
      <p:sp>
        <p:nvSpPr>
          <p:cNvPr id="18" name="Retângulo 17"/>
          <p:cNvSpPr/>
          <p:nvPr/>
        </p:nvSpPr>
        <p:spPr>
          <a:xfrm>
            <a:off x="1905000" y="6032500"/>
            <a:ext cx="1892300" cy="317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1392850" y="1227609"/>
            <a:ext cx="9675484" cy="3170099"/>
          </a:xfrm>
          <a:prstGeom prst="rect">
            <a:avLst/>
          </a:prstGeom>
        </p:spPr>
        <p:txBody>
          <a:bodyPr wrap="square">
            <a:spAutoFit/>
          </a:bodyPr>
          <a:lstStyle/>
          <a:p>
            <a:pPr algn="ctr"/>
            <a:r>
              <a:rPr lang="pt-BR" sz="4000" dirty="0">
                <a:latin typeface="Arial" pitchFamily="34" charset="0"/>
                <a:cs typeface="Arial" pitchFamily="34" charset="0"/>
              </a:rPr>
              <a:t>A temperatura registra o calor da atmosfera de um lugar, cuja variação depende da localização (de acordo com a latitude ou com a altitude) e da circulação atmosférica.</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7"/>
          <p:cNvSpPr/>
          <p:nvPr/>
        </p:nvSpPr>
        <p:spPr>
          <a:xfrm>
            <a:off x="3699249" y="410736"/>
            <a:ext cx="4793535"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CLIMOGRAMA LITORÂNEO</a:t>
            </a:r>
            <a:endParaRPr/>
          </a:p>
        </p:txBody>
      </p:sp>
      <p:pic>
        <p:nvPicPr>
          <p:cNvPr id="278" name="Google Shape;278;p27" descr="GEOGRAFIA - UMA CIÊNCIA DE TODOS: IASP 2015 - 2º Bimestre."/>
          <p:cNvPicPr preferRelativeResize="0"/>
          <p:nvPr/>
        </p:nvPicPr>
        <p:blipFill rotWithShape="1">
          <a:blip r:embed="rId3">
            <a:alphaModFix/>
          </a:blip>
          <a:srcRect/>
          <a:stretch/>
        </p:blipFill>
        <p:spPr>
          <a:xfrm>
            <a:off x="2736233" y="1491263"/>
            <a:ext cx="6465804" cy="4034763"/>
          </a:xfrm>
          <a:prstGeom prst="rect">
            <a:avLst/>
          </a:prstGeom>
          <a:noFill/>
          <a:ln>
            <a:noFill/>
          </a:ln>
        </p:spPr>
      </p:pic>
      <p:sp>
        <p:nvSpPr>
          <p:cNvPr id="279" name="Google Shape;279;p27"/>
          <p:cNvSpPr/>
          <p:nvPr/>
        </p:nvSpPr>
        <p:spPr>
          <a:xfrm>
            <a:off x="2916903" y="5723972"/>
            <a:ext cx="6096000"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https://2.bp.blogspot.com/-zZCg2IYgkkk/VWIlpQ6ZFmI/AAAAAAAABGo/B53Sjf9QnJI/s1600/Figura1_climograma.png</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8"/>
          <p:cNvSpPr/>
          <p:nvPr/>
        </p:nvSpPr>
        <p:spPr>
          <a:xfrm>
            <a:off x="3398443" y="410736"/>
            <a:ext cx="5395152"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TROPICAL DE ALTITUDE</a:t>
            </a:r>
            <a:endParaRPr/>
          </a:p>
        </p:txBody>
      </p:sp>
      <p:sp>
        <p:nvSpPr>
          <p:cNvPr id="285" name="Google Shape;285;p28"/>
          <p:cNvSpPr/>
          <p:nvPr/>
        </p:nvSpPr>
        <p:spPr>
          <a:xfrm>
            <a:off x="1179871" y="1273938"/>
            <a:ext cx="9438968" cy="2175028"/>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a:solidFill>
                  <a:srgbClr val="000000"/>
                </a:solidFill>
                <a:latin typeface="Calibri"/>
                <a:ea typeface="Calibri"/>
                <a:cs typeface="Calibri"/>
                <a:sym typeface="Calibri"/>
              </a:rPr>
              <a:t>Ocorre nas áreas do Sudeste do Brasil, onde as altitudes são mais elevadas.</a:t>
            </a:r>
            <a:endParaRPr sz="3200">
              <a:solidFill>
                <a:schemeClr val="dk1"/>
              </a:solidFill>
              <a:latin typeface="Calibri"/>
              <a:ea typeface="Calibri"/>
              <a:cs typeface="Calibri"/>
              <a:sym typeface="Calibri"/>
            </a:endParaRPr>
          </a:p>
          <a:p>
            <a:pPr algn="ctr">
              <a:spcBef>
                <a:spcPts val="0"/>
              </a:spcBef>
              <a:spcAft>
                <a:spcPts val="0"/>
              </a:spcAft>
            </a:pPr>
            <a:r>
              <a:rPr lang="pt-BR" sz="3200">
                <a:solidFill>
                  <a:srgbClr val="000000"/>
                </a:solidFill>
                <a:latin typeface="Calibri"/>
                <a:ea typeface="Calibri"/>
                <a:cs typeface="Calibri"/>
                <a:sym typeface="Calibri"/>
              </a:rPr>
              <a:t>As temperaturas são mais baixas em função da altitude.</a:t>
            </a:r>
            <a:endParaRPr sz="3200">
              <a:solidFill>
                <a:schemeClr val="dk1"/>
              </a:solidFill>
              <a:latin typeface="Calibri"/>
              <a:ea typeface="Calibri"/>
              <a:cs typeface="Calibri"/>
              <a:sym typeface="Calibri"/>
            </a:endParaRPr>
          </a:p>
          <a:p>
            <a:pPr>
              <a:spcBef>
                <a:spcPts val="0"/>
              </a:spcBef>
              <a:spcAft>
                <a:spcPts val="0"/>
              </a:spcAft>
            </a:pPr>
            <a:br>
              <a:rPr lang="pt-BR" sz="1867">
                <a:solidFill>
                  <a:schemeClr val="dk1"/>
                </a:solidFill>
                <a:latin typeface="Calibri"/>
                <a:ea typeface="Calibri"/>
                <a:cs typeface="Calibri"/>
                <a:sym typeface="Calibri"/>
              </a:rPr>
            </a:br>
            <a:endParaRPr sz="1867">
              <a:solidFill>
                <a:schemeClr val="dk1"/>
              </a:solidFill>
              <a:latin typeface="Calibri"/>
              <a:ea typeface="Calibri"/>
              <a:cs typeface="Calibri"/>
              <a:sym typeface="Calibri"/>
            </a:endParaRPr>
          </a:p>
        </p:txBody>
      </p:sp>
      <p:pic>
        <p:nvPicPr>
          <p:cNvPr id="286" name="Google Shape;286;p28" descr="Clima Tropical de Altitude - Guia Estudo"/>
          <p:cNvPicPr preferRelativeResize="0"/>
          <p:nvPr/>
        </p:nvPicPr>
        <p:blipFill rotWithShape="1">
          <a:blip r:embed="rId3">
            <a:alphaModFix/>
          </a:blip>
          <a:srcRect/>
          <a:stretch/>
        </p:blipFill>
        <p:spPr>
          <a:xfrm>
            <a:off x="2555981" y="3008933"/>
            <a:ext cx="5861532" cy="3126151"/>
          </a:xfrm>
          <a:prstGeom prst="rect">
            <a:avLst/>
          </a:prstGeom>
          <a:noFill/>
          <a:ln>
            <a:noFill/>
          </a:ln>
        </p:spPr>
      </p:pic>
      <p:sp>
        <p:nvSpPr>
          <p:cNvPr id="287" name="Google Shape;287;p28"/>
          <p:cNvSpPr/>
          <p:nvPr/>
        </p:nvSpPr>
        <p:spPr>
          <a:xfrm>
            <a:off x="2321505" y="6049655"/>
            <a:ext cx="6096000"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https://i1.wp.com/www.guiaestudo.com.br/wp-content/uploads/2019/02/clima-tropical-altitude.jpg</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9"/>
          <p:cNvSpPr/>
          <p:nvPr/>
        </p:nvSpPr>
        <p:spPr>
          <a:xfrm>
            <a:off x="3398443" y="410736"/>
            <a:ext cx="5395152"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TROPICAL DE ALTITUDE</a:t>
            </a:r>
            <a:endParaRPr/>
          </a:p>
        </p:txBody>
      </p:sp>
      <p:sp>
        <p:nvSpPr>
          <p:cNvPr id="293" name="Google Shape;293;p29"/>
          <p:cNvSpPr/>
          <p:nvPr/>
        </p:nvSpPr>
        <p:spPr>
          <a:xfrm>
            <a:off x="1350295" y="1153494"/>
            <a:ext cx="9491407" cy="2175028"/>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a:solidFill>
                  <a:srgbClr val="000000"/>
                </a:solidFill>
                <a:latin typeface="Calibri"/>
                <a:ea typeface="Calibri"/>
                <a:cs typeface="Calibri"/>
                <a:sym typeface="Calibri"/>
              </a:rPr>
              <a:t>Apresenta verões chuvosos e invernos com baixos índices pluviométricos.</a:t>
            </a:r>
            <a:endParaRPr sz="3200">
              <a:solidFill>
                <a:schemeClr val="dk1"/>
              </a:solidFill>
              <a:latin typeface="Calibri"/>
              <a:ea typeface="Calibri"/>
              <a:cs typeface="Calibri"/>
              <a:sym typeface="Calibri"/>
            </a:endParaRPr>
          </a:p>
          <a:p>
            <a:pPr algn="ctr">
              <a:spcBef>
                <a:spcPts val="0"/>
              </a:spcBef>
              <a:spcAft>
                <a:spcPts val="0"/>
              </a:spcAft>
            </a:pPr>
            <a:r>
              <a:rPr lang="pt-BR" sz="3200">
                <a:solidFill>
                  <a:srgbClr val="000000"/>
                </a:solidFill>
                <a:latin typeface="Calibri"/>
                <a:ea typeface="Calibri"/>
                <a:cs typeface="Calibri"/>
                <a:sym typeface="Calibri"/>
              </a:rPr>
              <a:t>Temperaturas raramente ultrapassam os 30ºC.</a:t>
            </a:r>
            <a:endParaRPr sz="3200">
              <a:solidFill>
                <a:schemeClr val="dk1"/>
              </a:solidFill>
              <a:latin typeface="Calibri"/>
              <a:ea typeface="Calibri"/>
              <a:cs typeface="Calibri"/>
              <a:sym typeface="Calibri"/>
            </a:endParaRPr>
          </a:p>
          <a:p>
            <a:pPr>
              <a:spcBef>
                <a:spcPts val="0"/>
              </a:spcBef>
              <a:spcAft>
                <a:spcPts val="0"/>
              </a:spcAft>
            </a:pPr>
            <a:br>
              <a:rPr lang="pt-BR" sz="1867">
                <a:solidFill>
                  <a:schemeClr val="dk1"/>
                </a:solidFill>
                <a:latin typeface="Calibri"/>
                <a:ea typeface="Calibri"/>
                <a:cs typeface="Calibri"/>
                <a:sym typeface="Calibri"/>
              </a:rPr>
            </a:br>
            <a:endParaRPr sz="1867">
              <a:solidFill>
                <a:schemeClr val="dk1"/>
              </a:solidFill>
              <a:latin typeface="Calibri"/>
              <a:ea typeface="Calibri"/>
              <a:cs typeface="Calibri"/>
              <a:sym typeface="Calibri"/>
            </a:endParaRPr>
          </a:p>
        </p:txBody>
      </p:sp>
      <p:pic>
        <p:nvPicPr>
          <p:cNvPr id="294" name="Google Shape;294;p29" descr="Venha descobrir mais sobre a beleza das montanhas – Guia de Campos do Jordão"/>
          <p:cNvPicPr preferRelativeResize="0"/>
          <p:nvPr/>
        </p:nvPicPr>
        <p:blipFill rotWithShape="1">
          <a:blip r:embed="rId3">
            <a:alphaModFix/>
          </a:blip>
          <a:srcRect/>
          <a:stretch/>
        </p:blipFill>
        <p:spPr>
          <a:xfrm>
            <a:off x="3729148" y="2855681"/>
            <a:ext cx="4805713" cy="3205411"/>
          </a:xfrm>
          <a:prstGeom prst="rect">
            <a:avLst/>
          </a:prstGeom>
          <a:noFill/>
          <a:ln>
            <a:noFill/>
          </a:ln>
        </p:spPr>
      </p:pic>
      <p:sp>
        <p:nvSpPr>
          <p:cNvPr id="295" name="Google Shape;295;p29"/>
          <p:cNvSpPr/>
          <p:nvPr/>
        </p:nvSpPr>
        <p:spPr>
          <a:xfrm>
            <a:off x="3729147" y="6061092"/>
            <a:ext cx="6096000"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https://cdn.guiadecamposdojordao.com.br/imgs/20170829170233/parque-estadual-campos-do-jordao.jpg</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0"/>
          <p:cNvSpPr/>
          <p:nvPr/>
        </p:nvSpPr>
        <p:spPr>
          <a:xfrm>
            <a:off x="4148775" y="410736"/>
            <a:ext cx="3894485"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SUBTROPICAL </a:t>
            </a:r>
            <a:endParaRPr/>
          </a:p>
        </p:txBody>
      </p:sp>
      <p:sp>
        <p:nvSpPr>
          <p:cNvPr id="301" name="Google Shape;301;p30"/>
          <p:cNvSpPr/>
          <p:nvPr/>
        </p:nvSpPr>
        <p:spPr>
          <a:xfrm>
            <a:off x="1300218" y="1252538"/>
            <a:ext cx="9383852" cy="615499"/>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3200">
                <a:solidFill>
                  <a:srgbClr val="000000"/>
                </a:solidFill>
                <a:latin typeface="Calibri"/>
                <a:ea typeface="Calibri"/>
                <a:cs typeface="Calibri"/>
                <a:sym typeface="Calibri"/>
              </a:rPr>
              <a:t>Apresenta as quatro estações climáticas bem definidas</a:t>
            </a:r>
            <a:r>
              <a:rPr lang="pt-BR" sz="1867">
                <a:solidFill>
                  <a:srgbClr val="000000"/>
                </a:solidFill>
                <a:latin typeface="Arial"/>
                <a:ea typeface="Arial"/>
                <a:cs typeface="Arial"/>
                <a:sym typeface="Arial"/>
              </a:rPr>
              <a:t>.</a:t>
            </a:r>
            <a:endParaRPr sz="1867">
              <a:solidFill>
                <a:schemeClr val="dk1"/>
              </a:solidFill>
              <a:latin typeface="Calibri"/>
              <a:ea typeface="Calibri"/>
              <a:cs typeface="Calibri"/>
              <a:sym typeface="Calibri"/>
            </a:endParaRPr>
          </a:p>
        </p:txBody>
      </p:sp>
      <p:pic>
        <p:nvPicPr>
          <p:cNvPr id="302" name="Google Shape;302;p30" descr="Estações do ano: causa, características, exercícios - Escola Kids"/>
          <p:cNvPicPr preferRelativeResize="0"/>
          <p:nvPr/>
        </p:nvPicPr>
        <p:blipFill rotWithShape="1">
          <a:blip r:embed="rId3">
            <a:alphaModFix/>
          </a:blip>
          <a:srcRect/>
          <a:stretch/>
        </p:blipFill>
        <p:spPr>
          <a:xfrm>
            <a:off x="2145351" y="2094342"/>
            <a:ext cx="7229135" cy="2722973"/>
          </a:xfrm>
          <a:prstGeom prst="rect">
            <a:avLst/>
          </a:prstGeom>
          <a:noFill/>
          <a:ln>
            <a:noFill/>
          </a:ln>
        </p:spPr>
      </p:pic>
      <p:sp>
        <p:nvSpPr>
          <p:cNvPr id="303" name="Google Shape;303;p30"/>
          <p:cNvSpPr/>
          <p:nvPr/>
        </p:nvSpPr>
        <p:spPr>
          <a:xfrm>
            <a:off x="2499364" y="5412038"/>
            <a:ext cx="6096000"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https://static.escolakids.uol.com.br/2020/05/estacoes-ano.jpg</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1"/>
          <p:cNvSpPr/>
          <p:nvPr/>
        </p:nvSpPr>
        <p:spPr>
          <a:xfrm>
            <a:off x="4148775" y="410736"/>
            <a:ext cx="3894485"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SUBTROPICAL </a:t>
            </a:r>
            <a:endParaRPr/>
          </a:p>
        </p:txBody>
      </p:sp>
      <p:sp>
        <p:nvSpPr>
          <p:cNvPr id="309" name="Google Shape;309;p31"/>
          <p:cNvSpPr/>
          <p:nvPr/>
        </p:nvSpPr>
        <p:spPr>
          <a:xfrm>
            <a:off x="1265100" y="1361601"/>
            <a:ext cx="8640800" cy="3652356"/>
          </a:xfrm>
          <a:prstGeom prst="rect">
            <a:avLst/>
          </a:prstGeom>
          <a:noFill/>
          <a:ln>
            <a:noFill/>
          </a:ln>
        </p:spPr>
        <p:txBody>
          <a:bodyPr spcFirstLastPara="1" wrap="square" lIns="121900" tIns="60933" rIns="121900" bIns="60933" anchor="t" anchorCtr="0">
            <a:spAutoFit/>
          </a:bodyPr>
          <a:lstStyle/>
          <a:p>
            <a:pPr algn="just">
              <a:spcBef>
                <a:spcPts val="0"/>
              </a:spcBef>
              <a:spcAft>
                <a:spcPts val="0"/>
              </a:spcAft>
            </a:pPr>
            <a:r>
              <a:rPr lang="pt-BR" sz="3200">
                <a:solidFill>
                  <a:srgbClr val="000000"/>
                </a:solidFill>
                <a:latin typeface="Calibri"/>
                <a:ea typeface="Calibri"/>
                <a:cs typeface="Calibri"/>
                <a:sym typeface="Calibri"/>
              </a:rPr>
              <a:t>- Verão apresenta temperaturas elevadas.</a:t>
            </a:r>
            <a:endParaRPr sz="3200">
              <a:solidFill>
                <a:schemeClr val="dk1"/>
              </a:solidFill>
              <a:latin typeface="Calibri"/>
              <a:ea typeface="Calibri"/>
              <a:cs typeface="Calibri"/>
              <a:sym typeface="Calibri"/>
            </a:endParaRPr>
          </a:p>
          <a:p>
            <a:pPr algn="just">
              <a:spcBef>
                <a:spcPts val="0"/>
              </a:spcBef>
              <a:spcAft>
                <a:spcPts val="0"/>
              </a:spcAft>
            </a:pPr>
            <a:br>
              <a:rPr lang="pt-BR" sz="3200">
                <a:solidFill>
                  <a:schemeClr val="dk1"/>
                </a:solidFill>
                <a:latin typeface="Calibri"/>
                <a:ea typeface="Calibri"/>
                <a:cs typeface="Calibri"/>
                <a:sym typeface="Calibri"/>
              </a:rPr>
            </a:br>
            <a:r>
              <a:rPr lang="pt-BR" sz="3200">
                <a:solidFill>
                  <a:srgbClr val="000000"/>
                </a:solidFill>
                <a:latin typeface="Calibri"/>
                <a:ea typeface="Calibri"/>
                <a:cs typeface="Calibri"/>
                <a:sym typeface="Calibri"/>
              </a:rPr>
              <a:t>- Invernos com temperaturas baixas e áreas com geadas e neve.</a:t>
            </a:r>
            <a:endParaRPr sz="3200">
              <a:solidFill>
                <a:schemeClr val="dk1"/>
              </a:solidFill>
              <a:latin typeface="Calibri"/>
              <a:ea typeface="Calibri"/>
              <a:cs typeface="Calibri"/>
              <a:sym typeface="Calibri"/>
            </a:endParaRPr>
          </a:p>
          <a:p>
            <a:pPr algn="just">
              <a:spcBef>
                <a:spcPts val="0"/>
              </a:spcBef>
              <a:spcAft>
                <a:spcPts val="0"/>
              </a:spcAft>
            </a:pPr>
            <a:br>
              <a:rPr lang="pt-BR" sz="3200">
                <a:solidFill>
                  <a:schemeClr val="dk1"/>
                </a:solidFill>
                <a:latin typeface="Calibri"/>
                <a:ea typeface="Calibri"/>
                <a:cs typeface="Calibri"/>
                <a:sym typeface="Calibri"/>
              </a:rPr>
            </a:br>
            <a:r>
              <a:rPr lang="pt-BR" sz="3200">
                <a:solidFill>
                  <a:srgbClr val="000000"/>
                </a:solidFill>
                <a:latin typeface="Calibri"/>
                <a:ea typeface="Calibri"/>
                <a:cs typeface="Calibri"/>
                <a:sym typeface="Calibri"/>
              </a:rPr>
              <a:t>- Outono e Primavera são estações de transição.</a:t>
            </a:r>
            <a:endParaRPr sz="3200">
              <a:solidFill>
                <a:schemeClr val="dk1"/>
              </a:solidFill>
              <a:latin typeface="Calibri"/>
              <a:ea typeface="Calibri"/>
              <a:cs typeface="Calibri"/>
              <a:sym typeface="Calibri"/>
            </a:endParaRPr>
          </a:p>
          <a:p>
            <a:pPr algn="just">
              <a:spcBef>
                <a:spcPts val="0"/>
              </a:spcBef>
              <a:spcAft>
                <a:spcPts val="0"/>
              </a:spcAft>
            </a:pPr>
            <a:br>
              <a:rPr lang="pt-BR" sz="1867">
                <a:solidFill>
                  <a:schemeClr val="dk1"/>
                </a:solidFill>
                <a:latin typeface="Calibri"/>
                <a:ea typeface="Calibri"/>
                <a:cs typeface="Calibri"/>
                <a:sym typeface="Calibri"/>
              </a:rPr>
            </a:br>
            <a:endParaRPr sz="1867">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2"/>
          <p:cNvSpPr/>
          <p:nvPr/>
        </p:nvSpPr>
        <p:spPr>
          <a:xfrm>
            <a:off x="3460553" y="410736"/>
            <a:ext cx="5270931"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CLIMOGRAMA SUBTROPICAL </a:t>
            </a:r>
            <a:endParaRPr/>
          </a:p>
        </p:txBody>
      </p:sp>
      <p:pic>
        <p:nvPicPr>
          <p:cNvPr id="315" name="Google Shape;315;p32" descr="Observe o climograma acima: Marque a alternativa que indique a região que  apresente esse tipo de - Brainly.com.br"/>
          <p:cNvPicPr preferRelativeResize="0"/>
          <p:nvPr/>
        </p:nvPicPr>
        <p:blipFill rotWithShape="1">
          <a:blip r:embed="rId3">
            <a:alphaModFix/>
          </a:blip>
          <a:srcRect/>
          <a:stretch/>
        </p:blipFill>
        <p:spPr>
          <a:xfrm>
            <a:off x="2311021" y="1300690"/>
            <a:ext cx="5383356" cy="5036044"/>
          </a:xfrm>
          <a:prstGeom prst="rect">
            <a:avLst/>
          </a:prstGeom>
          <a:noFill/>
          <a:ln>
            <a:noFill/>
          </a:ln>
        </p:spPr>
      </p:pic>
      <p:sp>
        <p:nvSpPr>
          <p:cNvPr id="316" name="Google Shape;316;p32"/>
          <p:cNvSpPr/>
          <p:nvPr/>
        </p:nvSpPr>
        <p:spPr>
          <a:xfrm>
            <a:off x="8117687" y="5705771"/>
            <a:ext cx="1888400" cy="492388"/>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https://pt-static.z-dn.net/files/d42/90d4f71cb9a0e299649830c2589e684c.jpg</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rot="16200000">
            <a:off x="-1648650" y="3664266"/>
            <a:ext cx="4961467" cy="369332"/>
          </a:xfrm>
          <a:prstGeom prst="rect">
            <a:avLst/>
          </a:prstGeom>
          <a:noFill/>
        </p:spPr>
        <p:txBody>
          <a:bodyPr wrap="square" rtlCol="0">
            <a:spAutoFit/>
          </a:bodyPr>
          <a:lstStyle/>
          <a:p>
            <a:r>
              <a:rPr lang="pt-BR" dirty="0"/>
              <a:t>https://images.app.goo.gl/KV8HXddaqdktXEFW7</a:t>
            </a:r>
          </a:p>
        </p:txBody>
      </p:sp>
      <p:pic>
        <p:nvPicPr>
          <p:cNvPr id="1026" name="Picture 2" descr="VEGETAÇÃO: Formações vegetais do mundo (Noções Gerais) - Geografalando">
            <a:extLst>
              <a:ext uri="{FF2B5EF4-FFF2-40B4-BE49-F238E27FC236}">
                <a16:creationId xmlns:a16="http://schemas.microsoft.com/office/drawing/2014/main" id="{41E882B7-6145-4EA5-BA07-30212672E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88" y="831273"/>
            <a:ext cx="7127715" cy="5195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42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s 10 Tipos de Clima - Características e Exemplos por região">
            <a:extLst>
              <a:ext uri="{FF2B5EF4-FFF2-40B4-BE49-F238E27FC236}">
                <a16:creationId xmlns:a16="http://schemas.microsoft.com/office/drawing/2014/main" id="{6D4F5A9D-990C-4A30-9FA3-64D2AB0E7D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687" y="238540"/>
            <a:ext cx="9980662" cy="6337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8336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B61991-9EBB-4B99-A300-57D4EC5ECCCE}"/>
              </a:ext>
            </a:extLst>
          </p:cNvPr>
          <p:cNvSpPr>
            <a:spLocks noGrp="1"/>
          </p:cNvSpPr>
          <p:nvPr>
            <p:ph type="ctrTitle"/>
          </p:nvPr>
        </p:nvSpPr>
        <p:spPr/>
        <p:txBody>
          <a:bodyPr/>
          <a:lstStyle/>
          <a:p>
            <a:r>
              <a:rPr lang="pt-BR" dirty="0"/>
              <a:t>Paisagem Quentes</a:t>
            </a:r>
          </a:p>
        </p:txBody>
      </p:sp>
      <p:sp>
        <p:nvSpPr>
          <p:cNvPr id="3" name="Subtítulo 2">
            <a:extLst>
              <a:ext uri="{FF2B5EF4-FFF2-40B4-BE49-F238E27FC236}">
                <a16:creationId xmlns:a16="http://schemas.microsoft.com/office/drawing/2014/main" id="{02B50E10-00D0-41A1-AD69-78791A088793}"/>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8464206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4"/>
          <p:cNvSpPr/>
          <p:nvPr/>
        </p:nvSpPr>
        <p:spPr>
          <a:xfrm>
            <a:off x="4536487" y="410736"/>
            <a:ext cx="3119060"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dirty="0">
                <a:solidFill>
                  <a:schemeClr val="dk1"/>
                </a:solidFill>
                <a:latin typeface="Calibri"/>
                <a:ea typeface="Calibri"/>
                <a:cs typeface="Calibri"/>
                <a:sym typeface="Calibri"/>
              </a:rPr>
              <a:t>CLIMA TROPICAL</a:t>
            </a:r>
            <a:endParaRPr dirty="0"/>
          </a:p>
        </p:txBody>
      </p:sp>
      <p:sp>
        <p:nvSpPr>
          <p:cNvPr id="173" name="Google Shape;173;p14"/>
          <p:cNvSpPr/>
          <p:nvPr/>
        </p:nvSpPr>
        <p:spPr>
          <a:xfrm>
            <a:off x="1754066" y="1374448"/>
            <a:ext cx="7883200" cy="1107941"/>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dirty="0">
                <a:solidFill>
                  <a:srgbClr val="000000"/>
                </a:solidFill>
                <a:latin typeface="Calibri"/>
                <a:ea typeface="Calibri"/>
                <a:cs typeface="Calibri"/>
                <a:sym typeface="Calibri"/>
              </a:rPr>
              <a:t>Localizado na área entre os trópicos de Câncer e Capricórnio.</a:t>
            </a:r>
            <a:endParaRPr sz="3200" dirty="0">
              <a:solidFill>
                <a:schemeClr val="dk1"/>
              </a:solidFill>
              <a:latin typeface="Calibri"/>
              <a:ea typeface="Calibri"/>
              <a:cs typeface="Calibri"/>
              <a:sym typeface="Calibri"/>
            </a:endParaRPr>
          </a:p>
        </p:txBody>
      </p:sp>
      <p:pic>
        <p:nvPicPr>
          <p:cNvPr id="174" name="Google Shape;174;p14" descr="Geografando em Floripa: Zonas climáticas da Terra"/>
          <p:cNvPicPr preferRelativeResize="0"/>
          <p:nvPr/>
        </p:nvPicPr>
        <p:blipFill rotWithShape="1">
          <a:blip r:embed="rId3">
            <a:alphaModFix/>
          </a:blip>
          <a:srcRect l="7144" t="6288" r="12938" b="16071"/>
          <a:stretch/>
        </p:blipFill>
        <p:spPr>
          <a:xfrm>
            <a:off x="2716696" y="2830602"/>
            <a:ext cx="5933847" cy="3790187"/>
          </a:xfrm>
          <a:prstGeom prst="rect">
            <a:avLst/>
          </a:prstGeom>
          <a:noFill/>
          <a:ln>
            <a:noFill/>
          </a:ln>
        </p:spPr>
      </p:pic>
      <p:sp>
        <p:nvSpPr>
          <p:cNvPr id="175" name="Google Shape;175;p14"/>
          <p:cNvSpPr/>
          <p:nvPr/>
        </p:nvSpPr>
        <p:spPr>
          <a:xfrm>
            <a:off x="501344" y="6128401"/>
            <a:ext cx="2053200" cy="492388"/>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https://2.bp.blogspot.com/-Gy1TVNU3En4/U9lcIg74PtI/AAAAAAAAAbQ/db7x_58x4ro/s1600/zonastermicas22.jpg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736154F4-AF40-4698-B539-76164DA9B082}"/>
              </a:ext>
            </a:extLst>
          </p:cNvPr>
          <p:cNvPicPr>
            <a:picLocks noChangeAspect="1"/>
          </p:cNvPicPr>
          <p:nvPr/>
        </p:nvPicPr>
        <p:blipFill rotWithShape="1">
          <a:blip r:embed="rId2"/>
          <a:srcRect l="26087" t="34582" r="34348" b="18438"/>
          <a:stretch/>
        </p:blipFill>
        <p:spPr>
          <a:xfrm>
            <a:off x="702365" y="1378226"/>
            <a:ext cx="7364716" cy="4916555"/>
          </a:xfrm>
          <a:prstGeom prst="rect">
            <a:avLst/>
          </a:prstGeom>
        </p:spPr>
      </p:pic>
    </p:spTree>
    <p:extLst>
      <p:ext uri="{BB962C8B-B14F-4D97-AF65-F5344CB8AC3E}">
        <p14:creationId xmlns:p14="http://schemas.microsoft.com/office/powerpoint/2010/main" val="3523965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5"/>
          <p:cNvSpPr/>
          <p:nvPr/>
        </p:nvSpPr>
        <p:spPr>
          <a:xfrm>
            <a:off x="4536487" y="410736"/>
            <a:ext cx="3119060"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TROPICAL</a:t>
            </a:r>
            <a:endParaRPr/>
          </a:p>
        </p:txBody>
      </p:sp>
      <p:sp>
        <p:nvSpPr>
          <p:cNvPr id="181" name="Google Shape;181;p15"/>
          <p:cNvSpPr/>
          <p:nvPr/>
        </p:nvSpPr>
        <p:spPr>
          <a:xfrm>
            <a:off x="1938628" y="1112839"/>
            <a:ext cx="7728000" cy="1107941"/>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a:solidFill>
                  <a:srgbClr val="000000"/>
                </a:solidFill>
                <a:latin typeface="Calibri"/>
                <a:ea typeface="Calibri"/>
                <a:cs typeface="Calibri"/>
                <a:sym typeface="Calibri"/>
              </a:rPr>
              <a:t>Apresentam duas estações climáticas definidas, sendo uma seca e outra chuvosa.</a:t>
            </a:r>
            <a:endParaRPr sz="3200">
              <a:solidFill>
                <a:schemeClr val="dk1"/>
              </a:solidFill>
              <a:latin typeface="Calibri"/>
              <a:ea typeface="Calibri"/>
              <a:cs typeface="Calibri"/>
              <a:sym typeface="Calibri"/>
            </a:endParaRPr>
          </a:p>
        </p:txBody>
      </p:sp>
      <p:pic>
        <p:nvPicPr>
          <p:cNvPr id="182" name="Google Shape;182;p15" descr="Clima tropical - Brasil Escola"/>
          <p:cNvPicPr preferRelativeResize="0"/>
          <p:nvPr/>
        </p:nvPicPr>
        <p:blipFill rotWithShape="1">
          <a:blip r:embed="rId3">
            <a:alphaModFix/>
          </a:blip>
          <a:srcRect/>
          <a:stretch/>
        </p:blipFill>
        <p:spPr>
          <a:xfrm>
            <a:off x="2756038" y="2220817"/>
            <a:ext cx="5868759" cy="4010320"/>
          </a:xfrm>
          <a:prstGeom prst="rect">
            <a:avLst/>
          </a:prstGeom>
          <a:noFill/>
          <a:ln>
            <a:noFill/>
          </a:ln>
        </p:spPr>
      </p:pic>
      <p:sp>
        <p:nvSpPr>
          <p:cNvPr id="183" name="Google Shape;183;p15"/>
          <p:cNvSpPr/>
          <p:nvPr/>
        </p:nvSpPr>
        <p:spPr>
          <a:xfrm>
            <a:off x="2228429" y="6060489"/>
            <a:ext cx="6096000"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https://s3.static.brasilescola.uol.com.br/img/2017/01/estacoes_tropical.jpg</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6"/>
          <p:cNvSpPr/>
          <p:nvPr/>
        </p:nvSpPr>
        <p:spPr>
          <a:xfrm>
            <a:off x="1193128" y="1153494"/>
            <a:ext cx="10054976" cy="2175028"/>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rgbClr val="000000"/>
                </a:solidFill>
                <a:latin typeface="Calibri"/>
                <a:ea typeface="Calibri"/>
                <a:cs typeface="Calibri"/>
                <a:sym typeface="Calibri"/>
              </a:rPr>
              <a:t>Climograma</a:t>
            </a:r>
            <a:endParaRPr sz="3200" b="1">
              <a:solidFill>
                <a:schemeClr val="dk1"/>
              </a:solidFill>
              <a:latin typeface="Calibri"/>
              <a:ea typeface="Calibri"/>
              <a:cs typeface="Calibri"/>
              <a:sym typeface="Calibri"/>
            </a:endParaRPr>
          </a:p>
          <a:p>
            <a:pPr algn="ctr">
              <a:spcBef>
                <a:spcPts val="0"/>
              </a:spcBef>
              <a:spcAft>
                <a:spcPts val="0"/>
              </a:spcAft>
            </a:pPr>
            <a:r>
              <a:rPr lang="pt-BR" sz="3200">
                <a:solidFill>
                  <a:srgbClr val="000000"/>
                </a:solidFill>
                <a:latin typeface="Calibri"/>
                <a:ea typeface="Calibri"/>
                <a:cs typeface="Calibri"/>
                <a:sym typeface="Calibri"/>
              </a:rPr>
              <a:t>Gráfico que apresenta a temperatura média mensal e a pluviosidade ao longo dos meses </a:t>
            </a:r>
            <a:endParaRPr sz="3200">
              <a:solidFill>
                <a:schemeClr val="dk1"/>
              </a:solidFill>
              <a:latin typeface="Calibri"/>
              <a:ea typeface="Calibri"/>
              <a:cs typeface="Calibri"/>
              <a:sym typeface="Calibri"/>
            </a:endParaRPr>
          </a:p>
          <a:p>
            <a:pPr>
              <a:spcBef>
                <a:spcPts val="0"/>
              </a:spcBef>
              <a:spcAft>
                <a:spcPts val="0"/>
              </a:spcAft>
            </a:pPr>
            <a:br>
              <a:rPr lang="pt-BR" sz="1867">
                <a:solidFill>
                  <a:schemeClr val="dk1"/>
                </a:solidFill>
                <a:latin typeface="Calibri"/>
                <a:ea typeface="Calibri"/>
                <a:cs typeface="Calibri"/>
                <a:sym typeface="Calibri"/>
              </a:rPr>
            </a:br>
            <a:endParaRPr sz="1867">
              <a:solidFill>
                <a:schemeClr val="dk1"/>
              </a:solidFill>
              <a:latin typeface="Calibri"/>
              <a:ea typeface="Calibri"/>
              <a:cs typeface="Calibri"/>
              <a:sym typeface="Calibri"/>
            </a:endParaRPr>
          </a:p>
        </p:txBody>
      </p:sp>
      <p:sp>
        <p:nvSpPr>
          <p:cNvPr id="189" name="Google Shape;189;p16"/>
          <p:cNvSpPr/>
          <p:nvPr/>
        </p:nvSpPr>
        <p:spPr>
          <a:xfrm>
            <a:off x="4536487" y="410736"/>
            <a:ext cx="3119060"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TROPICAL</a:t>
            </a:r>
            <a:endParaRPr/>
          </a:p>
        </p:txBody>
      </p:sp>
      <p:pic>
        <p:nvPicPr>
          <p:cNvPr id="190" name="Google Shape;190;p16" descr="Clima tropical - Brasil Escola"/>
          <p:cNvPicPr preferRelativeResize="0"/>
          <p:nvPr/>
        </p:nvPicPr>
        <p:blipFill rotWithShape="1">
          <a:blip r:embed="rId3">
            <a:alphaModFix/>
          </a:blip>
          <a:srcRect/>
          <a:stretch/>
        </p:blipFill>
        <p:spPr>
          <a:xfrm>
            <a:off x="2943808" y="2769803"/>
            <a:ext cx="6373200" cy="3409663"/>
          </a:xfrm>
          <a:prstGeom prst="rect">
            <a:avLst/>
          </a:prstGeom>
          <a:noFill/>
          <a:ln>
            <a:noFill/>
          </a:ln>
        </p:spPr>
      </p:pic>
      <p:sp>
        <p:nvSpPr>
          <p:cNvPr id="191" name="Google Shape;191;p16"/>
          <p:cNvSpPr/>
          <p:nvPr/>
        </p:nvSpPr>
        <p:spPr>
          <a:xfrm>
            <a:off x="3048016" y="5998791"/>
            <a:ext cx="4988216"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https://s2.static.brasilescola.uol.com.br/img/2017/01/clima_tropical.jpg</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7"/>
          <p:cNvSpPr/>
          <p:nvPr/>
        </p:nvSpPr>
        <p:spPr>
          <a:xfrm>
            <a:off x="4283982" y="410736"/>
            <a:ext cx="3624071"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EQUATORIAL</a:t>
            </a:r>
            <a:endParaRPr/>
          </a:p>
        </p:txBody>
      </p:sp>
      <p:sp>
        <p:nvSpPr>
          <p:cNvPr id="197" name="Google Shape;197;p17"/>
          <p:cNvSpPr/>
          <p:nvPr/>
        </p:nvSpPr>
        <p:spPr>
          <a:xfrm>
            <a:off x="512633" y="1232567"/>
            <a:ext cx="10778800" cy="2175028"/>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a:solidFill>
                  <a:srgbClr val="000000"/>
                </a:solidFill>
                <a:latin typeface="Calibri"/>
                <a:ea typeface="Calibri"/>
                <a:cs typeface="Calibri"/>
                <a:sym typeface="Calibri"/>
              </a:rPr>
              <a:t>Tipo climático encontrado nas áreas próximas à</a:t>
            </a:r>
            <a:endParaRPr sz="3200">
              <a:solidFill>
                <a:srgbClr val="000000"/>
              </a:solidFill>
              <a:latin typeface="Calibri"/>
              <a:ea typeface="Calibri"/>
              <a:cs typeface="Calibri"/>
              <a:sym typeface="Calibri"/>
            </a:endParaRPr>
          </a:p>
          <a:p>
            <a:pPr algn="ctr">
              <a:spcBef>
                <a:spcPts val="0"/>
              </a:spcBef>
              <a:spcAft>
                <a:spcPts val="0"/>
              </a:spcAft>
            </a:pPr>
            <a:r>
              <a:rPr lang="pt-BR" sz="3200">
                <a:solidFill>
                  <a:srgbClr val="000000"/>
                </a:solidFill>
                <a:latin typeface="Calibri"/>
                <a:ea typeface="Calibri"/>
                <a:cs typeface="Calibri"/>
                <a:sym typeface="Calibri"/>
              </a:rPr>
              <a:t>Linha do Equador.</a:t>
            </a:r>
            <a:endParaRPr sz="3200">
              <a:solidFill>
                <a:schemeClr val="dk1"/>
              </a:solidFill>
              <a:latin typeface="Calibri"/>
              <a:ea typeface="Calibri"/>
              <a:cs typeface="Calibri"/>
              <a:sym typeface="Calibri"/>
            </a:endParaRPr>
          </a:p>
          <a:p>
            <a:pPr algn="ctr">
              <a:spcBef>
                <a:spcPts val="0"/>
              </a:spcBef>
              <a:spcAft>
                <a:spcPts val="0"/>
              </a:spcAft>
            </a:pPr>
            <a:r>
              <a:rPr lang="pt-BR" sz="3200">
                <a:solidFill>
                  <a:srgbClr val="000000"/>
                </a:solidFill>
                <a:latin typeface="Calibri"/>
                <a:ea typeface="Calibri"/>
                <a:cs typeface="Calibri"/>
                <a:sym typeface="Calibri"/>
              </a:rPr>
              <a:t>Responsável pela Floresta Amazônica</a:t>
            </a:r>
            <a:endParaRPr sz="3200">
              <a:solidFill>
                <a:schemeClr val="dk1"/>
              </a:solidFill>
              <a:latin typeface="Calibri"/>
              <a:ea typeface="Calibri"/>
              <a:cs typeface="Calibri"/>
              <a:sym typeface="Calibri"/>
            </a:endParaRPr>
          </a:p>
          <a:p>
            <a:pPr>
              <a:spcBef>
                <a:spcPts val="0"/>
              </a:spcBef>
              <a:spcAft>
                <a:spcPts val="0"/>
              </a:spcAft>
            </a:pPr>
            <a:br>
              <a:rPr lang="pt-BR" sz="1867">
                <a:solidFill>
                  <a:schemeClr val="dk1"/>
                </a:solidFill>
                <a:latin typeface="Calibri"/>
                <a:ea typeface="Calibri"/>
                <a:cs typeface="Calibri"/>
                <a:sym typeface="Calibri"/>
              </a:rPr>
            </a:br>
            <a:endParaRPr sz="1867">
              <a:solidFill>
                <a:schemeClr val="dk1"/>
              </a:solidFill>
              <a:latin typeface="Calibri"/>
              <a:ea typeface="Calibri"/>
              <a:cs typeface="Calibri"/>
              <a:sym typeface="Calibri"/>
            </a:endParaRPr>
          </a:p>
        </p:txBody>
      </p:sp>
      <p:pic>
        <p:nvPicPr>
          <p:cNvPr id="198" name="Google Shape;198;p17" descr="Clima equatorial - Brasil Escola"/>
          <p:cNvPicPr preferRelativeResize="0"/>
          <p:nvPr/>
        </p:nvPicPr>
        <p:blipFill rotWithShape="1">
          <a:blip r:embed="rId3">
            <a:alphaModFix/>
          </a:blip>
          <a:srcRect/>
          <a:stretch/>
        </p:blipFill>
        <p:spPr>
          <a:xfrm>
            <a:off x="3778322" y="3023794"/>
            <a:ext cx="4635335" cy="3096404"/>
          </a:xfrm>
          <a:prstGeom prst="rect">
            <a:avLst/>
          </a:prstGeom>
          <a:noFill/>
          <a:ln>
            <a:noFill/>
          </a:ln>
        </p:spPr>
      </p:pic>
      <p:sp>
        <p:nvSpPr>
          <p:cNvPr id="199" name="Google Shape;199;p17"/>
          <p:cNvSpPr/>
          <p:nvPr/>
        </p:nvSpPr>
        <p:spPr>
          <a:xfrm>
            <a:off x="1026883" y="4707106"/>
            <a:ext cx="1235981" cy="1231052"/>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https://s1.static.brasilescola.uol.com.br/be/conteudo/images/o-clima-equatorial-responsavel-por-manter-uma-vegetacao-densa-sempre-verde-58ad66efda490.jpg</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8"/>
          <p:cNvSpPr/>
          <p:nvPr/>
        </p:nvSpPr>
        <p:spPr>
          <a:xfrm>
            <a:off x="4283982" y="410736"/>
            <a:ext cx="3624071"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EQUATORIAL</a:t>
            </a:r>
            <a:endParaRPr/>
          </a:p>
        </p:txBody>
      </p:sp>
      <p:sp>
        <p:nvSpPr>
          <p:cNvPr id="205" name="Google Shape;205;p18"/>
          <p:cNvSpPr/>
          <p:nvPr/>
        </p:nvSpPr>
        <p:spPr>
          <a:xfrm>
            <a:off x="2032000" y="1288726"/>
            <a:ext cx="7085781" cy="1682586"/>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a:solidFill>
                  <a:srgbClr val="000000"/>
                </a:solidFill>
                <a:latin typeface="Calibri"/>
                <a:ea typeface="Calibri"/>
                <a:cs typeface="Calibri"/>
                <a:sym typeface="Calibri"/>
              </a:rPr>
              <a:t>Temperaturas elevadas o ano inteiro.</a:t>
            </a:r>
            <a:endParaRPr sz="3200">
              <a:solidFill>
                <a:schemeClr val="dk1"/>
              </a:solidFill>
              <a:latin typeface="Calibri"/>
              <a:ea typeface="Calibri"/>
              <a:cs typeface="Calibri"/>
              <a:sym typeface="Calibri"/>
            </a:endParaRPr>
          </a:p>
          <a:p>
            <a:pPr algn="ctr">
              <a:spcBef>
                <a:spcPts val="0"/>
              </a:spcBef>
              <a:spcAft>
                <a:spcPts val="0"/>
              </a:spcAft>
            </a:pPr>
            <a:r>
              <a:rPr lang="pt-BR" sz="3200">
                <a:solidFill>
                  <a:srgbClr val="000000"/>
                </a:solidFill>
                <a:latin typeface="Calibri"/>
                <a:ea typeface="Calibri"/>
                <a:cs typeface="Calibri"/>
                <a:sym typeface="Calibri"/>
              </a:rPr>
              <a:t>Elevado índice pluviométrico.</a:t>
            </a:r>
            <a:endParaRPr sz="3200">
              <a:solidFill>
                <a:schemeClr val="dk1"/>
              </a:solidFill>
              <a:latin typeface="Calibri"/>
              <a:ea typeface="Calibri"/>
              <a:cs typeface="Calibri"/>
              <a:sym typeface="Calibri"/>
            </a:endParaRPr>
          </a:p>
          <a:p>
            <a:pPr>
              <a:spcBef>
                <a:spcPts val="0"/>
              </a:spcBef>
              <a:spcAft>
                <a:spcPts val="0"/>
              </a:spcAft>
            </a:pPr>
            <a:br>
              <a:rPr lang="pt-BR" sz="1867">
                <a:solidFill>
                  <a:schemeClr val="dk1"/>
                </a:solidFill>
                <a:latin typeface="Calibri"/>
                <a:ea typeface="Calibri"/>
                <a:cs typeface="Calibri"/>
                <a:sym typeface="Calibri"/>
              </a:rPr>
            </a:br>
            <a:endParaRPr sz="1867">
              <a:solidFill>
                <a:schemeClr val="dk1"/>
              </a:solidFill>
              <a:latin typeface="Calibri"/>
              <a:ea typeface="Calibri"/>
              <a:cs typeface="Calibri"/>
              <a:sym typeface="Calibri"/>
            </a:endParaRPr>
          </a:p>
        </p:txBody>
      </p:sp>
      <p:sp>
        <p:nvSpPr>
          <p:cNvPr id="206" name="Google Shape;206;p18"/>
          <p:cNvSpPr/>
          <p:nvPr/>
        </p:nvSpPr>
        <p:spPr>
          <a:xfrm>
            <a:off x="2644516" y="5935803"/>
            <a:ext cx="5417936"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https://www.estudopratico.com.br/wp-content/uploads/2014/11/floresta-amazonica-vista-aerea-1200x675.jpg</a:t>
            </a:r>
            <a:endParaRPr/>
          </a:p>
        </p:txBody>
      </p:sp>
      <p:pic>
        <p:nvPicPr>
          <p:cNvPr id="207" name="Google Shape;207;p18" descr="Clima equatorial - Úmido, semiúmido e características"/>
          <p:cNvPicPr preferRelativeResize="0"/>
          <p:nvPr/>
        </p:nvPicPr>
        <p:blipFill rotWithShape="1">
          <a:blip r:embed="rId3">
            <a:alphaModFix/>
          </a:blip>
          <a:srcRect/>
          <a:stretch/>
        </p:blipFill>
        <p:spPr>
          <a:xfrm>
            <a:off x="2977071" y="2971222"/>
            <a:ext cx="5352024" cy="301051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9"/>
          <p:cNvSpPr/>
          <p:nvPr/>
        </p:nvSpPr>
        <p:spPr>
          <a:xfrm>
            <a:off x="3595761" y="410736"/>
            <a:ext cx="5000515"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CLIMOGRAMA EQUATORIAL</a:t>
            </a:r>
            <a:endParaRPr/>
          </a:p>
        </p:txBody>
      </p:sp>
      <p:pic>
        <p:nvPicPr>
          <p:cNvPr id="213" name="Google Shape;213;p19" descr="Clima equatorial - Brasil Escola"/>
          <p:cNvPicPr preferRelativeResize="0"/>
          <p:nvPr/>
        </p:nvPicPr>
        <p:blipFill rotWithShape="1">
          <a:blip r:embed="rId3">
            <a:alphaModFix/>
          </a:blip>
          <a:srcRect/>
          <a:stretch/>
        </p:blipFill>
        <p:spPr>
          <a:xfrm>
            <a:off x="2114634" y="1646833"/>
            <a:ext cx="7638967" cy="4200267"/>
          </a:xfrm>
          <a:prstGeom prst="rect">
            <a:avLst/>
          </a:prstGeom>
          <a:noFill/>
          <a:ln>
            <a:noFill/>
          </a:ln>
        </p:spPr>
      </p:pic>
      <p:sp>
        <p:nvSpPr>
          <p:cNvPr id="214" name="Google Shape;214;p19"/>
          <p:cNvSpPr/>
          <p:nvPr/>
        </p:nvSpPr>
        <p:spPr>
          <a:xfrm>
            <a:off x="1571413" y="5847083"/>
            <a:ext cx="6096000"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https://s3.static.brasilescola.uol.com.br/img/2017/02/climograma_equatorial.jpg</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0"/>
          <p:cNvSpPr/>
          <p:nvPr/>
        </p:nvSpPr>
        <p:spPr>
          <a:xfrm>
            <a:off x="4379520" y="410736"/>
            <a:ext cx="3432992"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SEMIÁRIDO</a:t>
            </a:r>
            <a:endParaRPr/>
          </a:p>
        </p:txBody>
      </p:sp>
      <p:sp>
        <p:nvSpPr>
          <p:cNvPr id="220" name="Google Shape;220;p20"/>
          <p:cNvSpPr/>
          <p:nvPr/>
        </p:nvSpPr>
        <p:spPr>
          <a:xfrm>
            <a:off x="1297859" y="1260251"/>
            <a:ext cx="9045676" cy="2175028"/>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a:solidFill>
                  <a:srgbClr val="000000"/>
                </a:solidFill>
                <a:latin typeface="Calibri"/>
                <a:ea typeface="Calibri"/>
                <a:cs typeface="Calibri"/>
                <a:sym typeface="Calibri"/>
              </a:rPr>
              <a:t>Caracterizado pela baixa incidência de chuvas e por temperaturas elevadas o ano inteiro.</a:t>
            </a:r>
            <a:endParaRPr sz="3200">
              <a:solidFill>
                <a:schemeClr val="dk1"/>
              </a:solidFill>
              <a:latin typeface="Calibri"/>
              <a:ea typeface="Calibri"/>
              <a:cs typeface="Calibri"/>
              <a:sym typeface="Calibri"/>
            </a:endParaRPr>
          </a:p>
          <a:p>
            <a:pPr algn="ctr">
              <a:spcBef>
                <a:spcPts val="0"/>
              </a:spcBef>
              <a:spcAft>
                <a:spcPts val="0"/>
              </a:spcAft>
            </a:pPr>
            <a:r>
              <a:rPr lang="pt-BR" sz="3200">
                <a:solidFill>
                  <a:srgbClr val="000000"/>
                </a:solidFill>
                <a:latin typeface="Calibri"/>
                <a:ea typeface="Calibri"/>
                <a:cs typeface="Calibri"/>
                <a:sym typeface="Calibri"/>
              </a:rPr>
              <a:t>Distribuição pluviométrica irregular ao longo do ano.</a:t>
            </a:r>
            <a:endParaRPr sz="3200">
              <a:solidFill>
                <a:schemeClr val="dk1"/>
              </a:solidFill>
              <a:latin typeface="Calibri"/>
              <a:ea typeface="Calibri"/>
              <a:cs typeface="Calibri"/>
              <a:sym typeface="Calibri"/>
            </a:endParaRPr>
          </a:p>
          <a:p>
            <a:pPr>
              <a:spcBef>
                <a:spcPts val="0"/>
              </a:spcBef>
              <a:spcAft>
                <a:spcPts val="0"/>
              </a:spcAft>
            </a:pPr>
            <a:br>
              <a:rPr lang="pt-BR" sz="1867">
                <a:solidFill>
                  <a:schemeClr val="dk1"/>
                </a:solidFill>
                <a:latin typeface="Calibri"/>
                <a:ea typeface="Calibri"/>
                <a:cs typeface="Calibri"/>
                <a:sym typeface="Calibri"/>
              </a:rPr>
            </a:br>
            <a:endParaRPr sz="1867">
              <a:solidFill>
                <a:schemeClr val="dk1"/>
              </a:solidFill>
              <a:latin typeface="Calibri"/>
              <a:ea typeface="Calibri"/>
              <a:cs typeface="Calibri"/>
              <a:sym typeface="Calibri"/>
            </a:endParaRPr>
          </a:p>
        </p:txBody>
      </p:sp>
      <p:pic>
        <p:nvPicPr>
          <p:cNvPr id="221" name="Google Shape;221;p20" descr="Clima Semiárido | Educa Mais Brasil"/>
          <p:cNvPicPr preferRelativeResize="0"/>
          <p:nvPr/>
        </p:nvPicPr>
        <p:blipFill rotWithShape="1">
          <a:blip r:embed="rId3">
            <a:alphaModFix/>
          </a:blip>
          <a:srcRect/>
          <a:stretch/>
        </p:blipFill>
        <p:spPr>
          <a:xfrm>
            <a:off x="2740093" y="2951010"/>
            <a:ext cx="6363248" cy="3393732"/>
          </a:xfrm>
          <a:prstGeom prst="rect">
            <a:avLst/>
          </a:prstGeom>
          <a:noFill/>
          <a:ln>
            <a:noFill/>
          </a:ln>
        </p:spPr>
      </p:pic>
      <p:sp>
        <p:nvSpPr>
          <p:cNvPr id="222" name="Google Shape;222;p20"/>
          <p:cNvSpPr/>
          <p:nvPr/>
        </p:nvSpPr>
        <p:spPr>
          <a:xfrm>
            <a:off x="885071" y="4553700"/>
            <a:ext cx="1124000" cy="861720"/>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https://images.educamaisbrasil.com.br/content/banco_de_imagens/guia-de-estudo/d/geografia-semiarido-clima.jpg</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1"/>
          <p:cNvSpPr/>
          <p:nvPr/>
        </p:nvSpPr>
        <p:spPr>
          <a:xfrm>
            <a:off x="4379520" y="410736"/>
            <a:ext cx="3432992"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SEMIÁRIDO</a:t>
            </a:r>
            <a:endParaRPr/>
          </a:p>
        </p:txBody>
      </p:sp>
      <p:sp>
        <p:nvSpPr>
          <p:cNvPr id="228" name="Google Shape;228;p21"/>
          <p:cNvSpPr/>
          <p:nvPr/>
        </p:nvSpPr>
        <p:spPr>
          <a:xfrm>
            <a:off x="1566607" y="1153494"/>
            <a:ext cx="8554064" cy="1682586"/>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a:solidFill>
                  <a:srgbClr val="000000"/>
                </a:solidFill>
                <a:latin typeface="Calibri"/>
                <a:ea typeface="Calibri"/>
                <a:cs typeface="Calibri"/>
                <a:sym typeface="Calibri"/>
              </a:rPr>
              <a:t>Ocupa cerca de 11% do território do Brasil</a:t>
            </a:r>
            <a:endParaRPr sz="3200">
              <a:solidFill>
                <a:schemeClr val="dk1"/>
              </a:solidFill>
              <a:latin typeface="Calibri"/>
              <a:ea typeface="Calibri"/>
              <a:cs typeface="Calibri"/>
              <a:sym typeface="Calibri"/>
            </a:endParaRPr>
          </a:p>
          <a:p>
            <a:pPr algn="ctr">
              <a:spcBef>
                <a:spcPts val="0"/>
              </a:spcBef>
              <a:spcAft>
                <a:spcPts val="0"/>
              </a:spcAft>
            </a:pPr>
            <a:r>
              <a:rPr lang="pt-BR" sz="3200">
                <a:solidFill>
                  <a:srgbClr val="000000"/>
                </a:solidFill>
                <a:latin typeface="Calibri"/>
                <a:ea typeface="Calibri"/>
                <a:cs typeface="Calibri"/>
                <a:sym typeface="Calibri"/>
              </a:rPr>
              <a:t>Presente na região Nordeste do Brasil.</a:t>
            </a:r>
            <a:endParaRPr sz="3200">
              <a:solidFill>
                <a:schemeClr val="dk1"/>
              </a:solidFill>
              <a:latin typeface="Calibri"/>
              <a:ea typeface="Calibri"/>
              <a:cs typeface="Calibri"/>
              <a:sym typeface="Calibri"/>
            </a:endParaRPr>
          </a:p>
          <a:p>
            <a:pPr>
              <a:spcBef>
                <a:spcPts val="0"/>
              </a:spcBef>
              <a:spcAft>
                <a:spcPts val="0"/>
              </a:spcAft>
            </a:pPr>
            <a:br>
              <a:rPr lang="pt-BR" sz="1867">
                <a:solidFill>
                  <a:schemeClr val="dk1"/>
                </a:solidFill>
                <a:latin typeface="Calibri"/>
                <a:ea typeface="Calibri"/>
                <a:cs typeface="Calibri"/>
                <a:sym typeface="Calibri"/>
              </a:rPr>
            </a:br>
            <a:endParaRPr sz="1867">
              <a:solidFill>
                <a:schemeClr val="dk1"/>
              </a:solidFill>
              <a:latin typeface="Calibri"/>
              <a:ea typeface="Calibri"/>
              <a:cs typeface="Calibri"/>
              <a:sym typeface="Calibri"/>
            </a:endParaRPr>
          </a:p>
        </p:txBody>
      </p:sp>
      <p:pic>
        <p:nvPicPr>
          <p:cNvPr id="229" name="Google Shape;229;p21" descr="Clima Semiárido - Toda Matéria"/>
          <p:cNvPicPr preferRelativeResize="0"/>
          <p:nvPr/>
        </p:nvPicPr>
        <p:blipFill rotWithShape="1">
          <a:blip r:embed="rId3">
            <a:alphaModFix/>
          </a:blip>
          <a:srcRect/>
          <a:stretch/>
        </p:blipFill>
        <p:spPr>
          <a:xfrm>
            <a:off x="3179098" y="2411344"/>
            <a:ext cx="5124381" cy="3411376"/>
          </a:xfrm>
          <a:prstGeom prst="rect">
            <a:avLst/>
          </a:prstGeom>
          <a:noFill/>
          <a:ln>
            <a:noFill/>
          </a:ln>
        </p:spPr>
      </p:pic>
      <p:sp>
        <p:nvSpPr>
          <p:cNvPr id="230" name="Google Shape;230;p21"/>
          <p:cNvSpPr/>
          <p:nvPr/>
        </p:nvSpPr>
        <p:spPr>
          <a:xfrm>
            <a:off x="2603685" y="5822734"/>
            <a:ext cx="5314560"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https://static.todamateria.com.br/upload/55/f3/55f3435e4a6de-clima-semiarido.jpg</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2"/>
          <p:cNvSpPr/>
          <p:nvPr/>
        </p:nvSpPr>
        <p:spPr>
          <a:xfrm>
            <a:off x="3691284" y="442836"/>
            <a:ext cx="4809600"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CLIMOGRAMA SEMIÁRIDO</a:t>
            </a:r>
            <a:endParaRPr/>
          </a:p>
        </p:txBody>
      </p:sp>
      <p:pic>
        <p:nvPicPr>
          <p:cNvPr id="236" name="Google Shape;236;p22" descr="Clima Semiárido | Suporte Geográfico"/>
          <p:cNvPicPr preferRelativeResize="0"/>
          <p:nvPr/>
        </p:nvPicPr>
        <p:blipFill rotWithShape="1">
          <a:blip r:embed="rId3">
            <a:alphaModFix/>
          </a:blip>
          <a:srcRect/>
          <a:stretch/>
        </p:blipFill>
        <p:spPr>
          <a:xfrm>
            <a:off x="1999540" y="1219196"/>
            <a:ext cx="7867997" cy="4419600"/>
          </a:xfrm>
          <a:prstGeom prst="rect">
            <a:avLst/>
          </a:prstGeom>
          <a:noFill/>
          <a:ln>
            <a:noFill/>
          </a:ln>
        </p:spPr>
      </p:pic>
      <p:sp>
        <p:nvSpPr>
          <p:cNvPr id="237" name="Google Shape;237;p22"/>
          <p:cNvSpPr/>
          <p:nvPr/>
        </p:nvSpPr>
        <p:spPr>
          <a:xfrm>
            <a:off x="1896540" y="5674871"/>
            <a:ext cx="6096000" cy="492388"/>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https://1.bp.blogspot.com/-08ZMw4mnBhY/Xqg_IikAL7I/AAAAAAAAjMg/2yp0RA0pZMYVCviduMSWwtEfnRFjCZvnwCLcBGAsYHQ/s640/JUAZEIRO%2BSEMI%25C3%2581RIDO.png</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 y="116773"/>
            <a:ext cx="9989127" cy="666786"/>
          </a:xfrm>
          <a:prstGeom prst="rect">
            <a:avLst/>
          </a:prstGeom>
          <a:noFill/>
        </p:spPr>
        <p:txBody>
          <a:bodyPr wrap="square" rtlCol="0">
            <a:spAutoFit/>
          </a:bodyPr>
          <a:lstStyle/>
          <a:p>
            <a:pPr algn="ctr"/>
            <a:r>
              <a:rPr lang="pt-BR" sz="3733" b="1" dirty="0"/>
              <a:t>Paisagens tropicais e  Florestas Tropicais</a:t>
            </a:r>
          </a:p>
        </p:txBody>
      </p:sp>
      <p:sp>
        <p:nvSpPr>
          <p:cNvPr id="6" name="CaixaDeTexto 5"/>
          <p:cNvSpPr txBox="1"/>
          <p:nvPr/>
        </p:nvSpPr>
        <p:spPr>
          <a:xfrm>
            <a:off x="-1" y="3414524"/>
            <a:ext cx="11831780" cy="3621441"/>
          </a:xfrm>
          <a:prstGeom prst="rect">
            <a:avLst/>
          </a:prstGeom>
          <a:noFill/>
        </p:spPr>
        <p:txBody>
          <a:bodyPr wrap="square" rtlCol="0">
            <a:spAutoFit/>
          </a:bodyPr>
          <a:lstStyle/>
          <a:p>
            <a:r>
              <a:rPr lang="pt-BR" sz="3200" dirty="0"/>
              <a:t>Do norte do Paraná, no Brasil, e do Paraguai até a </a:t>
            </a:r>
            <a:r>
              <a:rPr lang="pt-BR" sz="3200" dirty="0" err="1"/>
              <a:t>ﬂoresta</a:t>
            </a:r>
            <a:r>
              <a:rPr lang="pt-BR" sz="3200" dirty="0"/>
              <a:t> da Península do </a:t>
            </a:r>
            <a:r>
              <a:rPr lang="pt-BR" sz="3200" dirty="0" err="1"/>
              <a:t>Yucatán</a:t>
            </a:r>
            <a:r>
              <a:rPr lang="pt-BR" sz="3200" dirty="0"/>
              <a:t>, no sul do </a:t>
            </a:r>
            <a:r>
              <a:rPr lang="pt-BR" sz="3200" dirty="0" err="1"/>
              <a:t>MéxicoApresentam</a:t>
            </a:r>
            <a:r>
              <a:rPr lang="pt-BR" sz="3200" dirty="0"/>
              <a:t> grande biodiversidade. O clima quente e úmido, com chuvas em todas as estações do ano, propiciou o desenvolvimento de </a:t>
            </a:r>
            <a:r>
              <a:rPr lang="pt-BR" sz="3200" dirty="0" err="1"/>
              <a:t>ﬂorestas</a:t>
            </a:r>
            <a:r>
              <a:rPr lang="pt-BR" sz="3200" dirty="0"/>
              <a:t> tropicais. Na superfície dos continentes, as </a:t>
            </a:r>
            <a:r>
              <a:rPr lang="pt-BR" sz="3200" dirty="0" err="1"/>
              <a:t>ﬂorestas</a:t>
            </a:r>
            <a:r>
              <a:rPr lang="pt-BR" sz="3200" dirty="0"/>
              <a:t> tropicais correspondem aos biomas de maior biodiversidade.</a:t>
            </a:r>
          </a:p>
          <a:p>
            <a:r>
              <a:rPr lang="pt-BR" sz="3733" dirty="0"/>
              <a:t>.</a:t>
            </a:r>
          </a:p>
        </p:txBody>
      </p:sp>
      <p:pic>
        <p:nvPicPr>
          <p:cNvPr id="2050" name="Picture 2" descr="Clima Tropical - Toda Matéria">
            <a:extLst>
              <a:ext uri="{FF2B5EF4-FFF2-40B4-BE49-F238E27FC236}">
                <a16:creationId xmlns:a16="http://schemas.microsoft.com/office/drawing/2014/main" id="{428A12E5-4BAA-4E54-ADB4-1D6B518872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221" y="675884"/>
            <a:ext cx="4602760" cy="27386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loresta tropical: Saiba tudo sobre esse bioma| Recreio">
            <a:extLst>
              <a:ext uri="{FF2B5EF4-FFF2-40B4-BE49-F238E27FC236}">
                <a16:creationId xmlns:a16="http://schemas.microsoft.com/office/drawing/2014/main" id="{3447D9E3-3016-430A-974A-77D60CEC1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3930" y="675884"/>
            <a:ext cx="5311305" cy="2738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7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 y="116772"/>
            <a:ext cx="6294028" cy="666786"/>
          </a:xfrm>
          <a:prstGeom prst="rect">
            <a:avLst/>
          </a:prstGeom>
          <a:noFill/>
        </p:spPr>
        <p:txBody>
          <a:bodyPr wrap="square" rtlCol="0">
            <a:spAutoFit/>
          </a:bodyPr>
          <a:lstStyle/>
          <a:p>
            <a:pPr algn="ctr"/>
            <a:r>
              <a:rPr lang="pt-BR" sz="3733" b="1" dirty="0"/>
              <a:t>Savanas</a:t>
            </a:r>
          </a:p>
        </p:txBody>
      </p:sp>
      <p:sp>
        <p:nvSpPr>
          <p:cNvPr id="6" name="CaixaDeTexto 5"/>
          <p:cNvSpPr txBox="1"/>
          <p:nvPr/>
        </p:nvSpPr>
        <p:spPr>
          <a:xfrm>
            <a:off x="270827" y="3953891"/>
            <a:ext cx="11650340" cy="3046988"/>
          </a:xfrm>
          <a:prstGeom prst="rect">
            <a:avLst/>
          </a:prstGeom>
          <a:noFill/>
        </p:spPr>
        <p:txBody>
          <a:bodyPr wrap="square" rtlCol="0">
            <a:spAutoFit/>
          </a:bodyPr>
          <a:lstStyle/>
          <a:p>
            <a:r>
              <a:rPr lang="pt-BR" sz="3200" dirty="0"/>
              <a:t>Nas áreas de clima tropical típico, continental ou semiúmido, o regime de chuvas é controlado pelas estações do ano: o verão é chuvoso e o inverno é seco. Sob tais condições, acrescidas de determinadas características do solo, surgiram as savanas. Estas são formações vegetais em que predominam as árvores de pequeno e médio porte, além de arbustos e campos.</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54" y="645946"/>
            <a:ext cx="5746644" cy="3307945"/>
          </a:xfrm>
          <a:prstGeom prst="rect">
            <a:avLst/>
          </a:prstGeom>
        </p:spPr>
      </p:pic>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382" y="285223"/>
            <a:ext cx="4891557" cy="3668668"/>
          </a:xfrm>
          <a:prstGeom prst="rect">
            <a:avLst/>
          </a:prstGeom>
        </p:spPr>
      </p:pic>
    </p:spTree>
    <p:extLst>
      <p:ext uri="{BB962C8B-B14F-4D97-AF65-F5344CB8AC3E}">
        <p14:creationId xmlns:p14="http://schemas.microsoft.com/office/powerpoint/2010/main" val="36193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p:tgtEl>
                                          <p:spTgt spid="6"/>
                                        </p:tgtEl>
                                        <p:attrNameLst>
                                          <p:attrName>ppt_y</p:attrName>
                                        </p:attrNameLst>
                                      </p:cBhvr>
                                      <p:tavLst>
                                        <p:tav tm="0">
                                          <p:val>
                                            <p:strVal val="#ppt_y+#ppt_h*1.125000"/>
                                          </p:val>
                                        </p:tav>
                                        <p:tav tm="100000">
                                          <p:val>
                                            <p:strVal val="#ppt_y"/>
                                          </p:val>
                                        </p:tav>
                                      </p:tavLst>
                                    </p:anim>
                                    <p:animEffect transition="in" filter="wipe(up)">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13" name="Título 3"/>
          <p:cNvSpPr txBox="1">
            <a:spLocks noChangeArrowheads="1"/>
          </p:cNvSpPr>
          <p:nvPr/>
        </p:nvSpPr>
        <p:spPr bwMode="auto">
          <a:xfrm>
            <a:off x="464214" y="0"/>
            <a:ext cx="10972800" cy="106203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pt-BR" altLang="pt-BR" sz="6000" b="0" i="0" u="none" strike="noStrike" kern="1200" cap="none" spc="0" normalizeH="0" baseline="0" noProof="0" dirty="0">
                <a:ln>
                  <a:noFill/>
                </a:ln>
                <a:solidFill>
                  <a:schemeClr val="tx1"/>
                </a:solidFill>
                <a:effectLst/>
                <a:uLnTx/>
                <a:uFillTx/>
                <a:latin typeface="Arial" pitchFamily="34" charset="0"/>
                <a:ea typeface="+mj-ea"/>
                <a:cs typeface="Arial" pitchFamily="34" charset="0"/>
              </a:rPr>
              <a:t>Pressão</a:t>
            </a:r>
          </a:p>
        </p:txBody>
      </p:sp>
      <p:sp>
        <p:nvSpPr>
          <p:cNvPr id="15" name="CaixaDeTexto 14"/>
          <p:cNvSpPr txBox="1"/>
          <p:nvPr/>
        </p:nvSpPr>
        <p:spPr>
          <a:xfrm>
            <a:off x="567709" y="1043106"/>
            <a:ext cx="10858500" cy="4016484"/>
          </a:xfrm>
          <a:prstGeom prst="rect">
            <a:avLst/>
          </a:prstGeom>
          <a:noFill/>
        </p:spPr>
        <p:txBody>
          <a:bodyPr wrap="square" rtlCol="0">
            <a:spAutoFit/>
          </a:bodyPr>
          <a:lstStyle/>
          <a:p>
            <a:pPr algn="ctr"/>
            <a:r>
              <a:rPr lang="pt-BR" sz="4000" dirty="0">
                <a:latin typeface="Arial" pitchFamily="34" charset="0"/>
                <a:cs typeface="Arial" pitchFamily="34" charset="0"/>
              </a:rPr>
              <a:t>É o “peso” ou “força” exercidos pelo ar sobre a superfície, pois, ao contrário do que muitas pessoas pensam, o ar possui massa e, consequentemente, peso. </a:t>
            </a:r>
          </a:p>
          <a:p>
            <a:pPr algn="ctr"/>
            <a:endParaRPr lang="pt-BR" sz="1500" dirty="0">
              <a:latin typeface="Arial" pitchFamily="34" charset="0"/>
              <a:cs typeface="Arial" pitchFamily="34" charset="0"/>
            </a:endParaRPr>
          </a:p>
          <a:p>
            <a:pPr algn="ctr"/>
            <a:br>
              <a:rPr lang="pt-BR" sz="4000" dirty="0">
                <a:latin typeface="Arial" pitchFamily="34" charset="0"/>
                <a:cs typeface="Arial" pitchFamily="34" charset="0"/>
              </a:rPr>
            </a:br>
            <a:endParaRPr lang="pt-BR" sz="4000" dirty="0">
              <a:latin typeface="Arial" pitchFamily="34" charset="0"/>
              <a:cs typeface="Arial" pitchFamily="34" charset="0"/>
            </a:endParaRPr>
          </a:p>
        </p:txBody>
      </p:sp>
      <mc:AlternateContent xmlns:mc="http://schemas.openxmlformats.org/markup-compatibility/2006">
        <mc:Choice xmlns:p14="http://schemas.microsoft.com/office/powerpoint/2010/main" Requires="p14">
          <p:contentPart p14:bwMode="auto" r:id="rId2">
            <p14:nvContentPartPr>
              <p14:cNvPr id="2" name="Tinta 1">
                <a:extLst>
                  <a:ext uri="{FF2B5EF4-FFF2-40B4-BE49-F238E27FC236}">
                    <a16:creationId xmlns:a16="http://schemas.microsoft.com/office/drawing/2014/main" id="{16B4A0E2-2D7C-83FD-6244-8A4EA1E8861D}"/>
                  </a:ext>
                </a:extLst>
              </p14:cNvPr>
              <p14:cNvContentPartPr/>
              <p14:nvPr/>
            </p14:nvContentPartPr>
            <p14:xfrm>
              <a:off x="650160" y="1184040"/>
              <a:ext cx="10617840" cy="1155240"/>
            </p14:xfrm>
          </p:contentPart>
        </mc:Choice>
        <mc:Fallback>
          <p:pic>
            <p:nvPicPr>
              <p:cNvPr id="2" name="Tinta 1">
                <a:extLst>
                  <a:ext uri="{FF2B5EF4-FFF2-40B4-BE49-F238E27FC236}">
                    <a16:creationId xmlns:a16="http://schemas.microsoft.com/office/drawing/2014/main" id="{16B4A0E2-2D7C-83FD-6244-8A4EA1E8861D}"/>
                  </a:ext>
                </a:extLst>
              </p:cNvPr>
              <p:cNvPicPr/>
              <p:nvPr/>
            </p:nvPicPr>
            <p:blipFill>
              <a:blip r:embed="rId3"/>
              <a:stretch>
                <a:fillRect/>
              </a:stretch>
            </p:blipFill>
            <p:spPr>
              <a:xfrm>
                <a:off x="640800" y="1174680"/>
                <a:ext cx="10636560" cy="1173960"/>
              </a:xfrm>
              <a:prstGeom prst="rect">
                <a:avLst/>
              </a:prstGeom>
            </p:spPr>
          </p:pic>
        </mc:Fallback>
      </mc:AlternateContent>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116772"/>
            <a:ext cx="12192000" cy="666786"/>
          </a:xfrm>
          <a:prstGeom prst="rect">
            <a:avLst/>
          </a:prstGeom>
          <a:noFill/>
        </p:spPr>
        <p:txBody>
          <a:bodyPr wrap="square" rtlCol="0">
            <a:spAutoFit/>
          </a:bodyPr>
          <a:lstStyle/>
          <a:p>
            <a:pPr algn="ctr"/>
            <a:r>
              <a:rPr lang="pt-BR" sz="3733" b="1" dirty="0"/>
              <a:t>Florestas Equatoriais</a:t>
            </a:r>
          </a:p>
        </p:txBody>
      </p:sp>
      <p:sp>
        <p:nvSpPr>
          <p:cNvPr id="6" name="CaixaDeTexto 5"/>
          <p:cNvSpPr txBox="1"/>
          <p:nvPr/>
        </p:nvSpPr>
        <p:spPr>
          <a:xfrm>
            <a:off x="562965" y="5488162"/>
            <a:ext cx="8442983" cy="666786"/>
          </a:xfrm>
          <a:prstGeom prst="rect">
            <a:avLst/>
          </a:prstGeom>
          <a:noFill/>
        </p:spPr>
        <p:txBody>
          <a:bodyPr wrap="square" rtlCol="0">
            <a:spAutoFit/>
          </a:bodyPr>
          <a:lstStyle/>
          <a:p>
            <a:r>
              <a:rPr lang="pt-BR" sz="3733" dirty="0"/>
              <a:t>Grande biodiversidade de flora e fauna.</a:t>
            </a:r>
          </a:p>
        </p:txBody>
      </p:sp>
      <p:sp>
        <p:nvSpPr>
          <p:cNvPr id="4" name="CaixaDeTexto 3"/>
          <p:cNvSpPr txBox="1"/>
          <p:nvPr/>
        </p:nvSpPr>
        <p:spPr>
          <a:xfrm>
            <a:off x="562965" y="5027353"/>
            <a:ext cx="5005127" cy="369332"/>
          </a:xfrm>
          <a:prstGeom prst="rect">
            <a:avLst/>
          </a:prstGeom>
          <a:noFill/>
        </p:spPr>
        <p:txBody>
          <a:bodyPr wrap="square" rtlCol="0">
            <a:spAutoFit/>
          </a:bodyPr>
          <a:lstStyle/>
          <a:p>
            <a:r>
              <a:rPr lang="pt-BR" dirty="0"/>
              <a:t>https://images.app.goo.gl/FHQooy5sk6FNaaBPA</a:t>
            </a:r>
          </a:p>
        </p:txBody>
      </p:sp>
      <p:sp>
        <p:nvSpPr>
          <p:cNvPr id="9" name="CaixaDeTexto 8"/>
          <p:cNvSpPr txBox="1"/>
          <p:nvPr/>
        </p:nvSpPr>
        <p:spPr>
          <a:xfrm>
            <a:off x="6449013" y="4114664"/>
            <a:ext cx="5113867" cy="369332"/>
          </a:xfrm>
          <a:prstGeom prst="rect">
            <a:avLst/>
          </a:prstGeom>
          <a:noFill/>
        </p:spPr>
        <p:txBody>
          <a:bodyPr wrap="square" rtlCol="0">
            <a:spAutoFit/>
          </a:bodyPr>
          <a:lstStyle/>
          <a:p>
            <a:r>
              <a:rPr lang="pt-BR" dirty="0"/>
              <a:t>https://images.app.goo.gl/s6DmRc8nUYk34q6g6</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345" y="913632"/>
            <a:ext cx="5381721" cy="4063280"/>
          </a:xfrm>
          <a:prstGeom prst="rect">
            <a:avLst/>
          </a:prstGeom>
        </p:spPr>
      </p:pic>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534" y="897467"/>
            <a:ext cx="5074828" cy="3231188"/>
          </a:xfrm>
          <a:prstGeom prst="rect">
            <a:avLst/>
          </a:prstGeom>
        </p:spPr>
      </p:pic>
    </p:spTree>
    <p:extLst>
      <p:ext uri="{BB962C8B-B14F-4D97-AF65-F5344CB8AC3E}">
        <p14:creationId xmlns:p14="http://schemas.microsoft.com/office/powerpoint/2010/main" val="28621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ppt_y</p:attrName>
                                        </p:attrNameLst>
                                      </p:cBhvr>
                                      <p:tavLst>
                                        <p:tav tm="0">
                                          <p:val>
                                            <p:strVal val="#ppt_y+#ppt_h*1.125000"/>
                                          </p:val>
                                        </p:tav>
                                        <p:tav tm="100000">
                                          <p:val>
                                            <p:strVal val="#ppt_y"/>
                                          </p:val>
                                        </p:tav>
                                      </p:tavLst>
                                    </p:anim>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4" grpId="0"/>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 y="116772"/>
            <a:ext cx="6294028" cy="666786"/>
          </a:xfrm>
          <a:prstGeom prst="rect">
            <a:avLst/>
          </a:prstGeom>
          <a:noFill/>
        </p:spPr>
        <p:txBody>
          <a:bodyPr wrap="square" rtlCol="0">
            <a:spAutoFit/>
          </a:bodyPr>
          <a:lstStyle/>
          <a:p>
            <a:pPr algn="ctr"/>
            <a:r>
              <a:rPr lang="pt-BR" sz="3733" b="1" dirty="0"/>
              <a:t>Desertos</a:t>
            </a:r>
          </a:p>
        </p:txBody>
      </p:sp>
      <p:sp>
        <p:nvSpPr>
          <p:cNvPr id="6" name="CaixaDeTexto 5"/>
          <p:cNvSpPr txBox="1"/>
          <p:nvPr/>
        </p:nvSpPr>
        <p:spPr>
          <a:xfrm>
            <a:off x="323580" y="3336541"/>
            <a:ext cx="11544841" cy="1569660"/>
          </a:xfrm>
          <a:prstGeom prst="rect">
            <a:avLst/>
          </a:prstGeom>
          <a:noFill/>
        </p:spPr>
        <p:txBody>
          <a:bodyPr wrap="square" rtlCol="0">
            <a:spAutoFit/>
          </a:bodyPr>
          <a:lstStyle/>
          <a:p>
            <a:r>
              <a:rPr lang="pt-BR" sz="3200" dirty="0"/>
              <a:t>Na região da América do Norte atravessada pelo Trópico de Câncer e em suas proximidades, são predominantes as paisagens de desertos, tanto no norte do México como no sudoeste dos Estados Unidos.</a:t>
            </a: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27" y="814398"/>
            <a:ext cx="4320893" cy="2665593"/>
          </a:xfrm>
          <a:prstGeom prst="rect">
            <a:avLst/>
          </a:prstGeom>
        </p:spPr>
      </p:pic>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5818" y="637884"/>
            <a:ext cx="4025516" cy="2854509"/>
          </a:xfrm>
          <a:prstGeom prst="rect">
            <a:avLst/>
          </a:prstGeom>
        </p:spPr>
      </p:pic>
      <p:sp>
        <p:nvSpPr>
          <p:cNvPr id="10" name="CaixaDeTexto 9"/>
          <p:cNvSpPr txBox="1"/>
          <p:nvPr/>
        </p:nvSpPr>
        <p:spPr>
          <a:xfrm>
            <a:off x="6294029" y="160590"/>
            <a:ext cx="4780372" cy="461665"/>
          </a:xfrm>
          <a:prstGeom prst="rect">
            <a:avLst/>
          </a:prstGeom>
          <a:noFill/>
        </p:spPr>
        <p:txBody>
          <a:bodyPr wrap="square" rtlCol="0">
            <a:spAutoFit/>
          </a:bodyPr>
          <a:lstStyle/>
          <a:p>
            <a:r>
              <a:rPr lang="pt-BR" sz="2400" dirty="0"/>
              <a:t>Deserto de Sonora – Califórnia - EUA</a:t>
            </a:r>
          </a:p>
        </p:txBody>
      </p:sp>
    </p:spTree>
    <p:extLst>
      <p:ext uri="{BB962C8B-B14F-4D97-AF65-F5344CB8AC3E}">
        <p14:creationId xmlns:p14="http://schemas.microsoft.com/office/powerpoint/2010/main" val="123455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2F8137D3-5CC3-4EF4-9E1A-A7D3CFC19AB0}"/>
              </a:ext>
            </a:extLst>
          </p:cNvPr>
          <p:cNvSpPr>
            <a:spLocks noGrp="1"/>
          </p:cNvSpPr>
          <p:nvPr>
            <p:ph type="ftr" sz="quarter" idx="11"/>
          </p:nvPr>
        </p:nvSpPr>
        <p:spPr/>
        <p:txBody>
          <a:bodyPr/>
          <a:lstStyle/>
          <a:p>
            <a:r>
              <a:rPr lang="pt-BR"/>
              <a:t>NOME / DISCIPLINA / SÉRIE – ANO                                                                                                                                              ACOMPANHE ESTA AULA TAMBÉM NO YOUTUBE </a:t>
            </a:r>
            <a:endParaRPr lang="en-US" dirty="0"/>
          </a:p>
        </p:txBody>
      </p:sp>
      <p:sp>
        <p:nvSpPr>
          <p:cNvPr id="3" name="CaixaDeTexto 2">
            <a:extLst>
              <a:ext uri="{FF2B5EF4-FFF2-40B4-BE49-F238E27FC236}">
                <a16:creationId xmlns:a16="http://schemas.microsoft.com/office/drawing/2014/main" id="{332D9F9C-B5E8-49A7-AFE8-0922D0E70222}"/>
              </a:ext>
            </a:extLst>
          </p:cNvPr>
          <p:cNvSpPr txBox="1"/>
          <p:nvPr/>
        </p:nvSpPr>
        <p:spPr>
          <a:xfrm>
            <a:off x="1" y="3356452"/>
            <a:ext cx="11485417" cy="3323987"/>
          </a:xfrm>
          <a:prstGeom prst="rect">
            <a:avLst/>
          </a:prstGeom>
          <a:noFill/>
        </p:spPr>
        <p:txBody>
          <a:bodyPr wrap="square" rtlCol="0">
            <a:spAutoFit/>
          </a:bodyPr>
          <a:lstStyle/>
          <a:p>
            <a:r>
              <a:rPr lang="pt-BR" sz="3200" dirty="0"/>
              <a:t>Na América do Sul, o Deserto do Atacama, cortado pelo Trópico de Capricórnio, detém o recorde de menor precipitação pluviométrica no mundo, com locais situados no norte do Chile onde, há anos, não existe registro de chuva. Para tamanha aridez, ocorre decisiva contribuição da passagem de uma corrente oceânica fria próxima à costa chilena e à peruana. É a Corrente de Humboldt </a:t>
            </a:r>
          </a:p>
          <a:p>
            <a:endParaRPr lang="pt-BR" dirty="0"/>
          </a:p>
        </p:txBody>
      </p:sp>
      <p:pic>
        <p:nvPicPr>
          <p:cNvPr id="3074" name="Picture 2" descr="DESERTO DO ATACAMA - Dicas e Roteiro de Viagem Dia a Dia">
            <a:extLst>
              <a:ext uri="{FF2B5EF4-FFF2-40B4-BE49-F238E27FC236}">
                <a16:creationId xmlns:a16="http://schemas.microsoft.com/office/drawing/2014/main" id="{31C10345-0B00-4DB3-9A4E-C5BA335F24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872" y="379270"/>
            <a:ext cx="508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eserto do Atacama - Tudo o que você precisa saber antes de viajar">
            <a:extLst>
              <a:ext uri="{FF2B5EF4-FFF2-40B4-BE49-F238E27FC236}">
                <a16:creationId xmlns:a16="http://schemas.microsoft.com/office/drawing/2014/main" id="{6EB8FED4-5101-41BD-9C55-71C104734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3538" y="253033"/>
            <a:ext cx="5517189" cy="3103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0683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1458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C32107-3E5F-49CD-9AC1-DE287F8AE29B}"/>
              </a:ext>
            </a:extLst>
          </p:cNvPr>
          <p:cNvSpPr>
            <a:spLocks noGrp="1"/>
          </p:cNvSpPr>
          <p:nvPr>
            <p:ph type="ctrTitle"/>
          </p:nvPr>
        </p:nvSpPr>
        <p:spPr/>
        <p:txBody>
          <a:bodyPr/>
          <a:lstStyle/>
          <a:p>
            <a:r>
              <a:rPr lang="pt-BR" dirty="0"/>
              <a:t>Paisagens Frias</a:t>
            </a:r>
          </a:p>
        </p:txBody>
      </p:sp>
      <p:sp>
        <p:nvSpPr>
          <p:cNvPr id="3" name="Subtítulo 2">
            <a:extLst>
              <a:ext uri="{FF2B5EF4-FFF2-40B4-BE49-F238E27FC236}">
                <a16:creationId xmlns:a16="http://schemas.microsoft.com/office/drawing/2014/main" id="{81350F56-9843-47B7-961E-BDCB31C50DF5}"/>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val="39449542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5"/>
          <p:cNvSpPr/>
          <p:nvPr/>
        </p:nvSpPr>
        <p:spPr>
          <a:xfrm>
            <a:off x="727167" y="1254767"/>
            <a:ext cx="5786400" cy="2092826"/>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3200" b="1" u="sng">
                <a:solidFill>
                  <a:schemeClr val="dk1"/>
                </a:solidFill>
                <a:latin typeface="Calibri"/>
                <a:ea typeface="Calibri"/>
                <a:cs typeface="Calibri"/>
                <a:sym typeface="Calibri"/>
              </a:rPr>
              <a:t>Clima Frio: </a:t>
            </a:r>
            <a:endParaRPr/>
          </a:p>
          <a:p>
            <a:pPr>
              <a:spcBef>
                <a:spcPts val="0"/>
              </a:spcBef>
              <a:spcAft>
                <a:spcPts val="0"/>
              </a:spcAft>
            </a:pPr>
            <a:r>
              <a:rPr lang="pt-BR" sz="3200">
                <a:solidFill>
                  <a:schemeClr val="dk1"/>
                </a:solidFill>
                <a:latin typeface="Calibri"/>
                <a:ea typeface="Calibri"/>
                <a:cs typeface="Calibri"/>
                <a:sym typeface="Calibri"/>
              </a:rPr>
              <a:t>é característico de áreas de alta latitude, apresenta temperaturas baixas na maior parte do ano.</a:t>
            </a:r>
            <a:endParaRPr sz="3200">
              <a:solidFill>
                <a:schemeClr val="dk1"/>
              </a:solidFill>
              <a:latin typeface="Calibri"/>
              <a:ea typeface="Calibri"/>
              <a:cs typeface="Calibri"/>
              <a:sym typeface="Calibri"/>
            </a:endParaRPr>
          </a:p>
        </p:txBody>
      </p:sp>
      <p:sp>
        <p:nvSpPr>
          <p:cNvPr id="217" name="Google Shape;217;p15"/>
          <p:cNvSpPr/>
          <p:nvPr/>
        </p:nvSpPr>
        <p:spPr>
          <a:xfrm>
            <a:off x="6688876" y="2311364"/>
            <a:ext cx="652400" cy="508000"/>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1867">
              <a:solidFill>
                <a:schemeClr val="lt1"/>
              </a:solidFill>
              <a:latin typeface="Calibri"/>
              <a:ea typeface="Calibri"/>
              <a:cs typeface="Calibri"/>
              <a:sym typeface="Calibri"/>
            </a:endParaRPr>
          </a:p>
        </p:txBody>
      </p:sp>
      <p:pic>
        <p:nvPicPr>
          <p:cNvPr id="218" name="Google Shape;218;p15"/>
          <p:cNvPicPr preferRelativeResize="0"/>
          <p:nvPr/>
        </p:nvPicPr>
        <p:blipFill rotWithShape="1">
          <a:blip r:embed="rId3">
            <a:alphaModFix/>
          </a:blip>
          <a:srcRect/>
          <a:stretch/>
        </p:blipFill>
        <p:spPr>
          <a:xfrm>
            <a:off x="7691301" y="1082534"/>
            <a:ext cx="3494932" cy="2621199"/>
          </a:xfrm>
          <a:prstGeom prst="rect">
            <a:avLst/>
          </a:prstGeom>
          <a:noFill/>
          <a:ln>
            <a:noFill/>
          </a:ln>
        </p:spPr>
      </p:pic>
      <p:sp>
        <p:nvSpPr>
          <p:cNvPr id="219" name="Google Shape;219;p15"/>
          <p:cNvSpPr/>
          <p:nvPr/>
        </p:nvSpPr>
        <p:spPr>
          <a:xfrm rot="5400000">
            <a:off x="10117233" y="2255582"/>
            <a:ext cx="2658000" cy="328369"/>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667">
                <a:solidFill>
                  <a:schemeClr val="dk1"/>
                </a:solidFill>
                <a:latin typeface="Calibri"/>
                <a:ea typeface="Calibri"/>
                <a:cs typeface="Calibri"/>
                <a:sym typeface="Calibri"/>
              </a:rPr>
              <a:t>https://c.pxhere.com/photos/e4/df/winter_wonderland_snow_wonderland_cold_landscape_winter_frozen_seasonal-1369131.jpg!d</a:t>
            </a:r>
            <a:endParaRPr/>
          </a:p>
        </p:txBody>
      </p:sp>
      <p:sp>
        <p:nvSpPr>
          <p:cNvPr id="220" name="Google Shape;220;p15"/>
          <p:cNvSpPr/>
          <p:nvPr/>
        </p:nvSpPr>
        <p:spPr>
          <a:xfrm>
            <a:off x="727067" y="3703733"/>
            <a:ext cx="5786400" cy="2621200"/>
          </a:xfrm>
          <a:prstGeom prst="rect">
            <a:avLst/>
          </a:prstGeom>
          <a:noFill/>
          <a:ln>
            <a:noFill/>
          </a:ln>
        </p:spPr>
        <p:txBody>
          <a:bodyPr spcFirstLastPara="1" wrap="square" lIns="121900" tIns="60933" rIns="121900" bIns="60933" anchor="t" anchorCtr="0">
            <a:noAutofit/>
          </a:bodyPr>
          <a:lstStyle/>
          <a:p>
            <a:pPr>
              <a:spcBef>
                <a:spcPts val="0"/>
              </a:spcBef>
              <a:spcAft>
                <a:spcPts val="0"/>
              </a:spcAft>
            </a:pPr>
            <a:r>
              <a:rPr lang="pt-BR" sz="3200" b="1" u="sng">
                <a:solidFill>
                  <a:schemeClr val="dk1"/>
                </a:solidFill>
                <a:latin typeface="Calibri"/>
                <a:ea typeface="Calibri"/>
                <a:cs typeface="Calibri"/>
                <a:sym typeface="Calibri"/>
              </a:rPr>
              <a:t>Clima Polar</a:t>
            </a:r>
            <a:r>
              <a:rPr lang="pt-BR" sz="3200">
                <a:solidFill>
                  <a:schemeClr val="dk1"/>
                </a:solidFill>
                <a:latin typeface="Calibri"/>
                <a:ea typeface="Calibri"/>
                <a:cs typeface="Calibri"/>
                <a:sym typeface="Calibri"/>
              </a:rPr>
              <a:t>: </a:t>
            </a:r>
            <a:endParaRPr/>
          </a:p>
          <a:p>
            <a:pPr>
              <a:spcBef>
                <a:spcPts val="0"/>
              </a:spcBef>
              <a:spcAft>
                <a:spcPts val="0"/>
              </a:spcAft>
            </a:pPr>
            <a:r>
              <a:rPr lang="pt-BR" sz="3200">
                <a:solidFill>
                  <a:schemeClr val="dk1"/>
                </a:solidFill>
                <a:latin typeface="Calibri"/>
                <a:ea typeface="Calibri"/>
                <a:cs typeface="Calibri"/>
                <a:sym typeface="Calibri"/>
              </a:rPr>
              <a:t>ocorre nas regiões polares e é caracterizado pelas baixas temperaturas e precipitações em forma de neve.</a:t>
            </a:r>
            <a:endParaRPr sz="3200">
              <a:solidFill>
                <a:schemeClr val="dk1"/>
              </a:solidFill>
              <a:latin typeface="Calibri"/>
              <a:ea typeface="Calibri"/>
              <a:cs typeface="Calibri"/>
              <a:sym typeface="Calibri"/>
            </a:endParaRPr>
          </a:p>
        </p:txBody>
      </p:sp>
      <p:sp>
        <p:nvSpPr>
          <p:cNvPr id="221" name="Google Shape;221;p15"/>
          <p:cNvSpPr/>
          <p:nvPr/>
        </p:nvSpPr>
        <p:spPr>
          <a:xfrm>
            <a:off x="6740264" y="4699812"/>
            <a:ext cx="652400" cy="508000"/>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1867">
              <a:solidFill>
                <a:schemeClr val="lt1"/>
              </a:solidFill>
              <a:latin typeface="Calibri"/>
              <a:ea typeface="Calibri"/>
              <a:cs typeface="Calibri"/>
              <a:sym typeface="Calibri"/>
            </a:endParaRPr>
          </a:p>
        </p:txBody>
      </p:sp>
      <p:pic>
        <p:nvPicPr>
          <p:cNvPr id="222" name="Google Shape;222;p15"/>
          <p:cNvPicPr preferRelativeResize="0"/>
          <p:nvPr/>
        </p:nvPicPr>
        <p:blipFill rotWithShape="1">
          <a:blip r:embed="rId4">
            <a:alphaModFix/>
          </a:blip>
          <a:srcRect/>
          <a:stretch/>
        </p:blipFill>
        <p:spPr>
          <a:xfrm>
            <a:off x="7691300" y="3799967"/>
            <a:ext cx="3494933" cy="2328484"/>
          </a:xfrm>
          <a:prstGeom prst="rect">
            <a:avLst/>
          </a:prstGeom>
          <a:noFill/>
          <a:ln>
            <a:noFill/>
          </a:ln>
        </p:spPr>
      </p:pic>
      <p:sp>
        <p:nvSpPr>
          <p:cNvPr id="223" name="Google Shape;223;p15"/>
          <p:cNvSpPr/>
          <p:nvPr/>
        </p:nvSpPr>
        <p:spPr>
          <a:xfrm rot="-5400000">
            <a:off x="10278633" y="4789600"/>
            <a:ext cx="2335200" cy="328400"/>
          </a:xfrm>
          <a:prstGeom prst="rect">
            <a:avLst/>
          </a:prstGeom>
          <a:noFill/>
          <a:ln>
            <a:noFill/>
          </a:ln>
        </p:spPr>
        <p:txBody>
          <a:bodyPr spcFirstLastPara="1" wrap="square" lIns="121900" tIns="60933" rIns="121900" bIns="60933" anchor="t" anchorCtr="0">
            <a:noAutofit/>
          </a:bodyPr>
          <a:lstStyle/>
          <a:p>
            <a:pPr>
              <a:spcBef>
                <a:spcPts val="0"/>
              </a:spcBef>
              <a:spcAft>
                <a:spcPts val="0"/>
              </a:spcAft>
            </a:pPr>
            <a:r>
              <a:rPr lang="pt-BR" sz="667">
                <a:solidFill>
                  <a:schemeClr val="dk1"/>
                </a:solidFill>
                <a:latin typeface="Calibri"/>
                <a:ea typeface="Calibri"/>
                <a:cs typeface="Calibri"/>
                <a:sym typeface="Calibri"/>
              </a:rPr>
              <a:t>https://upload.wikimedia.org/wikipedia/commons/thumb/3/3d/Polar_Bear_AdF.jpg/800px-Polar_Bear_AdF.jpg</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7"/>
          <p:cNvSpPr/>
          <p:nvPr/>
        </p:nvSpPr>
        <p:spPr>
          <a:xfrm>
            <a:off x="744033" y="1384801"/>
            <a:ext cx="4504400" cy="3077711"/>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3200" b="1" u="sng">
                <a:solidFill>
                  <a:schemeClr val="dk1"/>
                </a:solidFill>
                <a:latin typeface="Calibri"/>
                <a:ea typeface="Calibri"/>
                <a:cs typeface="Calibri"/>
                <a:sym typeface="Calibri"/>
              </a:rPr>
              <a:t>Clima Frio de Montanha</a:t>
            </a:r>
            <a:r>
              <a:rPr lang="pt-BR" sz="3200">
                <a:solidFill>
                  <a:schemeClr val="dk1"/>
                </a:solidFill>
                <a:latin typeface="Calibri"/>
                <a:ea typeface="Calibri"/>
                <a:cs typeface="Calibri"/>
                <a:sym typeface="Calibri"/>
              </a:rPr>
              <a:t>: </a:t>
            </a:r>
            <a:endParaRPr/>
          </a:p>
          <a:p>
            <a:pPr>
              <a:spcBef>
                <a:spcPts val="0"/>
              </a:spcBef>
              <a:spcAft>
                <a:spcPts val="0"/>
              </a:spcAft>
            </a:pPr>
            <a:r>
              <a:rPr lang="pt-BR" sz="3200">
                <a:solidFill>
                  <a:schemeClr val="dk1"/>
                </a:solidFill>
                <a:latin typeface="Calibri"/>
                <a:ea typeface="Calibri"/>
                <a:cs typeface="Calibri"/>
                <a:sym typeface="Calibri"/>
              </a:rPr>
              <a:t>é  marcado pelas temperaturas baixas</a:t>
            </a:r>
            <a:endParaRPr/>
          </a:p>
          <a:p>
            <a:pPr>
              <a:spcBef>
                <a:spcPts val="0"/>
              </a:spcBef>
              <a:spcAft>
                <a:spcPts val="0"/>
              </a:spcAft>
            </a:pPr>
            <a:r>
              <a:rPr lang="pt-BR" sz="3200">
                <a:solidFill>
                  <a:schemeClr val="dk1"/>
                </a:solidFill>
                <a:latin typeface="Calibri"/>
                <a:ea typeface="Calibri"/>
                <a:cs typeface="Calibri"/>
                <a:sym typeface="Calibri"/>
              </a:rPr>
              <a:t>durante todo o ano, e a presença de neve é constante.</a:t>
            </a:r>
            <a:endParaRPr sz="3200">
              <a:solidFill>
                <a:schemeClr val="dk1"/>
              </a:solidFill>
              <a:latin typeface="Calibri"/>
              <a:ea typeface="Calibri"/>
              <a:cs typeface="Calibri"/>
              <a:sym typeface="Calibri"/>
            </a:endParaRPr>
          </a:p>
        </p:txBody>
      </p:sp>
      <p:sp>
        <p:nvSpPr>
          <p:cNvPr id="229" name="Google Shape;229;p17"/>
          <p:cNvSpPr/>
          <p:nvPr/>
        </p:nvSpPr>
        <p:spPr>
          <a:xfrm>
            <a:off x="5406348" y="2669595"/>
            <a:ext cx="652400" cy="508000"/>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1867">
              <a:solidFill>
                <a:schemeClr val="lt1"/>
              </a:solidFill>
              <a:latin typeface="Calibri"/>
              <a:ea typeface="Calibri"/>
              <a:cs typeface="Calibri"/>
              <a:sym typeface="Calibri"/>
            </a:endParaRPr>
          </a:p>
        </p:txBody>
      </p:sp>
      <p:pic>
        <p:nvPicPr>
          <p:cNvPr id="230" name="Google Shape;230;p17"/>
          <p:cNvPicPr preferRelativeResize="0"/>
          <p:nvPr/>
        </p:nvPicPr>
        <p:blipFill rotWithShape="1">
          <a:blip r:embed="rId3">
            <a:alphaModFix/>
          </a:blip>
          <a:srcRect/>
          <a:stretch/>
        </p:blipFill>
        <p:spPr>
          <a:xfrm>
            <a:off x="6216649" y="1126527"/>
            <a:ext cx="5391151" cy="3594100"/>
          </a:xfrm>
          <a:prstGeom prst="rect">
            <a:avLst/>
          </a:prstGeom>
          <a:noFill/>
          <a:ln>
            <a:noFill/>
          </a:ln>
        </p:spPr>
      </p:pic>
      <p:sp>
        <p:nvSpPr>
          <p:cNvPr id="231" name="Google Shape;231;p17"/>
          <p:cNvSpPr/>
          <p:nvPr/>
        </p:nvSpPr>
        <p:spPr>
          <a:xfrm>
            <a:off x="6839000" y="4720634"/>
            <a:ext cx="4768800" cy="225713"/>
          </a:xfrm>
          <a:prstGeom prst="rect">
            <a:avLst/>
          </a:prstGeom>
          <a:noFill/>
          <a:ln>
            <a:noFill/>
          </a:ln>
        </p:spPr>
        <p:txBody>
          <a:bodyPr spcFirstLastPara="1" wrap="square" lIns="121900" tIns="60933" rIns="121900" bIns="60933" anchor="t" anchorCtr="0">
            <a:spAutoFit/>
          </a:bodyPr>
          <a:lstStyle/>
          <a:p>
            <a:pPr algn="r">
              <a:spcBef>
                <a:spcPts val="0"/>
              </a:spcBef>
              <a:spcAft>
                <a:spcPts val="0"/>
              </a:spcAft>
            </a:pPr>
            <a:r>
              <a:rPr lang="pt-BR" sz="667">
                <a:solidFill>
                  <a:schemeClr val="dk1"/>
                </a:solidFill>
                <a:latin typeface="Calibri"/>
                <a:ea typeface="Calibri"/>
                <a:cs typeface="Calibri"/>
                <a:sym typeface="Calibri"/>
              </a:rPr>
              <a:t>https://c.pxhere.com/photos/b8/af/mountain_snow_winter_cloud_cold-35669.jpg!d</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116772"/>
            <a:ext cx="12192000" cy="666786"/>
          </a:xfrm>
          <a:prstGeom prst="rect">
            <a:avLst/>
          </a:prstGeom>
          <a:noFill/>
        </p:spPr>
        <p:txBody>
          <a:bodyPr wrap="square" rtlCol="0">
            <a:spAutoFit/>
          </a:bodyPr>
          <a:lstStyle/>
          <a:p>
            <a:pPr algn="ctr"/>
            <a:r>
              <a:rPr lang="pt-BR" sz="3733" b="1" dirty="0"/>
              <a:t>Florestas Boreais  - Tundra</a:t>
            </a:r>
          </a:p>
        </p:txBody>
      </p:sp>
      <p:sp>
        <p:nvSpPr>
          <p:cNvPr id="6" name="CaixaDeTexto 5"/>
          <p:cNvSpPr txBox="1"/>
          <p:nvPr/>
        </p:nvSpPr>
        <p:spPr>
          <a:xfrm>
            <a:off x="303853" y="4426878"/>
            <a:ext cx="10972800" cy="2062103"/>
          </a:xfrm>
          <a:prstGeom prst="rect">
            <a:avLst/>
          </a:prstGeom>
          <a:noFill/>
        </p:spPr>
        <p:txBody>
          <a:bodyPr wrap="square" rtlCol="0">
            <a:spAutoFit/>
          </a:bodyPr>
          <a:lstStyle/>
          <a:p>
            <a:r>
              <a:rPr lang="pt-BR" sz="3200" dirty="0"/>
              <a:t>No extremo norte do continente, predomina o clima polar. Nessas condições rigorosas de clima e luminosidade, predomina o deserto glacial. A Vegetação é de Tundra – Vegetação rasteira que ocorre com o degelo nos períodos de verão. </a:t>
            </a: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036929"/>
            <a:ext cx="5001491" cy="3096676"/>
          </a:xfrm>
          <a:prstGeom prst="rect">
            <a:avLst/>
          </a:prstGeom>
        </p:spPr>
      </p:pic>
      <p:sp>
        <p:nvSpPr>
          <p:cNvPr id="4" name="CaixaDeTexto 3"/>
          <p:cNvSpPr txBox="1"/>
          <p:nvPr/>
        </p:nvSpPr>
        <p:spPr>
          <a:xfrm>
            <a:off x="762001" y="4016509"/>
            <a:ext cx="4793460" cy="369332"/>
          </a:xfrm>
          <a:prstGeom prst="rect">
            <a:avLst/>
          </a:prstGeom>
          <a:noFill/>
        </p:spPr>
        <p:txBody>
          <a:bodyPr wrap="square" rtlCol="0">
            <a:spAutoFit/>
          </a:bodyPr>
          <a:lstStyle/>
          <a:p>
            <a:r>
              <a:rPr lang="pt-BR" dirty="0"/>
              <a:t>https://images.app.goo.gl/LsENTpyZ3TcVaySp9</a:t>
            </a: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0333" y="885122"/>
            <a:ext cx="4376320" cy="3097615"/>
          </a:xfrm>
          <a:prstGeom prst="rect">
            <a:avLst/>
          </a:prstGeom>
        </p:spPr>
      </p:pic>
      <p:sp>
        <p:nvSpPr>
          <p:cNvPr id="9" name="CaixaDeTexto 8"/>
          <p:cNvSpPr txBox="1"/>
          <p:nvPr/>
        </p:nvSpPr>
        <p:spPr>
          <a:xfrm>
            <a:off x="6773333" y="3916010"/>
            <a:ext cx="5113867" cy="369332"/>
          </a:xfrm>
          <a:prstGeom prst="rect">
            <a:avLst/>
          </a:prstGeom>
          <a:noFill/>
        </p:spPr>
        <p:txBody>
          <a:bodyPr wrap="square" rtlCol="0">
            <a:spAutoFit/>
          </a:bodyPr>
          <a:lstStyle/>
          <a:p>
            <a:r>
              <a:rPr lang="pt-BR" dirty="0"/>
              <a:t>https://images.app.goo.gl/xpaC3EWg4zLW3CCM7</a:t>
            </a:r>
          </a:p>
        </p:txBody>
      </p:sp>
    </p:spTree>
    <p:extLst>
      <p:ext uri="{BB962C8B-B14F-4D97-AF65-F5344CB8AC3E}">
        <p14:creationId xmlns:p14="http://schemas.microsoft.com/office/powerpoint/2010/main" val="175089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additive="base">
                                        <p:cTn id="21"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116772"/>
            <a:ext cx="12192000" cy="666786"/>
          </a:xfrm>
          <a:prstGeom prst="rect">
            <a:avLst/>
          </a:prstGeom>
          <a:noFill/>
        </p:spPr>
        <p:txBody>
          <a:bodyPr wrap="square" rtlCol="0">
            <a:spAutoFit/>
          </a:bodyPr>
          <a:lstStyle/>
          <a:p>
            <a:pPr algn="ctr"/>
            <a:r>
              <a:rPr lang="pt-BR" sz="3733" b="1" dirty="0"/>
              <a:t>Florestas Boreais  - Tundra</a:t>
            </a:r>
          </a:p>
        </p:txBody>
      </p:sp>
      <p:sp>
        <p:nvSpPr>
          <p:cNvPr id="6" name="CaixaDeTexto 5"/>
          <p:cNvSpPr txBox="1"/>
          <p:nvPr/>
        </p:nvSpPr>
        <p:spPr>
          <a:xfrm>
            <a:off x="297103" y="4017371"/>
            <a:ext cx="11243733" cy="2390141"/>
          </a:xfrm>
          <a:prstGeom prst="rect">
            <a:avLst/>
          </a:prstGeom>
          <a:noFill/>
        </p:spPr>
        <p:txBody>
          <a:bodyPr wrap="square" rtlCol="0">
            <a:spAutoFit/>
          </a:bodyPr>
          <a:lstStyle/>
          <a:p>
            <a:r>
              <a:rPr lang="pt-BR" sz="3733" dirty="0"/>
              <a:t>a. Localizada mais ao sul, está o domínio das </a:t>
            </a:r>
            <a:r>
              <a:rPr lang="pt-BR" sz="3733" dirty="0" err="1"/>
              <a:t>ﬂorestas</a:t>
            </a:r>
            <a:r>
              <a:rPr lang="pt-BR" sz="3733" dirty="0"/>
              <a:t> frias, boreais ou de coníferas. Elas têm aparência homogênea, sendo compostas, na maior parte, de árvores como abetos e cedros. </a:t>
            </a:r>
          </a:p>
        </p:txBody>
      </p:sp>
      <p:sp>
        <p:nvSpPr>
          <p:cNvPr id="4" name="CaixaDeTexto 3"/>
          <p:cNvSpPr txBox="1"/>
          <p:nvPr/>
        </p:nvSpPr>
        <p:spPr>
          <a:xfrm>
            <a:off x="449503" y="582646"/>
            <a:ext cx="4793460" cy="369332"/>
          </a:xfrm>
          <a:prstGeom prst="rect">
            <a:avLst/>
          </a:prstGeom>
          <a:noFill/>
        </p:spPr>
        <p:txBody>
          <a:bodyPr wrap="square" rtlCol="0">
            <a:spAutoFit/>
          </a:bodyPr>
          <a:lstStyle/>
          <a:p>
            <a:r>
              <a:rPr lang="pt-BR" dirty="0"/>
              <a:t>https://images.app.goo.gl/PgfP5K6UdbqJ4tpT6</a:t>
            </a:r>
          </a:p>
        </p:txBody>
      </p:sp>
      <p:sp>
        <p:nvSpPr>
          <p:cNvPr id="9" name="CaixaDeTexto 8"/>
          <p:cNvSpPr txBox="1"/>
          <p:nvPr/>
        </p:nvSpPr>
        <p:spPr>
          <a:xfrm>
            <a:off x="6949040" y="582646"/>
            <a:ext cx="5113867" cy="369332"/>
          </a:xfrm>
          <a:prstGeom prst="rect">
            <a:avLst/>
          </a:prstGeom>
          <a:noFill/>
        </p:spPr>
        <p:txBody>
          <a:bodyPr wrap="square" rtlCol="0">
            <a:spAutoFit/>
          </a:bodyPr>
          <a:lstStyle/>
          <a:p>
            <a:r>
              <a:rPr lang="pt-BR" dirty="0"/>
              <a:t>https://images.app.goo.gl/emAdBm7va9eNoJVm6</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267" y="1096195"/>
            <a:ext cx="4106335" cy="2701429"/>
          </a:xfrm>
          <a:prstGeom prst="rect">
            <a:avLst/>
          </a:prstGeom>
        </p:spPr>
      </p:pic>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7401" y="943991"/>
            <a:ext cx="3156527" cy="2364348"/>
          </a:xfrm>
          <a:prstGeom prst="rect">
            <a:avLst/>
          </a:prstGeom>
        </p:spPr>
      </p:pic>
    </p:spTree>
    <p:extLst>
      <p:ext uri="{BB962C8B-B14F-4D97-AF65-F5344CB8AC3E}">
        <p14:creationId xmlns:p14="http://schemas.microsoft.com/office/powerpoint/2010/main" val="104053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ppt_y</p:attrName>
                                        </p:attrNameLst>
                                      </p:cBhvr>
                                      <p:tavLst>
                                        <p:tav tm="0">
                                          <p:val>
                                            <p:strVal val="#ppt_y+#ppt_h*1.125000"/>
                                          </p:val>
                                        </p:tav>
                                        <p:tav tm="100000">
                                          <p:val>
                                            <p:strVal val="#ppt_y"/>
                                          </p:val>
                                        </p:tav>
                                      </p:tavLst>
                                    </p:anim>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4" grpId="0"/>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5"/>
          <p:cNvSpPr/>
          <p:nvPr/>
        </p:nvSpPr>
        <p:spPr>
          <a:xfrm>
            <a:off x="4387472" y="410736"/>
            <a:ext cx="3417089"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LITORÂNEO</a:t>
            </a:r>
            <a:endParaRPr/>
          </a:p>
        </p:txBody>
      </p:sp>
      <p:sp>
        <p:nvSpPr>
          <p:cNvPr id="262" name="Google Shape;262;p25"/>
          <p:cNvSpPr/>
          <p:nvPr/>
        </p:nvSpPr>
        <p:spPr>
          <a:xfrm>
            <a:off x="1271639" y="1272207"/>
            <a:ext cx="9373420" cy="1682586"/>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a:solidFill>
                  <a:srgbClr val="000000"/>
                </a:solidFill>
                <a:latin typeface="Calibri"/>
                <a:ea typeface="Calibri"/>
                <a:cs typeface="Calibri"/>
                <a:sym typeface="Calibri"/>
              </a:rPr>
              <a:t>Ocorre na faixa litorânea do Brasil, desde o Rio Grande do Norte até São Paulo. </a:t>
            </a:r>
            <a:endParaRPr sz="3200">
              <a:solidFill>
                <a:schemeClr val="dk1"/>
              </a:solidFill>
              <a:latin typeface="Calibri"/>
              <a:ea typeface="Calibri"/>
              <a:cs typeface="Calibri"/>
              <a:sym typeface="Calibri"/>
            </a:endParaRPr>
          </a:p>
          <a:p>
            <a:pPr>
              <a:spcBef>
                <a:spcPts val="0"/>
              </a:spcBef>
              <a:spcAft>
                <a:spcPts val="0"/>
              </a:spcAft>
            </a:pPr>
            <a:br>
              <a:rPr lang="pt-BR" sz="1867">
                <a:solidFill>
                  <a:schemeClr val="dk1"/>
                </a:solidFill>
                <a:latin typeface="Calibri"/>
                <a:ea typeface="Calibri"/>
                <a:cs typeface="Calibri"/>
                <a:sym typeface="Calibri"/>
              </a:rPr>
            </a:br>
            <a:endParaRPr sz="1867">
              <a:solidFill>
                <a:schemeClr val="dk1"/>
              </a:solidFill>
              <a:latin typeface="Calibri"/>
              <a:ea typeface="Calibri"/>
              <a:cs typeface="Calibri"/>
              <a:sym typeface="Calibri"/>
            </a:endParaRPr>
          </a:p>
        </p:txBody>
      </p:sp>
      <p:pic>
        <p:nvPicPr>
          <p:cNvPr id="263" name="Google Shape;263;p25" descr="praia-do-espelho-01 | kids2gether"/>
          <p:cNvPicPr preferRelativeResize="0"/>
          <p:nvPr/>
        </p:nvPicPr>
        <p:blipFill rotWithShape="1">
          <a:blip r:embed="rId3">
            <a:alphaModFix/>
          </a:blip>
          <a:srcRect/>
          <a:stretch/>
        </p:blipFill>
        <p:spPr>
          <a:xfrm>
            <a:off x="2498757" y="2449507"/>
            <a:ext cx="5334080" cy="3631620"/>
          </a:xfrm>
          <a:prstGeom prst="rect">
            <a:avLst/>
          </a:prstGeom>
          <a:noFill/>
          <a:ln>
            <a:noFill/>
          </a:ln>
        </p:spPr>
      </p:pic>
      <p:sp>
        <p:nvSpPr>
          <p:cNvPr id="264" name="Google Shape;264;p25"/>
          <p:cNvSpPr/>
          <p:nvPr/>
        </p:nvSpPr>
        <p:spPr>
          <a:xfrm>
            <a:off x="3596963" y="6042219"/>
            <a:ext cx="4478599"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https://escolaeducacao.com.br/clima-litoraneo-umido-brasileiro/</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13" name="Título 3"/>
          <p:cNvSpPr txBox="1">
            <a:spLocks noChangeArrowheads="1"/>
          </p:cNvSpPr>
          <p:nvPr/>
        </p:nvSpPr>
        <p:spPr bwMode="auto">
          <a:xfrm>
            <a:off x="532452" y="0"/>
            <a:ext cx="10972800" cy="106203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pt-BR" altLang="pt-BR" sz="6000" b="0" i="0" u="none" strike="noStrike" kern="1200" cap="none" spc="0" normalizeH="0" baseline="0" noProof="0" dirty="0">
                <a:ln>
                  <a:noFill/>
                </a:ln>
                <a:solidFill>
                  <a:schemeClr val="tx1"/>
                </a:solidFill>
                <a:effectLst/>
                <a:uLnTx/>
                <a:uFillTx/>
                <a:latin typeface="Arial" pitchFamily="34" charset="0"/>
                <a:ea typeface="+mj-ea"/>
                <a:cs typeface="Arial" pitchFamily="34" charset="0"/>
              </a:rPr>
              <a:t>Pressão</a:t>
            </a:r>
          </a:p>
        </p:txBody>
      </p:sp>
      <p:pic>
        <p:nvPicPr>
          <p:cNvPr id="66562" name="Picture 2" descr="Pressão atmosférica - O que é? Como medir e Como afeta o planeta"/>
          <p:cNvPicPr>
            <a:picLocks noChangeAspect="1" noChangeArrowheads="1"/>
          </p:cNvPicPr>
          <p:nvPr/>
        </p:nvPicPr>
        <p:blipFill>
          <a:blip r:embed="rId2" cstate="print"/>
          <a:srcRect/>
          <a:stretch>
            <a:fillRect/>
          </a:stretch>
        </p:blipFill>
        <p:spPr bwMode="auto">
          <a:xfrm>
            <a:off x="272955" y="1083735"/>
            <a:ext cx="8024884" cy="5349923"/>
          </a:xfrm>
          <a:prstGeom prst="rect">
            <a:avLst/>
          </a:prstGeom>
          <a:noFill/>
        </p:spPr>
      </p:pic>
      <p:sp>
        <p:nvSpPr>
          <p:cNvPr id="6" name="CaixaDeTexto 5"/>
          <p:cNvSpPr txBox="1"/>
          <p:nvPr/>
        </p:nvSpPr>
        <p:spPr>
          <a:xfrm>
            <a:off x="8229600" y="1409700"/>
            <a:ext cx="3314700" cy="2308324"/>
          </a:xfrm>
          <a:prstGeom prst="rect">
            <a:avLst/>
          </a:prstGeom>
          <a:noFill/>
        </p:spPr>
        <p:txBody>
          <a:bodyPr wrap="square" rtlCol="0">
            <a:spAutoFit/>
          </a:bodyPr>
          <a:lstStyle/>
          <a:p>
            <a:pPr algn="ctr"/>
            <a:r>
              <a:rPr lang="pt-BR" sz="3600" b="1" i="1" dirty="0">
                <a:latin typeface="Arial" pitchFamily="34" charset="0"/>
                <a:cs typeface="Arial" pitchFamily="34" charset="0"/>
              </a:rPr>
              <a:t>A pressão atmosférica na superfície terrestre!</a:t>
            </a:r>
          </a:p>
        </p:txBody>
      </p:sp>
      <p:sp>
        <p:nvSpPr>
          <p:cNvPr id="7" name="CaixaDeTexto 6"/>
          <p:cNvSpPr txBox="1"/>
          <p:nvPr/>
        </p:nvSpPr>
        <p:spPr>
          <a:xfrm>
            <a:off x="749300" y="6455370"/>
            <a:ext cx="7353300" cy="215444"/>
          </a:xfrm>
          <a:prstGeom prst="rect">
            <a:avLst/>
          </a:prstGeom>
          <a:noFill/>
        </p:spPr>
        <p:txBody>
          <a:bodyPr wrap="square" rtlCol="0">
            <a:spAutoFit/>
          </a:bodyPr>
          <a:lstStyle/>
          <a:p>
            <a:pPr algn="ctr"/>
            <a:r>
              <a:rPr lang="pt-BR" sz="800" dirty="0"/>
              <a:t>https://www.gestaoeducacional.com.br/wp-content/uploads/2018/10/pressao-atmosferica-o-que-e.jpg</a:t>
            </a:r>
          </a:p>
        </p:txBody>
      </p:sp>
      <mc:AlternateContent xmlns:mc="http://schemas.openxmlformats.org/markup-compatibility/2006">
        <mc:Choice xmlns:p14="http://schemas.microsoft.com/office/powerpoint/2010/main" Requires="p14">
          <p:contentPart p14:bwMode="auto" r:id="rId3">
            <p14:nvContentPartPr>
              <p14:cNvPr id="2" name="Tinta 1">
                <a:extLst>
                  <a:ext uri="{FF2B5EF4-FFF2-40B4-BE49-F238E27FC236}">
                    <a16:creationId xmlns:a16="http://schemas.microsoft.com/office/drawing/2014/main" id="{C01539E2-8785-2042-1103-81B9925C2A6D}"/>
                  </a:ext>
                </a:extLst>
              </p14:cNvPr>
              <p14:cNvContentPartPr/>
              <p14:nvPr/>
            </p14:nvContentPartPr>
            <p14:xfrm>
              <a:off x="5489280" y="2454480"/>
              <a:ext cx="1170360" cy="2498040"/>
            </p14:xfrm>
          </p:contentPart>
        </mc:Choice>
        <mc:Fallback>
          <p:pic>
            <p:nvPicPr>
              <p:cNvPr id="2" name="Tinta 1">
                <a:extLst>
                  <a:ext uri="{FF2B5EF4-FFF2-40B4-BE49-F238E27FC236}">
                    <a16:creationId xmlns:a16="http://schemas.microsoft.com/office/drawing/2014/main" id="{C01539E2-8785-2042-1103-81B9925C2A6D}"/>
                  </a:ext>
                </a:extLst>
              </p:cNvPr>
              <p:cNvPicPr/>
              <p:nvPr/>
            </p:nvPicPr>
            <p:blipFill>
              <a:blip r:embed="rId4"/>
              <a:stretch>
                <a:fillRect/>
              </a:stretch>
            </p:blipFill>
            <p:spPr>
              <a:xfrm>
                <a:off x="5479920" y="2445120"/>
                <a:ext cx="1189080" cy="2516760"/>
              </a:xfrm>
              <a:prstGeom prst="rect">
                <a:avLst/>
              </a:prstGeom>
            </p:spPr>
          </p:pic>
        </mc:Fallback>
      </mc:AlternateContent>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6"/>
          <p:cNvSpPr/>
          <p:nvPr/>
        </p:nvSpPr>
        <p:spPr>
          <a:xfrm>
            <a:off x="4387472" y="410736"/>
            <a:ext cx="3417089"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LITORÂNEO</a:t>
            </a:r>
            <a:endParaRPr/>
          </a:p>
        </p:txBody>
      </p:sp>
      <p:sp>
        <p:nvSpPr>
          <p:cNvPr id="270" name="Google Shape;270;p26"/>
          <p:cNvSpPr/>
          <p:nvPr/>
        </p:nvSpPr>
        <p:spPr>
          <a:xfrm>
            <a:off x="6248399" y="1843417"/>
            <a:ext cx="5107200" cy="3159913"/>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a:solidFill>
                  <a:srgbClr val="000000"/>
                </a:solidFill>
                <a:latin typeface="Calibri"/>
                <a:ea typeface="Calibri"/>
                <a:cs typeface="Calibri"/>
                <a:sym typeface="Calibri"/>
              </a:rPr>
              <a:t>Umidade relativa do ar elevada.</a:t>
            </a:r>
            <a:endParaRPr sz="3200">
              <a:solidFill>
                <a:schemeClr val="dk1"/>
              </a:solidFill>
              <a:latin typeface="Calibri"/>
              <a:ea typeface="Calibri"/>
              <a:cs typeface="Calibri"/>
              <a:sym typeface="Calibri"/>
            </a:endParaRPr>
          </a:p>
          <a:p>
            <a:pPr algn="ctr">
              <a:spcBef>
                <a:spcPts val="0"/>
              </a:spcBef>
              <a:spcAft>
                <a:spcPts val="0"/>
              </a:spcAft>
            </a:pPr>
            <a:br>
              <a:rPr lang="pt-BR" sz="3200">
                <a:solidFill>
                  <a:schemeClr val="dk1"/>
                </a:solidFill>
                <a:latin typeface="Calibri"/>
                <a:ea typeface="Calibri"/>
                <a:cs typeface="Calibri"/>
                <a:sym typeface="Calibri"/>
              </a:rPr>
            </a:br>
            <a:r>
              <a:rPr lang="pt-BR" sz="3200">
                <a:solidFill>
                  <a:srgbClr val="000000"/>
                </a:solidFill>
                <a:latin typeface="Calibri"/>
                <a:ea typeface="Calibri"/>
                <a:cs typeface="Calibri"/>
                <a:sym typeface="Calibri"/>
              </a:rPr>
              <a:t>Ocorrência de chuvas orográficas</a:t>
            </a:r>
            <a:r>
              <a:rPr lang="pt-BR" sz="1867">
                <a:solidFill>
                  <a:srgbClr val="000000"/>
                </a:solidFill>
                <a:latin typeface="Arial"/>
                <a:ea typeface="Arial"/>
                <a:cs typeface="Arial"/>
                <a:sym typeface="Arial"/>
              </a:rPr>
              <a:t>.</a:t>
            </a:r>
            <a:endParaRPr sz="1867">
              <a:solidFill>
                <a:schemeClr val="dk1"/>
              </a:solidFill>
              <a:latin typeface="Calibri"/>
              <a:ea typeface="Calibri"/>
              <a:cs typeface="Calibri"/>
              <a:sym typeface="Calibri"/>
            </a:endParaRPr>
          </a:p>
          <a:p>
            <a:pPr>
              <a:spcBef>
                <a:spcPts val="0"/>
              </a:spcBef>
              <a:spcAft>
                <a:spcPts val="0"/>
              </a:spcAft>
            </a:pPr>
            <a:br>
              <a:rPr lang="pt-BR" sz="1867">
                <a:solidFill>
                  <a:schemeClr val="dk1"/>
                </a:solidFill>
                <a:latin typeface="Calibri"/>
                <a:ea typeface="Calibri"/>
                <a:cs typeface="Calibri"/>
                <a:sym typeface="Calibri"/>
              </a:rPr>
            </a:br>
            <a:endParaRPr sz="1867">
              <a:solidFill>
                <a:schemeClr val="dk1"/>
              </a:solidFill>
              <a:latin typeface="Calibri"/>
              <a:ea typeface="Calibri"/>
              <a:cs typeface="Calibri"/>
              <a:sym typeface="Calibri"/>
            </a:endParaRPr>
          </a:p>
        </p:txBody>
      </p:sp>
      <p:pic>
        <p:nvPicPr>
          <p:cNvPr id="271" name="Google Shape;271;p26" descr="TIPOS DE CHUVAS | Suporte Geográfico"/>
          <p:cNvPicPr preferRelativeResize="0"/>
          <p:nvPr/>
        </p:nvPicPr>
        <p:blipFill rotWithShape="1">
          <a:blip r:embed="rId3">
            <a:alphaModFix/>
          </a:blip>
          <a:srcRect/>
          <a:stretch/>
        </p:blipFill>
        <p:spPr>
          <a:xfrm>
            <a:off x="1150919" y="1843439"/>
            <a:ext cx="5286016" cy="2255597"/>
          </a:xfrm>
          <a:prstGeom prst="rect">
            <a:avLst/>
          </a:prstGeom>
          <a:noFill/>
          <a:ln>
            <a:noFill/>
          </a:ln>
        </p:spPr>
      </p:pic>
      <p:sp>
        <p:nvSpPr>
          <p:cNvPr id="272" name="Google Shape;272;p26"/>
          <p:cNvSpPr/>
          <p:nvPr/>
        </p:nvSpPr>
        <p:spPr>
          <a:xfrm>
            <a:off x="1150932" y="4099033"/>
            <a:ext cx="5222000" cy="36927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https://3.bp.blogspot.com/-f1m5-TmB3I4/WITEY7-oZNI/AAAAAAAAAWw/4JANn_-OJkIWaY5ftKoBoPNWrPRhf7_RgCLcB/s1600/Chuva%2B2%2B-%2BCopia.jpg</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7"/>
          <p:cNvSpPr/>
          <p:nvPr/>
        </p:nvSpPr>
        <p:spPr>
          <a:xfrm>
            <a:off x="3699249" y="410736"/>
            <a:ext cx="4793535"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CLIMOGRAMA LITORÂNEO</a:t>
            </a:r>
            <a:endParaRPr/>
          </a:p>
        </p:txBody>
      </p:sp>
      <p:pic>
        <p:nvPicPr>
          <p:cNvPr id="278" name="Google Shape;278;p27" descr="GEOGRAFIA - UMA CIÊNCIA DE TODOS: IASP 2015 - 2º Bimestre."/>
          <p:cNvPicPr preferRelativeResize="0"/>
          <p:nvPr/>
        </p:nvPicPr>
        <p:blipFill rotWithShape="1">
          <a:blip r:embed="rId3">
            <a:alphaModFix/>
          </a:blip>
          <a:srcRect/>
          <a:stretch/>
        </p:blipFill>
        <p:spPr>
          <a:xfrm>
            <a:off x="2736233" y="1491263"/>
            <a:ext cx="6465804" cy="4034763"/>
          </a:xfrm>
          <a:prstGeom prst="rect">
            <a:avLst/>
          </a:prstGeom>
          <a:noFill/>
          <a:ln>
            <a:noFill/>
          </a:ln>
        </p:spPr>
      </p:pic>
      <p:sp>
        <p:nvSpPr>
          <p:cNvPr id="279" name="Google Shape;279;p27"/>
          <p:cNvSpPr/>
          <p:nvPr/>
        </p:nvSpPr>
        <p:spPr>
          <a:xfrm>
            <a:off x="2916903" y="5723972"/>
            <a:ext cx="6096000"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https://2.bp.blogspot.com/-zZCg2IYgkkk/VWIlpQ6ZFmI/AAAAAAAABGo/B53Sjf9QnJI/s1600/Figura1_climograma.png</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8"/>
          <p:cNvSpPr/>
          <p:nvPr/>
        </p:nvSpPr>
        <p:spPr>
          <a:xfrm>
            <a:off x="3398443" y="410736"/>
            <a:ext cx="5395152"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TROPICAL DE ALTITUDE</a:t>
            </a:r>
            <a:endParaRPr/>
          </a:p>
        </p:txBody>
      </p:sp>
      <p:sp>
        <p:nvSpPr>
          <p:cNvPr id="285" name="Google Shape;285;p28"/>
          <p:cNvSpPr/>
          <p:nvPr/>
        </p:nvSpPr>
        <p:spPr>
          <a:xfrm>
            <a:off x="1179871" y="1273938"/>
            <a:ext cx="9438968" cy="2175028"/>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a:solidFill>
                  <a:srgbClr val="000000"/>
                </a:solidFill>
                <a:latin typeface="Calibri"/>
                <a:ea typeface="Calibri"/>
                <a:cs typeface="Calibri"/>
                <a:sym typeface="Calibri"/>
              </a:rPr>
              <a:t>Ocorre nas áreas do Sudeste do Brasil, onde as altitudes são mais elevadas.</a:t>
            </a:r>
            <a:endParaRPr sz="3200">
              <a:solidFill>
                <a:schemeClr val="dk1"/>
              </a:solidFill>
              <a:latin typeface="Calibri"/>
              <a:ea typeface="Calibri"/>
              <a:cs typeface="Calibri"/>
              <a:sym typeface="Calibri"/>
            </a:endParaRPr>
          </a:p>
          <a:p>
            <a:pPr algn="ctr">
              <a:spcBef>
                <a:spcPts val="0"/>
              </a:spcBef>
              <a:spcAft>
                <a:spcPts val="0"/>
              </a:spcAft>
            </a:pPr>
            <a:r>
              <a:rPr lang="pt-BR" sz="3200">
                <a:solidFill>
                  <a:srgbClr val="000000"/>
                </a:solidFill>
                <a:latin typeface="Calibri"/>
                <a:ea typeface="Calibri"/>
                <a:cs typeface="Calibri"/>
                <a:sym typeface="Calibri"/>
              </a:rPr>
              <a:t>As temperaturas são mais baixas em função da altitude.</a:t>
            </a:r>
            <a:endParaRPr sz="3200">
              <a:solidFill>
                <a:schemeClr val="dk1"/>
              </a:solidFill>
              <a:latin typeface="Calibri"/>
              <a:ea typeface="Calibri"/>
              <a:cs typeface="Calibri"/>
              <a:sym typeface="Calibri"/>
            </a:endParaRPr>
          </a:p>
          <a:p>
            <a:pPr>
              <a:spcBef>
                <a:spcPts val="0"/>
              </a:spcBef>
              <a:spcAft>
                <a:spcPts val="0"/>
              </a:spcAft>
            </a:pPr>
            <a:br>
              <a:rPr lang="pt-BR" sz="1867">
                <a:solidFill>
                  <a:schemeClr val="dk1"/>
                </a:solidFill>
                <a:latin typeface="Calibri"/>
                <a:ea typeface="Calibri"/>
                <a:cs typeface="Calibri"/>
                <a:sym typeface="Calibri"/>
              </a:rPr>
            </a:br>
            <a:endParaRPr sz="1867">
              <a:solidFill>
                <a:schemeClr val="dk1"/>
              </a:solidFill>
              <a:latin typeface="Calibri"/>
              <a:ea typeface="Calibri"/>
              <a:cs typeface="Calibri"/>
              <a:sym typeface="Calibri"/>
            </a:endParaRPr>
          </a:p>
        </p:txBody>
      </p:sp>
      <p:pic>
        <p:nvPicPr>
          <p:cNvPr id="286" name="Google Shape;286;p28" descr="Clima Tropical de Altitude - Guia Estudo"/>
          <p:cNvPicPr preferRelativeResize="0"/>
          <p:nvPr/>
        </p:nvPicPr>
        <p:blipFill rotWithShape="1">
          <a:blip r:embed="rId3">
            <a:alphaModFix/>
          </a:blip>
          <a:srcRect/>
          <a:stretch/>
        </p:blipFill>
        <p:spPr>
          <a:xfrm>
            <a:off x="2555981" y="3008933"/>
            <a:ext cx="5861532" cy="3126151"/>
          </a:xfrm>
          <a:prstGeom prst="rect">
            <a:avLst/>
          </a:prstGeom>
          <a:noFill/>
          <a:ln>
            <a:noFill/>
          </a:ln>
        </p:spPr>
      </p:pic>
      <p:sp>
        <p:nvSpPr>
          <p:cNvPr id="287" name="Google Shape;287;p28"/>
          <p:cNvSpPr/>
          <p:nvPr/>
        </p:nvSpPr>
        <p:spPr>
          <a:xfrm>
            <a:off x="2321505" y="6049655"/>
            <a:ext cx="6096000"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https://i1.wp.com/www.guiaestudo.com.br/wp-content/uploads/2019/02/clima-tropical-altitude.jpg</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9"/>
          <p:cNvSpPr/>
          <p:nvPr/>
        </p:nvSpPr>
        <p:spPr>
          <a:xfrm>
            <a:off x="3398443" y="410736"/>
            <a:ext cx="5395152"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TROPICAL DE ALTITUDE</a:t>
            </a:r>
            <a:endParaRPr/>
          </a:p>
        </p:txBody>
      </p:sp>
      <p:sp>
        <p:nvSpPr>
          <p:cNvPr id="293" name="Google Shape;293;p29"/>
          <p:cNvSpPr/>
          <p:nvPr/>
        </p:nvSpPr>
        <p:spPr>
          <a:xfrm>
            <a:off x="1350295" y="1153494"/>
            <a:ext cx="9491407" cy="2175028"/>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a:solidFill>
                  <a:srgbClr val="000000"/>
                </a:solidFill>
                <a:latin typeface="Calibri"/>
                <a:ea typeface="Calibri"/>
                <a:cs typeface="Calibri"/>
                <a:sym typeface="Calibri"/>
              </a:rPr>
              <a:t>Apresenta verões chuvosos e invernos com baixos índices pluviométricos.</a:t>
            </a:r>
            <a:endParaRPr sz="3200">
              <a:solidFill>
                <a:schemeClr val="dk1"/>
              </a:solidFill>
              <a:latin typeface="Calibri"/>
              <a:ea typeface="Calibri"/>
              <a:cs typeface="Calibri"/>
              <a:sym typeface="Calibri"/>
            </a:endParaRPr>
          </a:p>
          <a:p>
            <a:pPr algn="ctr">
              <a:spcBef>
                <a:spcPts val="0"/>
              </a:spcBef>
              <a:spcAft>
                <a:spcPts val="0"/>
              </a:spcAft>
            </a:pPr>
            <a:r>
              <a:rPr lang="pt-BR" sz="3200">
                <a:solidFill>
                  <a:srgbClr val="000000"/>
                </a:solidFill>
                <a:latin typeface="Calibri"/>
                <a:ea typeface="Calibri"/>
                <a:cs typeface="Calibri"/>
                <a:sym typeface="Calibri"/>
              </a:rPr>
              <a:t>Temperaturas raramente ultrapassam os 30ºC.</a:t>
            </a:r>
            <a:endParaRPr sz="3200">
              <a:solidFill>
                <a:schemeClr val="dk1"/>
              </a:solidFill>
              <a:latin typeface="Calibri"/>
              <a:ea typeface="Calibri"/>
              <a:cs typeface="Calibri"/>
              <a:sym typeface="Calibri"/>
            </a:endParaRPr>
          </a:p>
          <a:p>
            <a:pPr>
              <a:spcBef>
                <a:spcPts val="0"/>
              </a:spcBef>
              <a:spcAft>
                <a:spcPts val="0"/>
              </a:spcAft>
            </a:pPr>
            <a:br>
              <a:rPr lang="pt-BR" sz="1867">
                <a:solidFill>
                  <a:schemeClr val="dk1"/>
                </a:solidFill>
                <a:latin typeface="Calibri"/>
                <a:ea typeface="Calibri"/>
                <a:cs typeface="Calibri"/>
                <a:sym typeface="Calibri"/>
              </a:rPr>
            </a:br>
            <a:endParaRPr sz="1867">
              <a:solidFill>
                <a:schemeClr val="dk1"/>
              </a:solidFill>
              <a:latin typeface="Calibri"/>
              <a:ea typeface="Calibri"/>
              <a:cs typeface="Calibri"/>
              <a:sym typeface="Calibri"/>
            </a:endParaRPr>
          </a:p>
        </p:txBody>
      </p:sp>
      <p:pic>
        <p:nvPicPr>
          <p:cNvPr id="294" name="Google Shape;294;p29" descr="Venha descobrir mais sobre a beleza das montanhas – Guia de Campos do Jordão"/>
          <p:cNvPicPr preferRelativeResize="0"/>
          <p:nvPr/>
        </p:nvPicPr>
        <p:blipFill rotWithShape="1">
          <a:blip r:embed="rId3">
            <a:alphaModFix/>
          </a:blip>
          <a:srcRect/>
          <a:stretch/>
        </p:blipFill>
        <p:spPr>
          <a:xfrm>
            <a:off x="3729148" y="2855681"/>
            <a:ext cx="4805713" cy="3205411"/>
          </a:xfrm>
          <a:prstGeom prst="rect">
            <a:avLst/>
          </a:prstGeom>
          <a:noFill/>
          <a:ln>
            <a:noFill/>
          </a:ln>
        </p:spPr>
      </p:pic>
      <p:sp>
        <p:nvSpPr>
          <p:cNvPr id="295" name="Google Shape;295;p29"/>
          <p:cNvSpPr/>
          <p:nvPr/>
        </p:nvSpPr>
        <p:spPr>
          <a:xfrm>
            <a:off x="3729147" y="6061092"/>
            <a:ext cx="6096000"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https://cdn.guiadecamposdojordao.com.br/imgs/20170829170233/parque-estadual-campos-do-jordao.jpg</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0"/>
          <p:cNvSpPr/>
          <p:nvPr/>
        </p:nvSpPr>
        <p:spPr>
          <a:xfrm>
            <a:off x="4148775" y="410736"/>
            <a:ext cx="3894485"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SUBTROPICAL </a:t>
            </a:r>
            <a:endParaRPr/>
          </a:p>
        </p:txBody>
      </p:sp>
      <p:sp>
        <p:nvSpPr>
          <p:cNvPr id="301" name="Google Shape;301;p30"/>
          <p:cNvSpPr/>
          <p:nvPr/>
        </p:nvSpPr>
        <p:spPr>
          <a:xfrm>
            <a:off x="1300218" y="1252538"/>
            <a:ext cx="9383852" cy="615499"/>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3200">
                <a:solidFill>
                  <a:srgbClr val="000000"/>
                </a:solidFill>
                <a:latin typeface="Calibri"/>
                <a:ea typeface="Calibri"/>
                <a:cs typeface="Calibri"/>
                <a:sym typeface="Calibri"/>
              </a:rPr>
              <a:t>Apresenta as quatro estações climáticas bem definidas</a:t>
            </a:r>
            <a:r>
              <a:rPr lang="pt-BR" sz="1867">
                <a:solidFill>
                  <a:srgbClr val="000000"/>
                </a:solidFill>
                <a:latin typeface="Arial"/>
                <a:ea typeface="Arial"/>
                <a:cs typeface="Arial"/>
                <a:sym typeface="Arial"/>
              </a:rPr>
              <a:t>.</a:t>
            </a:r>
            <a:endParaRPr sz="1867">
              <a:solidFill>
                <a:schemeClr val="dk1"/>
              </a:solidFill>
              <a:latin typeface="Calibri"/>
              <a:ea typeface="Calibri"/>
              <a:cs typeface="Calibri"/>
              <a:sym typeface="Calibri"/>
            </a:endParaRPr>
          </a:p>
        </p:txBody>
      </p:sp>
      <p:pic>
        <p:nvPicPr>
          <p:cNvPr id="302" name="Google Shape;302;p30" descr="Estações do ano: causa, características, exercícios - Escola Kids"/>
          <p:cNvPicPr preferRelativeResize="0"/>
          <p:nvPr/>
        </p:nvPicPr>
        <p:blipFill rotWithShape="1">
          <a:blip r:embed="rId3">
            <a:alphaModFix/>
          </a:blip>
          <a:srcRect/>
          <a:stretch/>
        </p:blipFill>
        <p:spPr>
          <a:xfrm>
            <a:off x="2145351" y="2094342"/>
            <a:ext cx="7229135" cy="2722973"/>
          </a:xfrm>
          <a:prstGeom prst="rect">
            <a:avLst/>
          </a:prstGeom>
          <a:noFill/>
          <a:ln>
            <a:noFill/>
          </a:ln>
        </p:spPr>
      </p:pic>
      <p:sp>
        <p:nvSpPr>
          <p:cNvPr id="303" name="Google Shape;303;p30"/>
          <p:cNvSpPr/>
          <p:nvPr/>
        </p:nvSpPr>
        <p:spPr>
          <a:xfrm>
            <a:off x="2499364" y="5412038"/>
            <a:ext cx="6096000" cy="246167"/>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https://static.escolakids.uol.com.br/2020/05/estacoes-ano.jpg</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1"/>
          <p:cNvSpPr/>
          <p:nvPr/>
        </p:nvSpPr>
        <p:spPr>
          <a:xfrm>
            <a:off x="4148775" y="410736"/>
            <a:ext cx="3894485"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CLIMA SUBTROPICAL </a:t>
            </a:r>
            <a:endParaRPr/>
          </a:p>
        </p:txBody>
      </p:sp>
      <p:sp>
        <p:nvSpPr>
          <p:cNvPr id="309" name="Google Shape;309;p31"/>
          <p:cNvSpPr/>
          <p:nvPr/>
        </p:nvSpPr>
        <p:spPr>
          <a:xfrm>
            <a:off x="1265100" y="1361601"/>
            <a:ext cx="8640800" cy="3652356"/>
          </a:xfrm>
          <a:prstGeom prst="rect">
            <a:avLst/>
          </a:prstGeom>
          <a:noFill/>
          <a:ln>
            <a:noFill/>
          </a:ln>
        </p:spPr>
        <p:txBody>
          <a:bodyPr spcFirstLastPara="1" wrap="square" lIns="121900" tIns="60933" rIns="121900" bIns="60933" anchor="t" anchorCtr="0">
            <a:spAutoFit/>
          </a:bodyPr>
          <a:lstStyle/>
          <a:p>
            <a:pPr algn="just">
              <a:spcBef>
                <a:spcPts val="0"/>
              </a:spcBef>
              <a:spcAft>
                <a:spcPts val="0"/>
              </a:spcAft>
            </a:pPr>
            <a:r>
              <a:rPr lang="pt-BR" sz="3200">
                <a:solidFill>
                  <a:srgbClr val="000000"/>
                </a:solidFill>
                <a:latin typeface="Calibri"/>
                <a:ea typeface="Calibri"/>
                <a:cs typeface="Calibri"/>
                <a:sym typeface="Calibri"/>
              </a:rPr>
              <a:t>- Verão apresenta temperaturas elevadas.</a:t>
            </a:r>
            <a:endParaRPr sz="3200">
              <a:solidFill>
                <a:schemeClr val="dk1"/>
              </a:solidFill>
              <a:latin typeface="Calibri"/>
              <a:ea typeface="Calibri"/>
              <a:cs typeface="Calibri"/>
              <a:sym typeface="Calibri"/>
            </a:endParaRPr>
          </a:p>
          <a:p>
            <a:pPr algn="just">
              <a:spcBef>
                <a:spcPts val="0"/>
              </a:spcBef>
              <a:spcAft>
                <a:spcPts val="0"/>
              </a:spcAft>
            </a:pPr>
            <a:br>
              <a:rPr lang="pt-BR" sz="3200">
                <a:solidFill>
                  <a:schemeClr val="dk1"/>
                </a:solidFill>
                <a:latin typeface="Calibri"/>
                <a:ea typeface="Calibri"/>
                <a:cs typeface="Calibri"/>
                <a:sym typeface="Calibri"/>
              </a:rPr>
            </a:br>
            <a:r>
              <a:rPr lang="pt-BR" sz="3200">
                <a:solidFill>
                  <a:srgbClr val="000000"/>
                </a:solidFill>
                <a:latin typeface="Calibri"/>
                <a:ea typeface="Calibri"/>
                <a:cs typeface="Calibri"/>
                <a:sym typeface="Calibri"/>
              </a:rPr>
              <a:t>- Invernos com temperaturas baixas e áreas com geadas e neve.</a:t>
            </a:r>
            <a:endParaRPr sz="3200">
              <a:solidFill>
                <a:schemeClr val="dk1"/>
              </a:solidFill>
              <a:latin typeface="Calibri"/>
              <a:ea typeface="Calibri"/>
              <a:cs typeface="Calibri"/>
              <a:sym typeface="Calibri"/>
            </a:endParaRPr>
          </a:p>
          <a:p>
            <a:pPr algn="just">
              <a:spcBef>
                <a:spcPts val="0"/>
              </a:spcBef>
              <a:spcAft>
                <a:spcPts val="0"/>
              </a:spcAft>
            </a:pPr>
            <a:br>
              <a:rPr lang="pt-BR" sz="3200">
                <a:solidFill>
                  <a:schemeClr val="dk1"/>
                </a:solidFill>
                <a:latin typeface="Calibri"/>
                <a:ea typeface="Calibri"/>
                <a:cs typeface="Calibri"/>
                <a:sym typeface="Calibri"/>
              </a:rPr>
            </a:br>
            <a:r>
              <a:rPr lang="pt-BR" sz="3200">
                <a:solidFill>
                  <a:srgbClr val="000000"/>
                </a:solidFill>
                <a:latin typeface="Calibri"/>
                <a:ea typeface="Calibri"/>
                <a:cs typeface="Calibri"/>
                <a:sym typeface="Calibri"/>
              </a:rPr>
              <a:t>- Outono e Primavera são estações de transição.</a:t>
            </a:r>
            <a:endParaRPr sz="3200">
              <a:solidFill>
                <a:schemeClr val="dk1"/>
              </a:solidFill>
              <a:latin typeface="Calibri"/>
              <a:ea typeface="Calibri"/>
              <a:cs typeface="Calibri"/>
              <a:sym typeface="Calibri"/>
            </a:endParaRPr>
          </a:p>
          <a:p>
            <a:pPr algn="just">
              <a:spcBef>
                <a:spcPts val="0"/>
              </a:spcBef>
              <a:spcAft>
                <a:spcPts val="0"/>
              </a:spcAft>
            </a:pPr>
            <a:br>
              <a:rPr lang="pt-BR" sz="1867">
                <a:solidFill>
                  <a:schemeClr val="dk1"/>
                </a:solidFill>
                <a:latin typeface="Calibri"/>
                <a:ea typeface="Calibri"/>
                <a:cs typeface="Calibri"/>
                <a:sym typeface="Calibri"/>
              </a:rPr>
            </a:br>
            <a:endParaRPr sz="1867">
              <a:solidFill>
                <a:schemeClr val="dk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2"/>
          <p:cNvSpPr/>
          <p:nvPr/>
        </p:nvSpPr>
        <p:spPr>
          <a:xfrm>
            <a:off x="3460553" y="410736"/>
            <a:ext cx="5270931"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pt-BR" sz="3200" b="1">
                <a:solidFill>
                  <a:schemeClr val="dk1"/>
                </a:solidFill>
                <a:latin typeface="Calibri"/>
                <a:ea typeface="Calibri"/>
                <a:cs typeface="Calibri"/>
                <a:sym typeface="Calibri"/>
              </a:rPr>
              <a:t>CLIMOGRAMA SUBTROPICAL </a:t>
            </a:r>
            <a:endParaRPr/>
          </a:p>
        </p:txBody>
      </p:sp>
      <p:pic>
        <p:nvPicPr>
          <p:cNvPr id="315" name="Google Shape;315;p32" descr="Observe o climograma acima: Marque a alternativa que indique a região que  apresente esse tipo de - Brainly.com.br"/>
          <p:cNvPicPr preferRelativeResize="0"/>
          <p:nvPr/>
        </p:nvPicPr>
        <p:blipFill rotWithShape="1">
          <a:blip r:embed="rId3">
            <a:alphaModFix/>
          </a:blip>
          <a:srcRect/>
          <a:stretch/>
        </p:blipFill>
        <p:spPr>
          <a:xfrm>
            <a:off x="2311021" y="1300690"/>
            <a:ext cx="5383356" cy="5036044"/>
          </a:xfrm>
          <a:prstGeom prst="rect">
            <a:avLst/>
          </a:prstGeom>
          <a:noFill/>
          <a:ln>
            <a:noFill/>
          </a:ln>
        </p:spPr>
      </p:pic>
      <p:sp>
        <p:nvSpPr>
          <p:cNvPr id="316" name="Google Shape;316;p32"/>
          <p:cNvSpPr/>
          <p:nvPr/>
        </p:nvSpPr>
        <p:spPr>
          <a:xfrm>
            <a:off x="8117687" y="5705771"/>
            <a:ext cx="1888400" cy="492388"/>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pt-BR" sz="800">
                <a:solidFill>
                  <a:schemeClr val="dk1"/>
                </a:solidFill>
                <a:latin typeface="Calibri"/>
                <a:ea typeface="Calibri"/>
                <a:cs typeface="Calibri"/>
                <a:sym typeface="Calibri"/>
              </a:rPr>
              <a:t>https://pt-static.z-dn.net/files/d42/90d4f71cb9a0e299649830c2589e684c.jpg</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116773"/>
            <a:ext cx="12192000" cy="666786"/>
          </a:xfrm>
          <a:prstGeom prst="rect">
            <a:avLst/>
          </a:prstGeom>
          <a:noFill/>
        </p:spPr>
        <p:txBody>
          <a:bodyPr wrap="square" rtlCol="0">
            <a:spAutoFit/>
          </a:bodyPr>
          <a:lstStyle/>
          <a:p>
            <a:pPr algn="ctr"/>
            <a:r>
              <a:rPr lang="pt-BR" sz="3733" b="1" dirty="0"/>
              <a:t>- Paisagens temperadas -Florestas Temperadas</a:t>
            </a:r>
          </a:p>
        </p:txBody>
      </p:sp>
      <p:sp>
        <p:nvSpPr>
          <p:cNvPr id="6" name="CaixaDeTexto 5"/>
          <p:cNvSpPr txBox="1"/>
          <p:nvPr/>
        </p:nvSpPr>
        <p:spPr>
          <a:xfrm>
            <a:off x="137857" y="3429001"/>
            <a:ext cx="11337479" cy="3046988"/>
          </a:xfrm>
          <a:prstGeom prst="rect">
            <a:avLst/>
          </a:prstGeom>
          <a:noFill/>
        </p:spPr>
        <p:txBody>
          <a:bodyPr wrap="square" rtlCol="0">
            <a:spAutoFit/>
          </a:bodyPr>
          <a:lstStyle/>
          <a:p>
            <a:r>
              <a:rPr lang="pt-BR" sz="3200" dirty="0"/>
              <a:t>Nos climas da zona temperada, em que se incluem, além do temperado, os climas subtropical e mediterrâneo, predominam, como vegetação nativa, as </a:t>
            </a:r>
            <a:r>
              <a:rPr lang="pt-BR" sz="3200" dirty="0" err="1"/>
              <a:t>ﬂorestas</a:t>
            </a:r>
            <a:r>
              <a:rPr lang="pt-BR" sz="3200" dirty="0"/>
              <a:t> temperadas e as pradarias, como as que se estendem pelo centro do Canadá e dos Estados Unidos ou, ainda, pelo centro-sul da América do Sul, que abrangem o norte da Argentina, Uruguai e o extremo sul do Brasil..</a:t>
            </a: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843" y="777291"/>
            <a:ext cx="4304795" cy="2551557"/>
          </a:xfrm>
          <a:prstGeom prst="rect">
            <a:avLst/>
          </a:prstGeom>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2449" y="868832"/>
            <a:ext cx="3503660" cy="2368475"/>
          </a:xfrm>
          <a:prstGeom prst="rect">
            <a:avLst/>
          </a:prstGeom>
        </p:spPr>
      </p:pic>
    </p:spTree>
    <p:extLst>
      <p:ext uri="{BB962C8B-B14F-4D97-AF65-F5344CB8AC3E}">
        <p14:creationId xmlns:p14="http://schemas.microsoft.com/office/powerpoint/2010/main" val="50392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additive="base">
                                        <p:cTn id="18"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AAEF91A7-647B-4BC6-A15B-621DD3049C7F}"/>
              </a:ext>
            </a:extLst>
          </p:cNvPr>
          <p:cNvSpPr>
            <a:spLocks noGrp="1"/>
          </p:cNvSpPr>
          <p:nvPr>
            <p:ph type="ftr" sz="quarter" idx="11"/>
          </p:nvPr>
        </p:nvSpPr>
        <p:spPr/>
        <p:txBody>
          <a:bodyPr/>
          <a:lstStyle/>
          <a:p>
            <a:r>
              <a:rPr lang="pt-BR"/>
              <a:t>NOME / DISCIPLINA / SÉRIE – ANO                                                                                                                                              ACOMPANHE ESTA AULA TAMBÉM NO YOUTUBE </a:t>
            </a:r>
            <a:endParaRPr lang="en-US" dirty="0"/>
          </a:p>
        </p:txBody>
      </p:sp>
      <p:sp>
        <p:nvSpPr>
          <p:cNvPr id="3" name="CaixaDeTexto 2">
            <a:extLst>
              <a:ext uri="{FF2B5EF4-FFF2-40B4-BE49-F238E27FC236}">
                <a16:creationId xmlns:a16="http://schemas.microsoft.com/office/drawing/2014/main" id="{ADC47DCA-44A8-4999-81C7-21A4634A8B8A}"/>
              </a:ext>
            </a:extLst>
          </p:cNvPr>
          <p:cNvSpPr txBox="1"/>
          <p:nvPr/>
        </p:nvSpPr>
        <p:spPr>
          <a:xfrm>
            <a:off x="1" y="3953591"/>
            <a:ext cx="11873345" cy="2554930"/>
          </a:xfrm>
          <a:prstGeom prst="rect">
            <a:avLst/>
          </a:prstGeom>
          <a:noFill/>
        </p:spPr>
        <p:txBody>
          <a:bodyPr wrap="square" rtlCol="0">
            <a:spAutoFit/>
          </a:bodyPr>
          <a:lstStyle/>
          <a:p>
            <a:r>
              <a:rPr lang="pt-BR" sz="2667" dirty="0"/>
              <a:t>As matas de araucárias, que outrora se destacavam em extensão bem maior no sul do Brasil e também são encontradas no centro-sul do Chile, são representantes da vegetação própria do clima temperado. Na costa do </a:t>
            </a:r>
            <a:r>
              <a:rPr lang="pt-BR" sz="2667" dirty="0" err="1"/>
              <a:t>Pacíﬁco</a:t>
            </a:r>
            <a:r>
              <a:rPr lang="pt-BR" sz="2667" dirty="0"/>
              <a:t>, tanto na Califórnia (EUA) como nos vales andinos do Chile, o clima mediterrâneo manifesta-se em sua</a:t>
            </a:r>
          </a:p>
          <a:p>
            <a:r>
              <a:rPr lang="pt-BR" sz="2667" dirty="0"/>
              <a:t>forma característica: verão quente e seco, inverno frio e úmido. Nele, a produção de frutas, como a uva, tem grande destaque.</a:t>
            </a:r>
          </a:p>
        </p:txBody>
      </p:sp>
      <p:pic>
        <p:nvPicPr>
          <p:cNvPr id="1026" name="Picture 2" descr="Exercícios sobre a Mata de Araucária - Brasil Escola">
            <a:extLst>
              <a:ext uri="{FF2B5EF4-FFF2-40B4-BE49-F238E27FC236}">
                <a16:creationId xmlns:a16="http://schemas.microsoft.com/office/drawing/2014/main" id="{0895B73E-A0E4-4B68-904B-D77C4E13B3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763" y="230712"/>
            <a:ext cx="3666836" cy="35550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egetação mediterrânea, onde ocorre, qual sua flora e fauna">
            <a:extLst>
              <a:ext uri="{FF2B5EF4-FFF2-40B4-BE49-F238E27FC236}">
                <a16:creationId xmlns:a16="http://schemas.microsoft.com/office/drawing/2014/main" id="{3781F9FD-A1C2-4E4F-A8B6-D0E171A6A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9086" y="204355"/>
            <a:ext cx="4820049" cy="3224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6716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116772"/>
            <a:ext cx="12192000" cy="666786"/>
          </a:xfrm>
          <a:prstGeom prst="rect">
            <a:avLst/>
          </a:prstGeom>
          <a:noFill/>
        </p:spPr>
        <p:txBody>
          <a:bodyPr wrap="square" rtlCol="0">
            <a:spAutoFit/>
          </a:bodyPr>
          <a:lstStyle/>
          <a:p>
            <a:pPr algn="ctr"/>
            <a:r>
              <a:rPr lang="pt-BR" sz="3733" b="1" dirty="0"/>
              <a:t>Florestas Temperadas - Subtropical</a:t>
            </a:r>
          </a:p>
        </p:txBody>
      </p:sp>
      <p:sp>
        <p:nvSpPr>
          <p:cNvPr id="9" name="CaixaDeTexto 8"/>
          <p:cNvSpPr txBox="1"/>
          <p:nvPr/>
        </p:nvSpPr>
        <p:spPr>
          <a:xfrm>
            <a:off x="2150533" y="5995588"/>
            <a:ext cx="5113867" cy="369332"/>
          </a:xfrm>
          <a:prstGeom prst="rect">
            <a:avLst/>
          </a:prstGeom>
          <a:noFill/>
        </p:spPr>
        <p:txBody>
          <a:bodyPr wrap="square" rtlCol="0">
            <a:spAutoFit/>
          </a:bodyPr>
          <a:lstStyle/>
          <a:p>
            <a:r>
              <a:rPr lang="pt-BR" dirty="0"/>
              <a:t>https://images.app.goo.gl/AabxpKtRx8ZPeouZ9</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760" y="746254"/>
            <a:ext cx="7965440" cy="5249333"/>
          </a:xfrm>
          <a:prstGeom prst="rect">
            <a:avLst/>
          </a:prstGeom>
        </p:spPr>
      </p:pic>
    </p:spTree>
    <p:extLst>
      <p:ext uri="{BB962C8B-B14F-4D97-AF65-F5344CB8AC3E}">
        <p14:creationId xmlns:p14="http://schemas.microsoft.com/office/powerpoint/2010/main" val="29103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13" name="Título 3"/>
          <p:cNvSpPr txBox="1">
            <a:spLocks noChangeArrowheads="1"/>
          </p:cNvSpPr>
          <p:nvPr/>
        </p:nvSpPr>
        <p:spPr bwMode="auto">
          <a:xfrm>
            <a:off x="382326" y="0"/>
            <a:ext cx="10972800" cy="106203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pt-BR" altLang="pt-BR" sz="6000" b="1" i="0" u="none" strike="noStrike" kern="1200" cap="none" spc="0" normalizeH="0" baseline="0" noProof="0" dirty="0">
                <a:ln>
                  <a:noFill/>
                </a:ln>
                <a:solidFill>
                  <a:schemeClr val="tx1"/>
                </a:solidFill>
                <a:effectLst/>
                <a:uLnTx/>
                <a:uFillTx/>
                <a:latin typeface="Arial" pitchFamily="34" charset="0"/>
                <a:ea typeface="+mj-ea"/>
                <a:cs typeface="Arial" pitchFamily="34" charset="0"/>
              </a:rPr>
              <a:t>Umidade</a:t>
            </a:r>
          </a:p>
        </p:txBody>
      </p:sp>
      <p:sp>
        <p:nvSpPr>
          <p:cNvPr id="6" name="Retângulo 5"/>
          <p:cNvSpPr/>
          <p:nvPr/>
        </p:nvSpPr>
        <p:spPr>
          <a:xfrm>
            <a:off x="696037" y="903612"/>
            <a:ext cx="9799092" cy="4278094"/>
          </a:xfrm>
          <a:prstGeom prst="rect">
            <a:avLst/>
          </a:prstGeom>
        </p:spPr>
        <p:txBody>
          <a:bodyPr wrap="square">
            <a:spAutoFit/>
          </a:bodyPr>
          <a:lstStyle/>
          <a:p>
            <a:pPr algn="ctr"/>
            <a:r>
              <a:rPr lang="pt-BR" sz="3600" dirty="0">
                <a:latin typeface="Arial" pitchFamily="34" charset="0"/>
                <a:cs typeface="Arial" pitchFamily="34" charset="0"/>
              </a:rPr>
              <a:t>É a quantidade de água presente na atmosfera.</a:t>
            </a:r>
          </a:p>
          <a:p>
            <a:pPr algn="ctr"/>
            <a:endParaRPr lang="pt-BR" sz="1000" dirty="0">
              <a:latin typeface="Arial" pitchFamily="34" charset="0"/>
              <a:cs typeface="Arial" pitchFamily="34" charset="0"/>
            </a:endParaRPr>
          </a:p>
          <a:p>
            <a:pPr algn="ctr"/>
            <a:r>
              <a:rPr lang="pt-BR" sz="3600" b="1" dirty="0">
                <a:latin typeface="Arial" pitchFamily="34" charset="0"/>
                <a:cs typeface="Arial" pitchFamily="34" charset="0"/>
              </a:rPr>
              <a:t>Umidade absoluta: </a:t>
            </a:r>
          </a:p>
          <a:p>
            <a:pPr algn="ctr"/>
            <a:r>
              <a:rPr lang="pt-BR" sz="3600" dirty="0">
                <a:latin typeface="Arial" pitchFamily="34" charset="0"/>
                <a:cs typeface="Arial" pitchFamily="34" charset="0"/>
              </a:rPr>
              <a:t>Quantidade total de água na atmosfera</a:t>
            </a:r>
          </a:p>
          <a:p>
            <a:pPr algn="ctr"/>
            <a:endParaRPr lang="pt-BR" sz="1000" dirty="0">
              <a:latin typeface="Arial" pitchFamily="34" charset="0"/>
              <a:cs typeface="Arial" pitchFamily="34" charset="0"/>
            </a:endParaRPr>
          </a:p>
          <a:p>
            <a:pPr algn="ctr"/>
            <a:r>
              <a:rPr lang="pt-BR" sz="3600" b="1" dirty="0">
                <a:latin typeface="Arial" pitchFamily="34" charset="0"/>
                <a:cs typeface="Arial" pitchFamily="34" charset="0"/>
              </a:rPr>
              <a:t>Umidade relativa do ar: </a:t>
            </a:r>
          </a:p>
          <a:p>
            <a:pPr algn="ctr"/>
            <a:r>
              <a:rPr lang="pt-BR" sz="3600" dirty="0">
                <a:latin typeface="Arial" pitchFamily="34" charset="0"/>
                <a:cs typeface="Arial" pitchFamily="34" charset="0"/>
              </a:rPr>
              <a:t>Quantidade de água na atmosfera em relação ao total necessário para ocorrer chuva.</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745E463F-CA29-4166-8919-06E2A03B358F}"/>
              </a:ext>
            </a:extLst>
          </p:cNvPr>
          <p:cNvSpPr txBox="1"/>
          <p:nvPr/>
        </p:nvSpPr>
        <p:spPr>
          <a:xfrm>
            <a:off x="1590261" y="1974574"/>
            <a:ext cx="7779026" cy="2862322"/>
          </a:xfrm>
          <a:prstGeom prst="rect">
            <a:avLst/>
          </a:prstGeom>
          <a:noFill/>
        </p:spPr>
        <p:txBody>
          <a:bodyPr wrap="square" rtlCol="0">
            <a:spAutoFit/>
          </a:bodyPr>
          <a:lstStyle/>
          <a:p>
            <a:r>
              <a:rPr lang="pt-BR" sz="3600" dirty="0"/>
              <a:t>Atividades:</a:t>
            </a:r>
          </a:p>
          <a:p>
            <a:r>
              <a:rPr lang="pt-BR" sz="3600" dirty="0"/>
              <a:t>Capítulo 16: p.64,71, 72,73</a:t>
            </a:r>
          </a:p>
          <a:p>
            <a:r>
              <a:rPr lang="pt-BR" sz="3600" dirty="0"/>
              <a:t>capitulo17-: p.78,79,82,84,86</a:t>
            </a:r>
          </a:p>
          <a:p>
            <a:r>
              <a:rPr lang="pt-BR" sz="3600" dirty="0"/>
              <a:t>Capitulo18:p.91,94,,97,99,100 e 101.</a:t>
            </a:r>
          </a:p>
          <a:p>
            <a:r>
              <a:rPr lang="pt-BR" sz="3600" dirty="0"/>
              <a:t>Para o dia 17 de novembro. </a:t>
            </a:r>
          </a:p>
        </p:txBody>
      </p:sp>
    </p:spTree>
    <p:extLst>
      <p:ext uri="{BB962C8B-B14F-4D97-AF65-F5344CB8AC3E}">
        <p14:creationId xmlns:p14="http://schemas.microsoft.com/office/powerpoint/2010/main" val="19905463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6"/>
          <p:cNvSpPr txBox="1"/>
          <p:nvPr/>
        </p:nvSpPr>
        <p:spPr>
          <a:xfrm>
            <a:off x="1050309" y="1269467"/>
            <a:ext cx="9766300" cy="4099584"/>
          </a:xfrm>
          <a:prstGeom prst="rect">
            <a:avLst/>
          </a:prstGeom>
          <a:noFill/>
          <a:ln>
            <a:noFill/>
          </a:ln>
        </p:spPr>
        <p:txBody>
          <a:bodyPr vert="horz" wrap="square" lIns="91440" tIns="45720" rIns="91440" bIns="45720" anchor="t" anchorCtr="1" compatLnSpc="1">
            <a:spAutoFit/>
          </a:bodyPr>
          <a:lstStyle/>
          <a:p>
            <a:pPr lvl="0" algn="ctr" defTabSz="449263" fontAlgn="auto">
              <a:lnSpc>
                <a:spcPct val="93000"/>
              </a:lnSpc>
              <a:spcBef>
                <a:spcPts val="0"/>
              </a:spcBef>
              <a:spcAft>
                <a:spcPts val="0"/>
              </a:spcAft>
              <a:tabLst>
                <a:tab pos="0" algn="l"/>
                <a:tab pos="447671" algn="l"/>
                <a:tab pos="896934" algn="l"/>
                <a:tab pos="1346197" algn="l"/>
                <a:tab pos="1795460" algn="l"/>
                <a:tab pos="2244723" algn="l"/>
                <a:tab pos="2693986" algn="l"/>
                <a:tab pos="3143250" algn="l"/>
                <a:tab pos="3592513" algn="l"/>
                <a:tab pos="4041776" algn="l"/>
                <a:tab pos="4491039" algn="l"/>
                <a:tab pos="4940302" algn="l"/>
                <a:tab pos="5389565" algn="l"/>
                <a:tab pos="5838828" algn="l"/>
                <a:tab pos="6288091" algn="l"/>
                <a:tab pos="6737354" algn="l"/>
                <a:tab pos="7186617" algn="l"/>
                <a:tab pos="7635870" algn="l"/>
                <a:tab pos="8085133" algn="l"/>
                <a:tab pos="8534396" algn="l"/>
                <a:tab pos="8983659" algn="l"/>
              </a:tabLst>
              <a:defRPr sz="1800" b="0" i="0" u="none" strike="noStrike" kern="0" cap="none" spc="0" baseline="0">
                <a:solidFill>
                  <a:srgbClr val="000000"/>
                </a:solidFill>
                <a:uFillTx/>
              </a:defRPr>
            </a:pPr>
            <a:r>
              <a:rPr lang="pt-BR" sz="4000" dirty="0">
                <a:latin typeface="Arial" pitchFamily="34" charset="0"/>
                <a:cs typeface="Arial" pitchFamily="34" charset="0"/>
              </a:rPr>
              <a:t>  São eventos climáticos que ocorrem naturalmente, ou seja, não são consequência da ação humana, muito embora a interferência antrópica possa intensificar ou alterar a dinâmica de tais fenômenos. </a:t>
            </a:r>
          </a:p>
          <a:p>
            <a:pPr lvl="0" algn="ctr" defTabSz="449263" fontAlgn="auto">
              <a:lnSpc>
                <a:spcPct val="93000"/>
              </a:lnSpc>
              <a:spcBef>
                <a:spcPts val="0"/>
              </a:spcBef>
              <a:spcAft>
                <a:spcPts val="0"/>
              </a:spcAft>
              <a:tabLst>
                <a:tab pos="0" algn="l"/>
                <a:tab pos="447671" algn="l"/>
                <a:tab pos="896934" algn="l"/>
                <a:tab pos="1346197" algn="l"/>
                <a:tab pos="1795460" algn="l"/>
                <a:tab pos="2244723" algn="l"/>
                <a:tab pos="2693986" algn="l"/>
                <a:tab pos="3143250" algn="l"/>
                <a:tab pos="3592513" algn="l"/>
                <a:tab pos="4041776" algn="l"/>
                <a:tab pos="4491039" algn="l"/>
                <a:tab pos="4940302" algn="l"/>
                <a:tab pos="5389565" algn="l"/>
                <a:tab pos="5838828" algn="l"/>
                <a:tab pos="6288091" algn="l"/>
                <a:tab pos="6737354" algn="l"/>
                <a:tab pos="7186617" algn="l"/>
                <a:tab pos="7635870" algn="l"/>
                <a:tab pos="8085133" algn="l"/>
                <a:tab pos="8534396" algn="l"/>
                <a:tab pos="8983659" algn="l"/>
              </a:tabLst>
              <a:defRPr sz="1800" b="0" i="0" u="none" strike="noStrike" kern="0" cap="none" spc="0" baseline="0">
                <a:solidFill>
                  <a:srgbClr val="000000"/>
                </a:solidFill>
                <a:uFillTx/>
              </a:defRPr>
            </a:pPr>
            <a:endParaRPr lang="pt-BR" sz="4000" u="none" strike="noStrike" kern="1200" cap="none" spc="0" baseline="0" dirty="0">
              <a:solidFill>
                <a:srgbClr val="000000"/>
              </a:solidFill>
              <a:uFillTx/>
              <a:latin typeface="Arial" pitchFamily="34" charset="0"/>
              <a:ea typeface="Microsoft YaHei"/>
              <a:cs typeface="Arial" pitchFamily="34" charset="0"/>
            </a:endParaRPr>
          </a:p>
        </p:txBody>
      </p:sp>
      <p:sp>
        <p:nvSpPr>
          <p:cNvPr id="7" name="Retângulo 6"/>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8" name="Título 3"/>
          <p:cNvSpPr txBox="1">
            <a:spLocks noChangeArrowheads="1"/>
          </p:cNvSpPr>
          <p:nvPr/>
        </p:nvSpPr>
        <p:spPr bwMode="auto">
          <a:xfrm>
            <a:off x="609600" y="0"/>
            <a:ext cx="109728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pt-BR" altLang="pt-BR" sz="6000" b="0" i="0" u="none" strike="noStrike" kern="1200" cap="none" spc="0" normalizeH="0" baseline="0" noProof="0" dirty="0">
                <a:ln>
                  <a:noFill/>
                </a:ln>
                <a:solidFill>
                  <a:schemeClr val="tx1"/>
                </a:solidFill>
                <a:effectLst/>
                <a:uLnTx/>
                <a:uFillTx/>
                <a:latin typeface="Arial" pitchFamily="34" charset="0"/>
                <a:ea typeface="+mj-ea"/>
                <a:cs typeface="Arial" pitchFamily="34" charset="0"/>
              </a:rPr>
              <a:t>Fenômenos Climáticos</a:t>
            </a:r>
          </a:p>
        </p:txBody>
      </p:sp>
      <mc:AlternateContent xmlns:mc="http://schemas.openxmlformats.org/markup-compatibility/2006" xmlns:p14="http://schemas.microsoft.com/office/powerpoint/2010/main">
        <mc:Choice Requires="p14">
          <p:contentPart p14:bwMode="auto" r:id="rId3">
            <p14:nvContentPartPr>
              <p14:cNvPr id="2" name="Tinta 1">
                <a:extLst>
                  <a:ext uri="{FF2B5EF4-FFF2-40B4-BE49-F238E27FC236}">
                    <a16:creationId xmlns:a16="http://schemas.microsoft.com/office/drawing/2014/main" id="{5AB24008-3C24-4C63-8C9F-8D989277032D}"/>
                  </a:ext>
                </a:extLst>
              </p14:cNvPr>
              <p14:cNvContentPartPr/>
              <p14:nvPr/>
            </p14:nvContentPartPr>
            <p14:xfrm>
              <a:off x="2051280" y="1761480"/>
              <a:ext cx="8378640" cy="3277800"/>
            </p14:xfrm>
          </p:contentPart>
        </mc:Choice>
        <mc:Fallback xmlns="">
          <p:pic>
            <p:nvPicPr>
              <p:cNvPr id="2" name="Tinta 1">
                <a:extLst>
                  <a:ext uri="{FF2B5EF4-FFF2-40B4-BE49-F238E27FC236}">
                    <a16:creationId xmlns:a16="http://schemas.microsoft.com/office/drawing/2014/main" id="{5AB24008-3C24-4C63-8C9F-8D989277032D}"/>
                  </a:ext>
                </a:extLst>
              </p:cNvPr>
              <p:cNvPicPr/>
              <p:nvPr/>
            </p:nvPicPr>
            <p:blipFill>
              <a:blip r:embed="rId4"/>
              <a:stretch>
                <a:fillRect/>
              </a:stretch>
            </p:blipFill>
            <p:spPr>
              <a:xfrm>
                <a:off x="2041920" y="1752120"/>
                <a:ext cx="8397360" cy="3296520"/>
              </a:xfrm>
              <a:prstGeom prst="rect">
                <a:avLst/>
              </a:prstGeom>
            </p:spPr>
          </p:pic>
        </mc:Fallback>
      </mc:AlternateContent>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6925D2B-F297-4D9B-AFA3-E5FA09C0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22382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626CB7A-3247-42FB-B9E6-09498E510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7130" y="166154"/>
            <a:ext cx="5359657" cy="6598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5930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13" name="Título 3"/>
          <p:cNvSpPr txBox="1">
            <a:spLocks noChangeArrowheads="1"/>
          </p:cNvSpPr>
          <p:nvPr/>
        </p:nvSpPr>
        <p:spPr bwMode="auto">
          <a:xfrm>
            <a:off x="556905" y="176284"/>
            <a:ext cx="10972800" cy="92233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lnSpc>
                <a:spcPct val="90000"/>
              </a:lnSpc>
              <a:defRPr/>
            </a:pPr>
            <a:r>
              <a:rPr lang="pt-BR" altLang="pt-BR" sz="6000" dirty="0">
                <a:latin typeface="Arial" pitchFamily="34" charset="0"/>
                <a:cs typeface="Arial" pitchFamily="34" charset="0"/>
              </a:rPr>
              <a:t>Fenômenos Climáticos</a:t>
            </a:r>
          </a:p>
        </p:txBody>
      </p:sp>
      <p:sp>
        <p:nvSpPr>
          <p:cNvPr id="15" name="CaixaDeTexto 3"/>
          <p:cNvSpPr txBox="1">
            <a:spLocks noChangeArrowheads="1"/>
          </p:cNvSpPr>
          <p:nvPr/>
        </p:nvSpPr>
        <p:spPr bwMode="auto">
          <a:xfrm>
            <a:off x="660400" y="1353234"/>
            <a:ext cx="5676900" cy="5293757"/>
          </a:xfrm>
          <a:prstGeom prst="rect">
            <a:avLst/>
          </a:prstGeom>
          <a:noFill/>
          <a:ln w="9525">
            <a:noFill/>
            <a:miter lim="800000"/>
            <a:headEnd/>
            <a:tailEnd/>
          </a:ln>
        </p:spPr>
        <p:txBody>
          <a:bodyPr wrap="square">
            <a:spAutoFit/>
          </a:bodyPr>
          <a:lstStyle/>
          <a:p>
            <a:pPr algn="ctr"/>
            <a:r>
              <a:rPr lang="pt-BR" altLang="pt-BR" sz="4000" b="1" dirty="0">
                <a:latin typeface="Arial" pitchFamily="34" charset="0"/>
                <a:cs typeface="Arial" pitchFamily="34" charset="0"/>
              </a:rPr>
              <a:t>Tornados e Furacões</a:t>
            </a:r>
          </a:p>
          <a:p>
            <a:pPr algn="ctr"/>
            <a:endParaRPr lang="pt-BR" altLang="pt-BR" sz="1000" dirty="0">
              <a:latin typeface="Arial" pitchFamily="34" charset="0"/>
              <a:cs typeface="Arial" pitchFamily="34" charset="0"/>
            </a:endParaRPr>
          </a:p>
          <a:p>
            <a:pPr algn="ctr"/>
            <a:r>
              <a:rPr lang="pt-BR" sz="3600" dirty="0">
                <a:latin typeface="Arial" pitchFamily="34" charset="0"/>
                <a:cs typeface="Arial" pitchFamily="34" charset="0"/>
              </a:rPr>
              <a:t> Furacões são ventos muito fortes, com velocidades que podem ultrapassar 120 km/h, com um diâmetro que pode variar entre 200 km e 400 km e podem durar por vários dias.</a:t>
            </a:r>
            <a:endParaRPr lang="pt-BR" altLang="pt-BR" sz="3600" dirty="0">
              <a:latin typeface="Arial" pitchFamily="34" charset="0"/>
              <a:cs typeface="Arial" pitchFamily="34" charset="0"/>
            </a:endParaRPr>
          </a:p>
        </p:txBody>
      </p:sp>
      <p:pic>
        <p:nvPicPr>
          <p:cNvPr id="6" name="Picture 2" descr="Qual é a diferença entre tempestade tropical, furacão e tornado? - VIX"/>
          <p:cNvPicPr>
            <a:picLocks noChangeAspect="1" noChangeArrowheads="1"/>
          </p:cNvPicPr>
          <p:nvPr/>
        </p:nvPicPr>
        <p:blipFill>
          <a:blip r:embed="rId2" cstate="print"/>
          <a:srcRect/>
          <a:stretch>
            <a:fillRect/>
          </a:stretch>
        </p:blipFill>
        <p:spPr bwMode="auto">
          <a:xfrm>
            <a:off x="6318913" y="1125422"/>
            <a:ext cx="4915011" cy="3802178"/>
          </a:xfrm>
          <a:prstGeom prst="rect">
            <a:avLst/>
          </a:prstGeom>
          <a:noFill/>
        </p:spPr>
      </p:pic>
      <p:sp>
        <p:nvSpPr>
          <p:cNvPr id="7" name="Retângulo 6"/>
          <p:cNvSpPr/>
          <p:nvPr/>
        </p:nvSpPr>
        <p:spPr>
          <a:xfrm>
            <a:off x="6692331" y="4927052"/>
            <a:ext cx="4267200" cy="215444"/>
          </a:xfrm>
          <a:prstGeom prst="rect">
            <a:avLst/>
          </a:prstGeom>
        </p:spPr>
        <p:txBody>
          <a:bodyPr wrap="square">
            <a:spAutoFit/>
          </a:bodyPr>
          <a:lstStyle/>
          <a:p>
            <a:pPr algn="ctr"/>
            <a:r>
              <a:rPr lang="pt-BR" sz="800" dirty="0"/>
              <a:t>https://static.vix.com/pt/sites/default/files/f/furacao-nasa-formacao-0317-1400x800.jpg</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13" name="Título 3"/>
          <p:cNvSpPr txBox="1">
            <a:spLocks noChangeArrowheads="1"/>
          </p:cNvSpPr>
          <p:nvPr/>
        </p:nvSpPr>
        <p:spPr bwMode="auto">
          <a:xfrm>
            <a:off x="502314" y="0"/>
            <a:ext cx="10972800" cy="92233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lnSpc>
                <a:spcPct val="90000"/>
              </a:lnSpc>
              <a:defRPr/>
            </a:pPr>
            <a:r>
              <a:rPr lang="pt-BR" altLang="pt-BR" sz="6000" dirty="0">
                <a:latin typeface="Arial" pitchFamily="34" charset="0"/>
                <a:cs typeface="Arial" pitchFamily="34" charset="0"/>
              </a:rPr>
              <a:t>Fenômenos Climáticos</a:t>
            </a:r>
          </a:p>
        </p:txBody>
      </p:sp>
      <p:sp>
        <p:nvSpPr>
          <p:cNvPr id="15" name="CaixaDeTexto 3"/>
          <p:cNvSpPr txBox="1">
            <a:spLocks noChangeArrowheads="1"/>
          </p:cNvSpPr>
          <p:nvPr/>
        </p:nvSpPr>
        <p:spPr bwMode="auto">
          <a:xfrm>
            <a:off x="596900" y="1308755"/>
            <a:ext cx="6096000" cy="5447645"/>
          </a:xfrm>
          <a:prstGeom prst="rect">
            <a:avLst/>
          </a:prstGeom>
          <a:noFill/>
          <a:ln w="9525">
            <a:noFill/>
            <a:miter lim="800000"/>
            <a:headEnd/>
            <a:tailEnd/>
          </a:ln>
        </p:spPr>
        <p:txBody>
          <a:bodyPr wrap="square">
            <a:spAutoFit/>
          </a:bodyPr>
          <a:lstStyle/>
          <a:p>
            <a:pPr algn="ctr"/>
            <a:r>
              <a:rPr lang="pt-BR" altLang="pt-BR" sz="4000" b="1" dirty="0">
                <a:latin typeface="Arial" pitchFamily="34" charset="0"/>
                <a:cs typeface="Arial" pitchFamily="34" charset="0"/>
              </a:rPr>
              <a:t>Tornados e Furacões</a:t>
            </a:r>
          </a:p>
          <a:p>
            <a:pPr algn="ctr"/>
            <a:endParaRPr lang="pt-BR" altLang="pt-BR" sz="1000" dirty="0">
              <a:latin typeface="Arial" pitchFamily="34" charset="0"/>
              <a:cs typeface="Arial" pitchFamily="34" charset="0"/>
            </a:endParaRPr>
          </a:p>
          <a:p>
            <a:pPr algn="ctr"/>
            <a:r>
              <a:rPr lang="pt-BR" sz="3600" dirty="0">
                <a:latin typeface="Arial" pitchFamily="34" charset="0"/>
                <a:cs typeface="Arial" pitchFamily="34" charset="0"/>
              </a:rPr>
              <a:t> Tornados são mais intensos e destrutivos que os furacões, porém apresentam tamanho e duração menores. O seu diâmetro não ultrapassa 2 km e a sua duração é, em média, de 15 minutos.</a:t>
            </a:r>
            <a:endParaRPr lang="pt-BR" altLang="pt-BR" sz="3600" dirty="0">
              <a:latin typeface="Arial" pitchFamily="34" charset="0"/>
              <a:cs typeface="Arial" pitchFamily="34" charset="0"/>
            </a:endParaRPr>
          </a:p>
          <a:p>
            <a:pPr algn="ctr"/>
            <a:endParaRPr lang="pt-BR" altLang="pt-BR" sz="1000" dirty="0">
              <a:latin typeface="Arial" pitchFamily="34" charset="0"/>
              <a:cs typeface="Arial" pitchFamily="34" charset="0"/>
            </a:endParaRPr>
          </a:p>
        </p:txBody>
      </p:sp>
      <p:pic>
        <p:nvPicPr>
          <p:cNvPr id="10242" name="Picture 2" descr="Tornado – Wikipédia, a enciclopédia livre"/>
          <p:cNvPicPr>
            <a:picLocks noChangeAspect="1" noChangeArrowheads="1"/>
          </p:cNvPicPr>
          <p:nvPr/>
        </p:nvPicPr>
        <p:blipFill>
          <a:blip r:embed="rId2" cstate="print"/>
          <a:srcRect/>
          <a:stretch>
            <a:fillRect/>
          </a:stretch>
        </p:blipFill>
        <p:spPr bwMode="auto">
          <a:xfrm>
            <a:off x="6605515" y="938907"/>
            <a:ext cx="4995081" cy="4331594"/>
          </a:xfrm>
          <a:prstGeom prst="rect">
            <a:avLst/>
          </a:prstGeom>
          <a:noFill/>
        </p:spPr>
      </p:pic>
      <p:sp>
        <p:nvSpPr>
          <p:cNvPr id="6" name="Retângulo 5"/>
          <p:cNvSpPr/>
          <p:nvPr/>
        </p:nvSpPr>
        <p:spPr>
          <a:xfrm>
            <a:off x="7023100" y="5239434"/>
            <a:ext cx="4406900" cy="215444"/>
          </a:xfrm>
          <a:prstGeom prst="rect">
            <a:avLst/>
          </a:prstGeom>
        </p:spPr>
        <p:txBody>
          <a:bodyPr wrap="square">
            <a:spAutoFit/>
          </a:bodyPr>
          <a:lstStyle/>
          <a:p>
            <a:pPr algn="ctr"/>
            <a:r>
              <a:rPr lang="pt-BR" sz="800" dirty="0"/>
              <a:t>https://upload.wikimedia.org/wikipedia/commons/9/98/F5_tornado_Elie_Manitoba_2007.jpg</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13" name="Título 3"/>
          <p:cNvSpPr txBox="1">
            <a:spLocks noChangeArrowheads="1"/>
          </p:cNvSpPr>
          <p:nvPr/>
        </p:nvSpPr>
        <p:spPr bwMode="auto">
          <a:xfrm>
            <a:off x="597847" y="0"/>
            <a:ext cx="10972800" cy="92233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lnSpc>
                <a:spcPct val="90000"/>
              </a:lnSpc>
              <a:defRPr/>
            </a:pPr>
            <a:r>
              <a:rPr lang="pt-BR" altLang="pt-BR" sz="6000" dirty="0">
                <a:latin typeface="Arial" pitchFamily="34" charset="0"/>
                <a:cs typeface="Arial" pitchFamily="34" charset="0"/>
              </a:rPr>
              <a:t>Fenômenos Climáticos</a:t>
            </a:r>
          </a:p>
        </p:txBody>
      </p:sp>
      <p:sp>
        <p:nvSpPr>
          <p:cNvPr id="15" name="CaixaDeTexto 3"/>
          <p:cNvSpPr txBox="1">
            <a:spLocks noChangeArrowheads="1"/>
          </p:cNvSpPr>
          <p:nvPr/>
        </p:nvSpPr>
        <p:spPr bwMode="auto">
          <a:xfrm>
            <a:off x="0" y="1007301"/>
            <a:ext cx="5778500" cy="5293757"/>
          </a:xfrm>
          <a:prstGeom prst="rect">
            <a:avLst/>
          </a:prstGeom>
          <a:noFill/>
          <a:ln w="9525">
            <a:noFill/>
            <a:miter lim="800000"/>
            <a:headEnd/>
            <a:tailEnd/>
          </a:ln>
        </p:spPr>
        <p:txBody>
          <a:bodyPr wrap="square">
            <a:spAutoFit/>
          </a:bodyPr>
          <a:lstStyle/>
          <a:p>
            <a:pPr algn="ctr"/>
            <a:r>
              <a:rPr lang="pt-BR" altLang="pt-BR" sz="4000" b="1" dirty="0">
                <a:latin typeface="Arial" pitchFamily="34" charset="0"/>
                <a:cs typeface="Arial" pitchFamily="34" charset="0"/>
              </a:rPr>
              <a:t>Inversão Térmica</a:t>
            </a:r>
          </a:p>
          <a:p>
            <a:pPr algn="ctr"/>
            <a:r>
              <a:rPr lang="pt-BR" sz="3600" dirty="0">
                <a:latin typeface="Arial" pitchFamily="34" charset="0"/>
                <a:cs typeface="Arial" pitchFamily="34" charset="0"/>
              </a:rPr>
              <a:t>É um fenômeno atmosférico muito comum nos grandes centros urbanos industrializados, sobretudo naqueles localizados em áreas cercadas por serras ou montanhas.</a:t>
            </a:r>
            <a:endParaRPr lang="pt-BR" altLang="pt-BR" sz="3600" dirty="0">
              <a:latin typeface="Arial" pitchFamily="34" charset="0"/>
              <a:cs typeface="Arial" pitchFamily="34" charset="0"/>
            </a:endParaRPr>
          </a:p>
          <a:p>
            <a:pPr algn="ctr"/>
            <a:endParaRPr lang="pt-BR" altLang="pt-BR" sz="1000" dirty="0">
              <a:latin typeface="Arial" pitchFamily="34" charset="0"/>
              <a:cs typeface="Arial" pitchFamily="34" charset="0"/>
            </a:endParaRPr>
          </a:p>
        </p:txBody>
      </p:sp>
      <p:pic>
        <p:nvPicPr>
          <p:cNvPr id="15368" name="Picture 8" descr="O que é inversão térmica - causas e consequências - resumo"/>
          <p:cNvPicPr>
            <a:picLocks noChangeAspect="1" noChangeArrowheads="1"/>
          </p:cNvPicPr>
          <p:nvPr/>
        </p:nvPicPr>
        <p:blipFill>
          <a:blip r:embed="rId2" cstate="print"/>
          <a:srcRect/>
          <a:stretch>
            <a:fillRect/>
          </a:stretch>
        </p:blipFill>
        <p:spPr bwMode="auto">
          <a:xfrm>
            <a:off x="5759354" y="819891"/>
            <a:ext cx="5786651" cy="3929910"/>
          </a:xfrm>
          <a:prstGeom prst="rect">
            <a:avLst/>
          </a:prstGeom>
          <a:noFill/>
        </p:spPr>
      </p:pic>
      <p:sp>
        <p:nvSpPr>
          <p:cNvPr id="11" name="Retângulo 10"/>
          <p:cNvSpPr/>
          <p:nvPr/>
        </p:nvSpPr>
        <p:spPr>
          <a:xfrm rot="16200000">
            <a:off x="10001154" y="2810818"/>
            <a:ext cx="3492501" cy="461665"/>
          </a:xfrm>
          <a:prstGeom prst="rect">
            <a:avLst/>
          </a:prstGeom>
        </p:spPr>
        <p:txBody>
          <a:bodyPr wrap="square">
            <a:spAutoFit/>
          </a:bodyPr>
          <a:lstStyle/>
          <a:p>
            <a:pPr algn="ctr"/>
            <a:r>
              <a:rPr lang="pt-BR" sz="800" dirty="0"/>
              <a:t>https://planetabiologia.com/wp-content/uploads/2019/02/circula%C3%A7%C3%A3o-na-invers%C3%A3o-te%C2%B4rmica.jpg</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13" name="Título 3"/>
          <p:cNvSpPr txBox="1">
            <a:spLocks noChangeArrowheads="1"/>
          </p:cNvSpPr>
          <p:nvPr/>
        </p:nvSpPr>
        <p:spPr bwMode="auto">
          <a:xfrm>
            <a:off x="720678" y="0"/>
            <a:ext cx="10972800" cy="92233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lnSpc>
                <a:spcPct val="90000"/>
              </a:lnSpc>
              <a:defRPr/>
            </a:pPr>
            <a:r>
              <a:rPr lang="pt-BR" altLang="pt-BR" sz="6000" dirty="0">
                <a:latin typeface="Arial" pitchFamily="34" charset="0"/>
                <a:cs typeface="Arial" pitchFamily="34" charset="0"/>
              </a:rPr>
              <a:t>Fenômenos Climáticos</a:t>
            </a:r>
          </a:p>
        </p:txBody>
      </p:sp>
      <p:sp>
        <p:nvSpPr>
          <p:cNvPr id="15" name="CaixaDeTexto 3"/>
          <p:cNvSpPr txBox="1">
            <a:spLocks noChangeArrowheads="1"/>
          </p:cNvSpPr>
          <p:nvPr/>
        </p:nvSpPr>
        <p:spPr bwMode="auto">
          <a:xfrm>
            <a:off x="5919337" y="943801"/>
            <a:ext cx="5956300" cy="5293757"/>
          </a:xfrm>
          <a:prstGeom prst="rect">
            <a:avLst/>
          </a:prstGeom>
          <a:noFill/>
          <a:ln w="9525">
            <a:noFill/>
            <a:miter lim="800000"/>
            <a:headEnd/>
            <a:tailEnd/>
          </a:ln>
        </p:spPr>
        <p:txBody>
          <a:bodyPr wrap="square">
            <a:spAutoFit/>
          </a:bodyPr>
          <a:lstStyle/>
          <a:p>
            <a:pPr algn="ctr"/>
            <a:r>
              <a:rPr lang="pt-BR" altLang="pt-BR" sz="4000" b="1" dirty="0">
                <a:latin typeface="Arial" pitchFamily="34" charset="0"/>
                <a:cs typeface="Arial" pitchFamily="34" charset="0"/>
              </a:rPr>
              <a:t>Inversão Térmica</a:t>
            </a:r>
          </a:p>
          <a:p>
            <a:pPr algn="ctr"/>
            <a:r>
              <a:rPr lang="pt-BR" sz="3600" dirty="0">
                <a:latin typeface="Arial" pitchFamily="34" charset="0"/>
                <a:cs typeface="Arial" pitchFamily="34" charset="0"/>
              </a:rPr>
              <a:t>Ocorre quando o ar frio (mais denso) é impedido de circular por uma camada de ar quente (menos denso), provocando uma alteração na temperatura. Ela ocorre pelo aumento da poluição no ar. </a:t>
            </a:r>
            <a:endParaRPr lang="pt-BR" altLang="pt-BR" sz="3600" dirty="0">
              <a:latin typeface="Arial" pitchFamily="34" charset="0"/>
              <a:cs typeface="Arial" pitchFamily="34" charset="0"/>
            </a:endParaRPr>
          </a:p>
          <a:p>
            <a:pPr algn="ctr"/>
            <a:endParaRPr lang="pt-BR" altLang="pt-BR" sz="1000" dirty="0">
              <a:latin typeface="Arial" pitchFamily="34" charset="0"/>
              <a:cs typeface="Arial" pitchFamily="34" charset="0"/>
            </a:endParaRPr>
          </a:p>
        </p:txBody>
      </p:sp>
      <p:pic>
        <p:nvPicPr>
          <p:cNvPr id="5" name="Picture 2" descr="Inversão Térmica | Educa Mais Brasil"/>
          <p:cNvPicPr>
            <a:picLocks noChangeAspect="1" noChangeArrowheads="1"/>
          </p:cNvPicPr>
          <p:nvPr/>
        </p:nvPicPr>
        <p:blipFill>
          <a:blip r:embed="rId2" cstate="print"/>
          <a:srcRect/>
          <a:stretch>
            <a:fillRect/>
          </a:stretch>
        </p:blipFill>
        <p:spPr bwMode="auto">
          <a:xfrm>
            <a:off x="-1" y="883123"/>
            <a:ext cx="6032311" cy="4614589"/>
          </a:xfrm>
          <a:prstGeom prst="rect">
            <a:avLst/>
          </a:prstGeom>
          <a:noFill/>
        </p:spPr>
      </p:pic>
      <p:sp>
        <p:nvSpPr>
          <p:cNvPr id="6" name="Retângulo 5"/>
          <p:cNvSpPr/>
          <p:nvPr/>
        </p:nvSpPr>
        <p:spPr>
          <a:xfrm>
            <a:off x="522027" y="5289855"/>
            <a:ext cx="4889500" cy="215444"/>
          </a:xfrm>
          <a:prstGeom prst="rect">
            <a:avLst/>
          </a:prstGeom>
        </p:spPr>
        <p:txBody>
          <a:bodyPr wrap="square">
            <a:spAutoFit/>
          </a:bodyPr>
          <a:lstStyle/>
          <a:p>
            <a:pPr algn="ctr"/>
            <a:r>
              <a:rPr lang="pt-BR" sz="800" dirty="0"/>
              <a:t>https://images.educamaisbrasil.com.br/content/banco_de_imagens/guia-de-estudo/D/inversao-termica.jpg</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13" name="Título 3"/>
          <p:cNvSpPr txBox="1">
            <a:spLocks noChangeArrowheads="1"/>
          </p:cNvSpPr>
          <p:nvPr/>
        </p:nvSpPr>
        <p:spPr bwMode="auto">
          <a:xfrm>
            <a:off x="529609" y="0"/>
            <a:ext cx="10972800" cy="92233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lnSpc>
                <a:spcPct val="90000"/>
              </a:lnSpc>
              <a:defRPr/>
            </a:pPr>
            <a:r>
              <a:rPr lang="pt-BR" altLang="pt-BR" sz="6000" dirty="0">
                <a:latin typeface="Arial" pitchFamily="34" charset="0"/>
                <a:cs typeface="Arial" pitchFamily="34" charset="0"/>
              </a:rPr>
              <a:t>Fenômenos Climáticos</a:t>
            </a:r>
          </a:p>
        </p:txBody>
      </p:sp>
      <p:sp>
        <p:nvSpPr>
          <p:cNvPr id="15" name="CaixaDeTexto 3"/>
          <p:cNvSpPr txBox="1">
            <a:spLocks noChangeArrowheads="1"/>
          </p:cNvSpPr>
          <p:nvPr/>
        </p:nvSpPr>
        <p:spPr bwMode="auto">
          <a:xfrm>
            <a:off x="280158" y="1042178"/>
            <a:ext cx="6184900" cy="5293757"/>
          </a:xfrm>
          <a:prstGeom prst="rect">
            <a:avLst/>
          </a:prstGeom>
          <a:noFill/>
          <a:ln w="9525">
            <a:noFill/>
            <a:miter lim="800000"/>
            <a:headEnd/>
            <a:tailEnd/>
          </a:ln>
        </p:spPr>
        <p:txBody>
          <a:bodyPr wrap="square">
            <a:spAutoFit/>
          </a:bodyPr>
          <a:lstStyle/>
          <a:p>
            <a:pPr algn="ctr"/>
            <a:r>
              <a:rPr lang="pt-BR" altLang="pt-BR" sz="4000" b="1" dirty="0">
                <a:latin typeface="Arial" pitchFamily="34" charset="0"/>
                <a:cs typeface="Arial" pitchFamily="34" charset="0"/>
              </a:rPr>
              <a:t>Inversão Térmica</a:t>
            </a:r>
          </a:p>
          <a:p>
            <a:pPr algn="ctr"/>
            <a:r>
              <a:rPr lang="pt-BR" sz="3600" dirty="0">
                <a:latin typeface="Arial" pitchFamily="34" charset="0"/>
                <a:cs typeface="Arial" pitchFamily="34" charset="0"/>
              </a:rPr>
              <a:t>Outro agravante da inversão térmica é que a camada de ar fria fica retida nas regiões próximas à superfície terrestre com uma grande concentração de poluentes, que deixa o ar com uma coloração acinzentada.</a:t>
            </a:r>
            <a:endParaRPr lang="pt-BR" altLang="pt-BR" sz="3600" dirty="0">
              <a:latin typeface="Arial" pitchFamily="34" charset="0"/>
              <a:cs typeface="Arial" pitchFamily="34" charset="0"/>
            </a:endParaRPr>
          </a:p>
          <a:p>
            <a:pPr algn="ctr"/>
            <a:endParaRPr lang="pt-BR" altLang="pt-BR" sz="1000" dirty="0">
              <a:latin typeface="Arial" pitchFamily="34" charset="0"/>
              <a:cs typeface="Arial" pitchFamily="34" charset="0"/>
            </a:endParaRPr>
          </a:p>
        </p:txBody>
      </p:sp>
      <p:pic>
        <p:nvPicPr>
          <p:cNvPr id="5" name="Picture 6" descr="O que é inversão térmica?"/>
          <p:cNvPicPr>
            <a:picLocks noChangeAspect="1" noChangeArrowheads="1"/>
          </p:cNvPicPr>
          <p:nvPr/>
        </p:nvPicPr>
        <p:blipFill>
          <a:blip r:embed="rId2" cstate="print"/>
          <a:srcRect/>
          <a:stretch>
            <a:fillRect/>
          </a:stretch>
        </p:blipFill>
        <p:spPr bwMode="auto">
          <a:xfrm>
            <a:off x="6308196" y="937524"/>
            <a:ext cx="5701834" cy="4139443"/>
          </a:xfrm>
          <a:prstGeom prst="rect">
            <a:avLst/>
          </a:prstGeom>
          <a:noFill/>
        </p:spPr>
      </p:pic>
      <p:sp>
        <p:nvSpPr>
          <p:cNvPr id="6" name="Retângulo 5"/>
          <p:cNvSpPr/>
          <p:nvPr/>
        </p:nvSpPr>
        <p:spPr>
          <a:xfrm>
            <a:off x="6924162" y="5074114"/>
            <a:ext cx="4607438" cy="215444"/>
          </a:xfrm>
          <a:prstGeom prst="rect">
            <a:avLst/>
          </a:prstGeom>
        </p:spPr>
        <p:txBody>
          <a:bodyPr wrap="square">
            <a:spAutoFit/>
          </a:bodyPr>
          <a:lstStyle/>
          <a:p>
            <a:pPr algn="ctr"/>
            <a:r>
              <a:rPr lang="pt-BR" sz="800" dirty="0"/>
              <a:t>https://static.wixstatic.com/media/e77cea_a5204e2e97fa4706a0bae5676fd7d03b~mv2.png</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13" name="Título 3"/>
          <p:cNvSpPr txBox="1">
            <a:spLocks noChangeArrowheads="1"/>
          </p:cNvSpPr>
          <p:nvPr/>
        </p:nvSpPr>
        <p:spPr bwMode="auto">
          <a:xfrm>
            <a:off x="584200" y="381000"/>
            <a:ext cx="10972800" cy="92233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lnSpc>
                <a:spcPct val="90000"/>
              </a:lnSpc>
              <a:defRPr/>
            </a:pPr>
            <a:r>
              <a:rPr lang="pt-BR" altLang="pt-BR" sz="6000" dirty="0">
                <a:latin typeface="Arial" pitchFamily="34" charset="0"/>
                <a:cs typeface="Arial" pitchFamily="34" charset="0"/>
              </a:rPr>
              <a:t>Fenômenos Climáticos</a:t>
            </a:r>
          </a:p>
        </p:txBody>
      </p:sp>
      <p:sp>
        <p:nvSpPr>
          <p:cNvPr id="15" name="CaixaDeTexto 3"/>
          <p:cNvSpPr txBox="1">
            <a:spLocks noChangeArrowheads="1"/>
          </p:cNvSpPr>
          <p:nvPr/>
        </p:nvSpPr>
        <p:spPr bwMode="auto">
          <a:xfrm>
            <a:off x="6494060" y="1500895"/>
            <a:ext cx="5257800" cy="2523768"/>
          </a:xfrm>
          <a:prstGeom prst="rect">
            <a:avLst/>
          </a:prstGeom>
          <a:noFill/>
          <a:ln w="9525">
            <a:noFill/>
            <a:miter lim="800000"/>
            <a:headEnd/>
            <a:tailEnd/>
          </a:ln>
        </p:spPr>
        <p:txBody>
          <a:bodyPr wrap="square">
            <a:spAutoFit/>
          </a:bodyPr>
          <a:lstStyle/>
          <a:p>
            <a:pPr algn="ctr"/>
            <a:r>
              <a:rPr lang="pt-BR" altLang="pt-BR" sz="4000" b="1" dirty="0">
                <a:latin typeface="Arial" pitchFamily="34" charset="0"/>
                <a:cs typeface="Arial" pitchFamily="34" charset="0"/>
              </a:rPr>
              <a:t>Inversão Térmica</a:t>
            </a:r>
          </a:p>
          <a:p>
            <a:pPr algn="ctr"/>
            <a:r>
              <a:rPr lang="pt-BR" sz="3600" dirty="0">
                <a:latin typeface="Arial" pitchFamily="34" charset="0"/>
                <a:cs typeface="Arial" pitchFamily="34" charset="0"/>
              </a:rPr>
              <a:t>Fenômeno natural, intensificado pela ação humana.</a:t>
            </a:r>
            <a:endParaRPr lang="pt-BR" altLang="pt-BR" sz="3600" dirty="0">
              <a:latin typeface="Arial" pitchFamily="34" charset="0"/>
              <a:cs typeface="Arial" pitchFamily="34" charset="0"/>
            </a:endParaRPr>
          </a:p>
          <a:p>
            <a:pPr algn="ctr"/>
            <a:endParaRPr lang="pt-BR" altLang="pt-BR" sz="1000" dirty="0">
              <a:latin typeface="Arial" pitchFamily="34" charset="0"/>
              <a:cs typeface="Arial" pitchFamily="34" charset="0"/>
            </a:endParaRPr>
          </a:p>
        </p:txBody>
      </p:sp>
      <p:pic>
        <p:nvPicPr>
          <p:cNvPr id="7170" name="Picture 2" descr="Inversão térmica - video dailymotion"/>
          <p:cNvPicPr>
            <a:picLocks noChangeAspect="1" noChangeArrowheads="1"/>
          </p:cNvPicPr>
          <p:nvPr/>
        </p:nvPicPr>
        <p:blipFill>
          <a:blip r:embed="rId2" cstate="print"/>
          <a:srcRect/>
          <a:stretch>
            <a:fillRect/>
          </a:stretch>
        </p:blipFill>
        <p:spPr bwMode="auto">
          <a:xfrm>
            <a:off x="203278" y="1307909"/>
            <a:ext cx="6415886" cy="4811915"/>
          </a:xfrm>
          <a:prstGeom prst="rect">
            <a:avLst/>
          </a:prstGeom>
          <a:noFill/>
        </p:spPr>
      </p:pic>
      <p:sp>
        <p:nvSpPr>
          <p:cNvPr id="6" name="Retângulo 5"/>
          <p:cNvSpPr/>
          <p:nvPr/>
        </p:nvSpPr>
        <p:spPr>
          <a:xfrm>
            <a:off x="495758" y="6131594"/>
            <a:ext cx="5608581" cy="215444"/>
          </a:xfrm>
          <a:prstGeom prst="rect">
            <a:avLst/>
          </a:prstGeom>
        </p:spPr>
        <p:txBody>
          <a:bodyPr wrap="square">
            <a:spAutoFit/>
          </a:bodyPr>
          <a:lstStyle/>
          <a:p>
            <a:pPr algn="ctr"/>
            <a:r>
              <a:rPr lang="pt-BR" sz="800" dirty="0"/>
              <a:t>https://s2.dmcdn.net/v/AY_NT1Lda2q1sL12h/x1080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13" name="Título 3"/>
          <p:cNvSpPr txBox="1">
            <a:spLocks noChangeArrowheads="1"/>
          </p:cNvSpPr>
          <p:nvPr/>
        </p:nvSpPr>
        <p:spPr bwMode="auto">
          <a:xfrm>
            <a:off x="611496" y="0"/>
            <a:ext cx="10972800" cy="92233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lnSpc>
                <a:spcPct val="90000"/>
              </a:lnSpc>
              <a:defRPr/>
            </a:pPr>
            <a:r>
              <a:rPr lang="pt-BR" altLang="pt-BR" sz="6000" dirty="0">
                <a:latin typeface="Arial" pitchFamily="34" charset="0"/>
                <a:cs typeface="Arial" pitchFamily="34" charset="0"/>
              </a:rPr>
              <a:t>Fenômenos Climáticos</a:t>
            </a:r>
          </a:p>
        </p:txBody>
      </p:sp>
      <p:sp>
        <p:nvSpPr>
          <p:cNvPr id="15" name="CaixaDeTexto 3"/>
          <p:cNvSpPr txBox="1">
            <a:spLocks noChangeArrowheads="1"/>
          </p:cNvSpPr>
          <p:nvPr/>
        </p:nvSpPr>
        <p:spPr bwMode="auto">
          <a:xfrm>
            <a:off x="514042" y="921435"/>
            <a:ext cx="6121400" cy="5570756"/>
          </a:xfrm>
          <a:prstGeom prst="rect">
            <a:avLst/>
          </a:prstGeom>
          <a:noFill/>
          <a:ln w="9525">
            <a:noFill/>
            <a:miter lim="800000"/>
            <a:headEnd/>
            <a:tailEnd/>
          </a:ln>
        </p:spPr>
        <p:txBody>
          <a:bodyPr wrap="square">
            <a:spAutoFit/>
          </a:bodyPr>
          <a:lstStyle/>
          <a:p>
            <a:pPr algn="ctr"/>
            <a:r>
              <a:rPr lang="pt-BR" altLang="pt-BR" sz="3200" b="1" dirty="0">
                <a:latin typeface="Arial" pitchFamily="34" charset="0"/>
                <a:cs typeface="Arial" pitchFamily="34" charset="0"/>
              </a:rPr>
              <a:t>Aquecimento Global</a:t>
            </a:r>
          </a:p>
          <a:p>
            <a:pPr algn="ctr"/>
            <a:endParaRPr lang="pt-BR" altLang="pt-BR" sz="800" dirty="0">
              <a:latin typeface="Arial" pitchFamily="34" charset="0"/>
              <a:cs typeface="Arial" pitchFamily="34" charset="0"/>
            </a:endParaRPr>
          </a:p>
          <a:p>
            <a:pPr algn="ctr"/>
            <a:r>
              <a:rPr lang="pt-BR" altLang="pt-BR" sz="2800" dirty="0">
                <a:latin typeface="Arial" pitchFamily="34" charset="0"/>
                <a:cs typeface="Arial" pitchFamily="34" charset="0"/>
              </a:rPr>
              <a:t>Consiste no aumento da temperatura média do planeta Terra, que prejudica a vida na Terra.</a:t>
            </a:r>
          </a:p>
          <a:p>
            <a:pPr algn="ctr"/>
            <a:endParaRPr lang="pt-BR" altLang="pt-BR" sz="800" dirty="0">
              <a:latin typeface="Arial" pitchFamily="34" charset="0"/>
              <a:cs typeface="Arial" pitchFamily="34" charset="0"/>
            </a:endParaRPr>
          </a:p>
          <a:p>
            <a:pPr algn="ctr"/>
            <a:r>
              <a:rPr lang="pt-BR" altLang="pt-BR" sz="2800" dirty="0">
                <a:latin typeface="Arial" pitchFamily="34" charset="0"/>
                <a:cs typeface="Arial" pitchFamily="34" charset="0"/>
              </a:rPr>
              <a:t>Estudos indicam que ao longo da história do nosso planeta, ele vem se aquecendo gradativamente.</a:t>
            </a:r>
          </a:p>
          <a:p>
            <a:pPr algn="ctr"/>
            <a:r>
              <a:rPr lang="pt-BR" altLang="pt-BR" sz="2800" dirty="0">
                <a:latin typeface="Arial" pitchFamily="34" charset="0"/>
                <a:cs typeface="Arial" pitchFamily="34" charset="0"/>
              </a:rPr>
              <a:t>Por ser uma consequência provável da ação humana, pesquisadores</a:t>
            </a:r>
          </a:p>
          <a:p>
            <a:pPr algn="ctr"/>
            <a:r>
              <a:rPr lang="pt-BR" altLang="pt-BR" sz="2800" dirty="0">
                <a:latin typeface="Arial" pitchFamily="34" charset="0"/>
                <a:cs typeface="Arial" pitchFamily="34" charset="0"/>
              </a:rPr>
              <a:t>vêm chamando esse processo de aquecimento global de antropogênico.</a:t>
            </a:r>
          </a:p>
        </p:txBody>
      </p:sp>
      <p:pic>
        <p:nvPicPr>
          <p:cNvPr id="14338" name="Picture 2" descr="O que é Aquecimento Global? - Brasil Escola"/>
          <p:cNvPicPr>
            <a:picLocks noChangeAspect="1" noChangeArrowheads="1"/>
          </p:cNvPicPr>
          <p:nvPr/>
        </p:nvPicPr>
        <p:blipFill>
          <a:blip r:embed="rId2" cstate="print"/>
          <a:srcRect/>
          <a:stretch>
            <a:fillRect/>
          </a:stretch>
        </p:blipFill>
        <p:spPr bwMode="auto">
          <a:xfrm>
            <a:off x="7192879" y="1485900"/>
            <a:ext cx="3581816" cy="3416300"/>
          </a:xfrm>
          <a:prstGeom prst="rect">
            <a:avLst/>
          </a:prstGeom>
          <a:noFill/>
        </p:spPr>
      </p:pic>
      <p:sp>
        <p:nvSpPr>
          <p:cNvPr id="6" name="Retângulo 5"/>
          <p:cNvSpPr/>
          <p:nvPr/>
        </p:nvSpPr>
        <p:spPr>
          <a:xfrm>
            <a:off x="7294510" y="4924013"/>
            <a:ext cx="3398889" cy="461665"/>
          </a:xfrm>
          <a:prstGeom prst="rect">
            <a:avLst/>
          </a:prstGeom>
        </p:spPr>
        <p:txBody>
          <a:bodyPr wrap="square">
            <a:spAutoFit/>
          </a:bodyPr>
          <a:lstStyle/>
          <a:p>
            <a:pPr algn="ctr"/>
            <a:r>
              <a:rPr lang="pt-BR" sz="800" dirty="0"/>
              <a:t>https://s1.static.brasilescola.uol.com.br/be/conteudo/images/a-teoria-aquecimento-global-afirma-que-as-temperaturas-terra-estao-aumentando-56606876a8f0f.jpg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13" name="Título 3"/>
          <p:cNvSpPr txBox="1">
            <a:spLocks noChangeArrowheads="1"/>
          </p:cNvSpPr>
          <p:nvPr/>
        </p:nvSpPr>
        <p:spPr bwMode="auto">
          <a:xfrm>
            <a:off x="546100" y="393700"/>
            <a:ext cx="5892801" cy="106203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pt-BR" altLang="pt-BR" sz="6000" b="1" i="0" u="none" strike="noStrike" kern="1200" cap="none" spc="0" normalizeH="0" baseline="0" noProof="0" dirty="0">
                <a:ln>
                  <a:noFill/>
                </a:ln>
                <a:solidFill>
                  <a:schemeClr val="tx1"/>
                </a:solidFill>
                <a:effectLst/>
                <a:uLnTx/>
                <a:uFillTx/>
                <a:latin typeface="Arial" pitchFamily="34" charset="0"/>
                <a:ea typeface="+mj-ea"/>
                <a:cs typeface="Arial" pitchFamily="34" charset="0"/>
              </a:rPr>
              <a:t>Umidade</a:t>
            </a:r>
          </a:p>
        </p:txBody>
      </p:sp>
      <p:pic>
        <p:nvPicPr>
          <p:cNvPr id="68610" name="Picture 2" descr="Como a variação da umidade no ar interfere na nossa saúde ..."/>
          <p:cNvPicPr>
            <a:picLocks noChangeAspect="1" noChangeArrowheads="1"/>
          </p:cNvPicPr>
          <p:nvPr/>
        </p:nvPicPr>
        <p:blipFill>
          <a:blip r:embed="rId2" cstate="print"/>
          <a:srcRect/>
          <a:stretch>
            <a:fillRect/>
          </a:stretch>
        </p:blipFill>
        <p:spPr bwMode="auto">
          <a:xfrm>
            <a:off x="6368766" y="97335"/>
            <a:ext cx="5081706" cy="4510278"/>
          </a:xfrm>
          <a:prstGeom prst="rect">
            <a:avLst/>
          </a:prstGeom>
          <a:noFill/>
        </p:spPr>
      </p:pic>
      <p:sp>
        <p:nvSpPr>
          <p:cNvPr id="7" name="CaixaDeTexto 6"/>
          <p:cNvSpPr txBox="1"/>
          <p:nvPr/>
        </p:nvSpPr>
        <p:spPr>
          <a:xfrm>
            <a:off x="596900" y="1613386"/>
            <a:ext cx="5600700" cy="4062651"/>
          </a:xfrm>
          <a:prstGeom prst="rect">
            <a:avLst/>
          </a:prstGeom>
          <a:noFill/>
        </p:spPr>
        <p:txBody>
          <a:bodyPr wrap="square" rtlCol="0">
            <a:spAutoFit/>
          </a:bodyPr>
          <a:lstStyle/>
          <a:p>
            <a:pPr algn="ctr"/>
            <a:r>
              <a:rPr lang="pt-BR" sz="3500" dirty="0">
                <a:latin typeface="Arial" pitchFamily="34" charset="0"/>
                <a:cs typeface="Arial" pitchFamily="34" charset="0"/>
              </a:rPr>
              <a:t> A umidade relativa pode variar de 0% (ausência de vapor de água no ar) a 100% (quantidade máxima de vapor de água que o ar pode dissolver.</a:t>
            </a:r>
          </a:p>
          <a:p>
            <a:pPr algn="ctr"/>
            <a:endParaRPr lang="pt-BR" sz="1300" dirty="0">
              <a:latin typeface="Arial" pitchFamily="34" charset="0"/>
              <a:cs typeface="Arial" pitchFamily="34" charset="0"/>
            </a:endParaRPr>
          </a:p>
          <a:p>
            <a:pPr algn="ctr"/>
            <a:r>
              <a:rPr lang="pt-BR" sz="3500" dirty="0">
                <a:latin typeface="Arial" pitchFamily="34" charset="0"/>
                <a:cs typeface="Arial" pitchFamily="34" charset="0"/>
              </a:rPr>
              <a:t>100% é ar saturado.</a:t>
            </a:r>
          </a:p>
        </p:txBody>
      </p:sp>
      <p:sp>
        <p:nvSpPr>
          <p:cNvPr id="8" name="CaixaDeTexto 7"/>
          <p:cNvSpPr txBox="1"/>
          <p:nvPr/>
        </p:nvSpPr>
        <p:spPr>
          <a:xfrm>
            <a:off x="6402328" y="4600858"/>
            <a:ext cx="4851400" cy="215444"/>
          </a:xfrm>
          <a:prstGeom prst="rect">
            <a:avLst/>
          </a:prstGeom>
          <a:noFill/>
        </p:spPr>
        <p:txBody>
          <a:bodyPr wrap="square" rtlCol="0">
            <a:spAutoFit/>
          </a:bodyPr>
          <a:lstStyle/>
          <a:p>
            <a:pPr algn="ctr"/>
            <a:r>
              <a:rPr lang="pt-BR" sz="800" dirty="0"/>
              <a:t>https://imagens.climatempo.com.br/climapress/galeria/2020/03/40e1b40308d086a2232e5504d53ace25.jpg</a:t>
            </a:r>
          </a:p>
        </p:txBody>
      </p:sp>
      <mc:AlternateContent xmlns:mc="http://schemas.openxmlformats.org/markup-compatibility/2006">
        <mc:Choice xmlns:p14="http://schemas.microsoft.com/office/powerpoint/2010/main" Requires="p14">
          <p:contentPart p14:bwMode="auto" r:id="rId3">
            <p14:nvContentPartPr>
              <p14:cNvPr id="2" name="Tinta 1">
                <a:extLst>
                  <a:ext uri="{FF2B5EF4-FFF2-40B4-BE49-F238E27FC236}">
                    <a16:creationId xmlns:a16="http://schemas.microsoft.com/office/drawing/2014/main" id="{695F5991-C2BC-9FA0-F1E5-5FDF8ECF1857}"/>
                  </a:ext>
                </a:extLst>
              </p14:cNvPr>
              <p14:cNvContentPartPr/>
              <p14:nvPr/>
            </p14:nvContentPartPr>
            <p14:xfrm>
              <a:off x="1256760" y="1357200"/>
              <a:ext cx="10054440" cy="4403880"/>
            </p14:xfrm>
          </p:contentPart>
        </mc:Choice>
        <mc:Fallback>
          <p:pic>
            <p:nvPicPr>
              <p:cNvPr id="2" name="Tinta 1">
                <a:extLst>
                  <a:ext uri="{FF2B5EF4-FFF2-40B4-BE49-F238E27FC236}">
                    <a16:creationId xmlns:a16="http://schemas.microsoft.com/office/drawing/2014/main" id="{695F5991-C2BC-9FA0-F1E5-5FDF8ECF1857}"/>
                  </a:ext>
                </a:extLst>
              </p:cNvPr>
              <p:cNvPicPr/>
              <p:nvPr/>
            </p:nvPicPr>
            <p:blipFill>
              <a:blip r:embed="rId4"/>
              <a:stretch>
                <a:fillRect/>
              </a:stretch>
            </p:blipFill>
            <p:spPr>
              <a:xfrm>
                <a:off x="1247400" y="1347840"/>
                <a:ext cx="10073160" cy="4422600"/>
              </a:xfrm>
              <a:prstGeom prst="rect">
                <a:avLst/>
              </a:prstGeom>
            </p:spPr>
          </p:pic>
        </mc:Fallback>
      </mc:AlternateContent>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13" name="Título 3"/>
          <p:cNvSpPr txBox="1">
            <a:spLocks noChangeArrowheads="1"/>
          </p:cNvSpPr>
          <p:nvPr/>
        </p:nvSpPr>
        <p:spPr bwMode="auto">
          <a:xfrm>
            <a:off x="584200" y="381000"/>
            <a:ext cx="10972800" cy="92233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lnSpc>
                <a:spcPct val="90000"/>
              </a:lnSpc>
              <a:defRPr/>
            </a:pPr>
            <a:r>
              <a:rPr lang="pt-BR" altLang="pt-BR" sz="6000" dirty="0">
                <a:latin typeface="Arial" pitchFamily="34" charset="0"/>
                <a:cs typeface="Arial" pitchFamily="34" charset="0"/>
              </a:rPr>
              <a:t>Fenômenos Climáticos</a:t>
            </a:r>
          </a:p>
        </p:txBody>
      </p:sp>
      <p:sp>
        <p:nvSpPr>
          <p:cNvPr id="15" name="CaixaDeTexto 3"/>
          <p:cNvSpPr txBox="1">
            <a:spLocks noChangeArrowheads="1"/>
          </p:cNvSpPr>
          <p:nvPr/>
        </p:nvSpPr>
        <p:spPr bwMode="auto">
          <a:xfrm>
            <a:off x="5881995" y="1293715"/>
            <a:ext cx="5841432" cy="3631763"/>
          </a:xfrm>
          <a:prstGeom prst="rect">
            <a:avLst/>
          </a:prstGeom>
          <a:noFill/>
          <a:ln w="9525">
            <a:noFill/>
            <a:miter lim="800000"/>
            <a:headEnd/>
            <a:tailEnd/>
          </a:ln>
        </p:spPr>
        <p:txBody>
          <a:bodyPr wrap="square">
            <a:spAutoFit/>
          </a:bodyPr>
          <a:lstStyle/>
          <a:p>
            <a:pPr algn="ctr"/>
            <a:r>
              <a:rPr lang="pt-BR" altLang="pt-BR" sz="4000" b="1" dirty="0">
                <a:latin typeface="Arial" pitchFamily="34" charset="0"/>
                <a:cs typeface="Arial" pitchFamily="34" charset="0"/>
              </a:rPr>
              <a:t>Aquecimento Global</a:t>
            </a:r>
          </a:p>
          <a:p>
            <a:pPr algn="ctr"/>
            <a:endParaRPr lang="pt-BR" altLang="pt-BR" sz="1000" dirty="0">
              <a:latin typeface="Arial" pitchFamily="34" charset="0"/>
              <a:cs typeface="Arial" pitchFamily="34" charset="0"/>
            </a:endParaRPr>
          </a:p>
          <a:p>
            <a:pPr algn="ctr"/>
            <a:r>
              <a:rPr lang="pt-BR" altLang="pt-BR" sz="3600" dirty="0">
                <a:latin typeface="Arial" pitchFamily="34" charset="0"/>
                <a:cs typeface="Arial" pitchFamily="34" charset="0"/>
              </a:rPr>
              <a:t>Organismos mundiais apontam que o processo de industrialização e a poluição tem potencializado este fenômeno.</a:t>
            </a:r>
          </a:p>
        </p:txBody>
      </p:sp>
      <p:pic>
        <p:nvPicPr>
          <p:cNvPr id="6146" name="Picture 2" descr="Aquecimento global: as últimas notícias - Blog Mata Nativa"/>
          <p:cNvPicPr>
            <a:picLocks noChangeAspect="1" noChangeArrowheads="1"/>
          </p:cNvPicPr>
          <p:nvPr/>
        </p:nvPicPr>
        <p:blipFill>
          <a:blip r:embed="rId2" cstate="print"/>
          <a:srcRect/>
          <a:stretch>
            <a:fillRect/>
          </a:stretch>
        </p:blipFill>
        <p:spPr bwMode="auto">
          <a:xfrm>
            <a:off x="429530" y="1665904"/>
            <a:ext cx="5269026" cy="2732088"/>
          </a:xfrm>
          <a:prstGeom prst="rect">
            <a:avLst/>
          </a:prstGeom>
          <a:noFill/>
        </p:spPr>
      </p:pic>
      <p:sp>
        <p:nvSpPr>
          <p:cNvPr id="6" name="Retângulo 5"/>
          <p:cNvSpPr/>
          <p:nvPr/>
        </p:nvSpPr>
        <p:spPr>
          <a:xfrm>
            <a:off x="405832" y="4430425"/>
            <a:ext cx="5283200" cy="215444"/>
          </a:xfrm>
          <a:prstGeom prst="rect">
            <a:avLst/>
          </a:prstGeom>
        </p:spPr>
        <p:txBody>
          <a:bodyPr wrap="square">
            <a:spAutoFit/>
          </a:bodyPr>
          <a:lstStyle/>
          <a:p>
            <a:pPr algn="ctr"/>
            <a:r>
              <a:rPr lang="pt-BR" sz="800" dirty="0"/>
              <a:t>https://www.matanativa.com.br/blog/wp-content/uploads/2019/03/aquecimento_global.jpg</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13" name="Título 3"/>
          <p:cNvSpPr txBox="1">
            <a:spLocks noChangeArrowheads="1"/>
          </p:cNvSpPr>
          <p:nvPr/>
        </p:nvSpPr>
        <p:spPr bwMode="auto">
          <a:xfrm>
            <a:off x="543257" y="230875"/>
            <a:ext cx="10972800" cy="92233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lnSpc>
                <a:spcPct val="90000"/>
              </a:lnSpc>
              <a:defRPr/>
            </a:pPr>
            <a:r>
              <a:rPr lang="pt-BR" altLang="pt-BR" sz="6000" dirty="0">
                <a:latin typeface="Arial" pitchFamily="34" charset="0"/>
                <a:cs typeface="Arial" pitchFamily="34" charset="0"/>
              </a:rPr>
              <a:t>Fenômenos Climáticos</a:t>
            </a:r>
          </a:p>
        </p:txBody>
      </p:sp>
      <p:sp>
        <p:nvSpPr>
          <p:cNvPr id="15" name="CaixaDeTexto 3"/>
          <p:cNvSpPr txBox="1">
            <a:spLocks noChangeArrowheads="1"/>
          </p:cNvSpPr>
          <p:nvPr/>
        </p:nvSpPr>
        <p:spPr bwMode="auto">
          <a:xfrm>
            <a:off x="584200" y="1154867"/>
            <a:ext cx="6438900" cy="5601533"/>
          </a:xfrm>
          <a:prstGeom prst="rect">
            <a:avLst/>
          </a:prstGeom>
          <a:noFill/>
          <a:ln w="9525">
            <a:noFill/>
            <a:miter lim="800000"/>
            <a:headEnd/>
            <a:tailEnd/>
          </a:ln>
        </p:spPr>
        <p:txBody>
          <a:bodyPr wrap="square">
            <a:spAutoFit/>
          </a:bodyPr>
          <a:lstStyle/>
          <a:p>
            <a:pPr algn="ctr"/>
            <a:r>
              <a:rPr lang="pt-BR" altLang="pt-BR" sz="4000" b="1" dirty="0">
                <a:latin typeface="Arial" pitchFamily="34" charset="0"/>
                <a:cs typeface="Arial" pitchFamily="34" charset="0"/>
              </a:rPr>
              <a:t>Efeito Estufa</a:t>
            </a:r>
          </a:p>
          <a:p>
            <a:pPr algn="ctr"/>
            <a:endParaRPr lang="pt-BR" altLang="pt-BR" sz="1000" dirty="0">
              <a:latin typeface="Arial" pitchFamily="34" charset="0"/>
              <a:cs typeface="Arial" pitchFamily="34" charset="0"/>
            </a:endParaRPr>
          </a:p>
          <a:p>
            <a:pPr algn="ctr"/>
            <a:r>
              <a:rPr lang="pt-BR" altLang="pt-BR" sz="3600" dirty="0">
                <a:latin typeface="Arial" pitchFamily="34" charset="0"/>
                <a:cs typeface="Arial" pitchFamily="34" charset="0"/>
              </a:rPr>
              <a:t>Fenômeno responsável pela conservação de calor, emitido pelos raios solares, na superfície terrestre;</a:t>
            </a:r>
          </a:p>
          <a:p>
            <a:pPr algn="ctr"/>
            <a:endParaRPr lang="pt-BR" altLang="pt-BR" sz="1000" dirty="0">
              <a:latin typeface="Arial" pitchFamily="34" charset="0"/>
              <a:cs typeface="Arial" pitchFamily="34" charset="0"/>
            </a:endParaRPr>
          </a:p>
          <a:p>
            <a:pPr algn="ctr"/>
            <a:r>
              <a:rPr lang="pt-BR" altLang="pt-BR" sz="3600" dirty="0">
                <a:latin typeface="Arial" pitchFamily="34" charset="0"/>
                <a:cs typeface="Arial" pitchFamily="34" charset="0"/>
              </a:rPr>
              <a:t>Faz com que haja uma pequena amplitude térmica entre a variação de dias e noites.</a:t>
            </a:r>
          </a:p>
          <a:p>
            <a:pPr algn="ctr"/>
            <a:endParaRPr lang="pt-BR" altLang="pt-BR" sz="1000" dirty="0">
              <a:latin typeface="Arial" pitchFamily="34" charset="0"/>
              <a:cs typeface="Arial" pitchFamily="34" charset="0"/>
            </a:endParaRPr>
          </a:p>
        </p:txBody>
      </p:sp>
      <p:pic>
        <p:nvPicPr>
          <p:cNvPr id="13316" name="Picture 4" descr="Descubra o que é o efeito estufa - Estudo Kids"/>
          <p:cNvPicPr>
            <a:picLocks noChangeAspect="1" noChangeArrowheads="1"/>
          </p:cNvPicPr>
          <p:nvPr/>
        </p:nvPicPr>
        <p:blipFill>
          <a:blip r:embed="rId2" cstate="print"/>
          <a:srcRect/>
          <a:stretch>
            <a:fillRect/>
          </a:stretch>
        </p:blipFill>
        <p:spPr bwMode="auto">
          <a:xfrm>
            <a:off x="7073899" y="1607787"/>
            <a:ext cx="4854244" cy="3230913"/>
          </a:xfrm>
          <a:prstGeom prst="rect">
            <a:avLst/>
          </a:prstGeom>
          <a:noFill/>
        </p:spPr>
      </p:pic>
      <p:sp>
        <p:nvSpPr>
          <p:cNvPr id="7" name="Retângulo 6"/>
          <p:cNvSpPr/>
          <p:nvPr/>
        </p:nvSpPr>
        <p:spPr>
          <a:xfrm>
            <a:off x="7035800" y="4820334"/>
            <a:ext cx="4419600" cy="215444"/>
          </a:xfrm>
          <a:prstGeom prst="rect">
            <a:avLst/>
          </a:prstGeom>
        </p:spPr>
        <p:txBody>
          <a:bodyPr wrap="square">
            <a:spAutoFit/>
          </a:bodyPr>
          <a:lstStyle/>
          <a:p>
            <a:pPr algn="ctr"/>
            <a:r>
              <a:rPr lang="pt-BR" sz="800" dirty="0"/>
              <a:t>https://www.estudokids.com.br/wp-content/uploads/2014/05/efeito-estufa-1.jpg</a:t>
            </a:r>
          </a:p>
        </p:txBody>
      </p:sp>
      <mc:AlternateContent xmlns:mc="http://schemas.openxmlformats.org/markup-compatibility/2006" xmlns:p14="http://schemas.microsoft.com/office/powerpoint/2010/main">
        <mc:Choice Requires="p14">
          <p:contentPart p14:bwMode="auto" r:id="rId3">
            <p14:nvContentPartPr>
              <p14:cNvPr id="2" name="Tinta 1">
                <a:extLst>
                  <a:ext uri="{FF2B5EF4-FFF2-40B4-BE49-F238E27FC236}">
                    <a16:creationId xmlns:a16="http://schemas.microsoft.com/office/drawing/2014/main" id="{E0910283-68EA-47CF-B792-7312F73A7530}"/>
                  </a:ext>
                </a:extLst>
              </p14:cNvPr>
              <p14:cNvContentPartPr/>
              <p14:nvPr/>
            </p14:nvContentPartPr>
            <p14:xfrm>
              <a:off x="2282400" y="1819080"/>
              <a:ext cx="5951880" cy="2512440"/>
            </p14:xfrm>
          </p:contentPart>
        </mc:Choice>
        <mc:Fallback xmlns="">
          <p:pic>
            <p:nvPicPr>
              <p:cNvPr id="2" name="Tinta 1">
                <a:extLst>
                  <a:ext uri="{FF2B5EF4-FFF2-40B4-BE49-F238E27FC236}">
                    <a16:creationId xmlns:a16="http://schemas.microsoft.com/office/drawing/2014/main" id="{E0910283-68EA-47CF-B792-7312F73A7530}"/>
                  </a:ext>
                </a:extLst>
              </p:cNvPr>
              <p:cNvPicPr/>
              <p:nvPr/>
            </p:nvPicPr>
            <p:blipFill>
              <a:blip r:embed="rId4"/>
              <a:stretch>
                <a:fillRect/>
              </a:stretch>
            </p:blipFill>
            <p:spPr>
              <a:xfrm>
                <a:off x="2273040" y="1809720"/>
                <a:ext cx="5970600" cy="2531160"/>
              </a:xfrm>
              <a:prstGeom prst="rect">
                <a:avLst/>
              </a:prstGeom>
            </p:spPr>
          </p:pic>
        </mc:Fallback>
      </mc:AlternateContent>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13" name="Título 3"/>
          <p:cNvSpPr txBox="1">
            <a:spLocks noChangeArrowheads="1"/>
          </p:cNvSpPr>
          <p:nvPr/>
        </p:nvSpPr>
        <p:spPr bwMode="auto">
          <a:xfrm>
            <a:off x="570552" y="176283"/>
            <a:ext cx="10972800" cy="92233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lnSpc>
                <a:spcPct val="90000"/>
              </a:lnSpc>
              <a:defRPr/>
            </a:pPr>
            <a:r>
              <a:rPr lang="pt-BR" altLang="pt-BR" sz="6000" dirty="0">
                <a:latin typeface="Arial" pitchFamily="34" charset="0"/>
                <a:cs typeface="Arial" pitchFamily="34" charset="0"/>
              </a:rPr>
              <a:t>Fenômenos Climáticos</a:t>
            </a:r>
          </a:p>
        </p:txBody>
      </p:sp>
      <p:sp>
        <p:nvSpPr>
          <p:cNvPr id="15" name="CaixaDeTexto 3"/>
          <p:cNvSpPr txBox="1">
            <a:spLocks noChangeArrowheads="1"/>
          </p:cNvSpPr>
          <p:nvPr/>
        </p:nvSpPr>
        <p:spPr bwMode="auto">
          <a:xfrm>
            <a:off x="6428096" y="1215240"/>
            <a:ext cx="5373616" cy="3785652"/>
          </a:xfrm>
          <a:prstGeom prst="rect">
            <a:avLst/>
          </a:prstGeom>
          <a:noFill/>
          <a:ln w="9525">
            <a:noFill/>
            <a:miter lim="800000"/>
            <a:headEnd/>
            <a:tailEnd/>
          </a:ln>
        </p:spPr>
        <p:txBody>
          <a:bodyPr wrap="square">
            <a:spAutoFit/>
          </a:bodyPr>
          <a:lstStyle/>
          <a:p>
            <a:pPr algn="ctr"/>
            <a:r>
              <a:rPr lang="pt-BR" altLang="pt-BR" sz="4000" b="1" dirty="0">
                <a:latin typeface="Arial" pitchFamily="34" charset="0"/>
                <a:cs typeface="Arial" pitchFamily="34" charset="0"/>
              </a:rPr>
              <a:t>Ilhas de Calor</a:t>
            </a:r>
          </a:p>
          <a:p>
            <a:pPr algn="ctr"/>
            <a:endParaRPr lang="pt-BR" altLang="pt-BR" sz="1000" dirty="0">
              <a:latin typeface="Arial" pitchFamily="34" charset="0"/>
              <a:cs typeface="Arial" pitchFamily="34" charset="0"/>
            </a:endParaRPr>
          </a:p>
          <a:p>
            <a:pPr algn="ctr"/>
            <a:r>
              <a:rPr lang="pt-BR" altLang="pt-BR" sz="3600" dirty="0">
                <a:latin typeface="Arial" pitchFamily="34" charset="0"/>
                <a:cs typeface="Arial" pitchFamily="34" charset="0"/>
              </a:rPr>
              <a:t>Albedo</a:t>
            </a:r>
          </a:p>
          <a:p>
            <a:pPr algn="ctr"/>
            <a:r>
              <a:rPr lang="pt-BR" altLang="pt-BR" sz="3600" dirty="0">
                <a:latin typeface="Arial" pitchFamily="34" charset="0"/>
                <a:cs typeface="Arial" pitchFamily="34" charset="0"/>
              </a:rPr>
              <a:t>Impermeabilização do solo</a:t>
            </a:r>
          </a:p>
          <a:p>
            <a:pPr algn="ctr"/>
            <a:r>
              <a:rPr lang="pt-BR" altLang="pt-BR" sz="3600" dirty="0">
                <a:latin typeface="Arial" pitchFamily="34" charset="0"/>
                <a:cs typeface="Arial" pitchFamily="34" charset="0"/>
              </a:rPr>
              <a:t>Poucas áreas verdes</a:t>
            </a:r>
          </a:p>
          <a:p>
            <a:pPr algn="ctr"/>
            <a:r>
              <a:rPr lang="pt-BR" altLang="pt-BR" sz="3600" dirty="0">
                <a:latin typeface="Arial" pitchFamily="34" charset="0"/>
                <a:cs typeface="Arial" pitchFamily="34" charset="0"/>
              </a:rPr>
              <a:t>Emissão de poluentes</a:t>
            </a:r>
          </a:p>
          <a:p>
            <a:pPr algn="ctr"/>
            <a:endParaRPr lang="pt-BR" altLang="pt-BR" sz="1000" dirty="0">
              <a:latin typeface="Arial" pitchFamily="34" charset="0"/>
              <a:cs typeface="Arial" pitchFamily="34" charset="0"/>
            </a:endParaRPr>
          </a:p>
        </p:txBody>
      </p:sp>
      <p:pic>
        <p:nvPicPr>
          <p:cNvPr id="4098" name="Picture 2" descr="O que são as Ilhas de Calor"/>
          <p:cNvPicPr>
            <a:picLocks noChangeAspect="1" noChangeArrowheads="1"/>
          </p:cNvPicPr>
          <p:nvPr/>
        </p:nvPicPr>
        <p:blipFill>
          <a:blip r:embed="rId2" cstate="print"/>
          <a:srcRect/>
          <a:stretch>
            <a:fillRect/>
          </a:stretch>
        </p:blipFill>
        <p:spPr bwMode="auto">
          <a:xfrm>
            <a:off x="188623" y="1378418"/>
            <a:ext cx="6586110" cy="3425593"/>
          </a:xfrm>
          <a:prstGeom prst="rect">
            <a:avLst/>
          </a:prstGeom>
          <a:noFill/>
        </p:spPr>
      </p:pic>
      <p:sp>
        <p:nvSpPr>
          <p:cNvPr id="6" name="Retângulo 5"/>
          <p:cNvSpPr/>
          <p:nvPr/>
        </p:nvSpPr>
        <p:spPr>
          <a:xfrm>
            <a:off x="596900" y="4767512"/>
            <a:ext cx="5118100" cy="338554"/>
          </a:xfrm>
          <a:prstGeom prst="rect">
            <a:avLst/>
          </a:prstGeom>
        </p:spPr>
        <p:txBody>
          <a:bodyPr wrap="square">
            <a:spAutoFit/>
          </a:bodyPr>
          <a:lstStyle/>
          <a:p>
            <a:pPr algn="ctr"/>
            <a:r>
              <a:rPr lang="pt-BR" sz="800" dirty="0"/>
              <a:t>https://lh3.googleusercontent.com/proxy/clbVDE194qlYRAvXECeXWCJTKnw069gEBJQX_ZtSSOf4wIBFAnseDdRiBNwI-6bGVxteL3W2UprE28vxKmZBCKgTCzQTQd_B9tvz0AD4Pp8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15" name="CaixaDeTexto 3"/>
          <p:cNvSpPr txBox="1">
            <a:spLocks noChangeArrowheads="1"/>
          </p:cNvSpPr>
          <p:nvPr/>
        </p:nvSpPr>
        <p:spPr bwMode="auto">
          <a:xfrm>
            <a:off x="584200" y="1289734"/>
            <a:ext cx="10922000" cy="1877437"/>
          </a:xfrm>
          <a:prstGeom prst="rect">
            <a:avLst/>
          </a:prstGeom>
          <a:noFill/>
          <a:ln w="9525">
            <a:noFill/>
            <a:miter lim="800000"/>
            <a:headEnd/>
            <a:tailEnd/>
          </a:ln>
        </p:spPr>
        <p:txBody>
          <a:bodyPr wrap="square">
            <a:spAutoFit/>
          </a:bodyPr>
          <a:lstStyle/>
          <a:p>
            <a:pPr algn="ctr"/>
            <a:r>
              <a:rPr lang="pt-BR" altLang="pt-BR" sz="4000" b="1" dirty="0">
                <a:latin typeface="Arial" pitchFamily="34" charset="0"/>
                <a:cs typeface="Arial" pitchFamily="34" charset="0"/>
              </a:rPr>
              <a:t>El </a:t>
            </a:r>
            <a:r>
              <a:rPr lang="pt-BR" altLang="pt-BR" sz="4000" b="1" dirty="0" err="1">
                <a:latin typeface="Arial" pitchFamily="34" charset="0"/>
                <a:cs typeface="Arial" pitchFamily="34" charset="0"/>
              </a:rPr>
              <a:t>Niño</a:t>
            </a:r>
            <a:endParaRPr lang="pt-BR" altLang="pt-BR" sz="4000" b="1" dirty="0">
              <a:latin typeface="Arial" pitchFamily="34" charset="0"/>
              <a:cs typeface="Arial" pitchFamily="34" charset="0"/>
            </a:endParaRPr>
          </a:p>
          <a:p>
            <a:pPr algn="ctr"/>
            <a:endParaRPr lang="pt-BR" altLang="pt-BR" sz="1000" dirty="0">
              <a:latin typeface="Arial" pitchFamily="34" charset="0"/>
              <a:cs typeface="Arial" pitchFamily="34" charset="0"/>
            </a:endParaRPr>
          </a:p>
          <a:p>
            <a:pPr algn="ctr"/>
            <a:r>
              <a:rPr lang="pt-BR" sz="1600" dirty="0">
                <a:latin typeface="Arial" pitchFamily="34" charset="0"/>
                <a:cs typeface="Arial" pitchFamily="34" charset="0"/>
              </a:rPr>
              <a:t>Quando ocorre o El </a:t>
            </a:r>
            <a:r>
              <a:rPr lang="pt-BR" sz="1600" dirty="0" err="1">
                <a:latin typeface="Arial" pitchFamily="34" charset="0"/>
                <a:cs typeface="Arial" pitchFamily="34" charset="0"/>
              </a:rPr>
              <a:t>Niño</a:t>
            </a:r>
            <a:r>
              <a:rPr lang="pt-BR" sz="1600" dirty="0">
                <a:latin typeface="Arial" pitchFamily="34" charset="0"/>
                <a:cs typeface="Arial" pitchFamily="34" charset="0"/>
              </a:rPr>
              <a:t> temos a diminuição dos ventos alísios de sudeste, e a umidade e a temperatura do oceano se concentram na porção centro-oriental do oceano Pacífico, o que provoca o fim da ressurgência (desaparecimento dos nutrientes oriundos do fundo do oceano que atraem peixes para a costa chilena), além de promover chuvas e secas, respectivamente, nas regiões Sul e Nordeste do Brasil.</a:t>
            </a:r>
          </a:p>
        </p:txBody>
      </p:sp>
      <p:pic>
        <p:nvPicPr>
          <p:cNvPr id="5" name="Picture 2" descr="Esquema da ressurgência (Foto: Climatologia UFF)"/>
          <p:cNvPicPr>
            <a:picLocks noChangeAspect="1" noChangeArrowheads="1"/>
          </p:cNvPicPr>
          <p:nvPr/>
        </p:nvPicPr>
        <p:blipFill>
          <a:blip r:embed="rId2" cstate="print"/>
          <a:srcRect/>
          <a:stretch>
            <a:fillRect/>
          </a:stretch>
        </p:blipFill>
        <p:spPr bwMode="auto">
          <a:xfrm>
            <a:off x="2704603" y="3167171"/>
            <a:ext cx="5874611" cy="2994157"/>
          </a:xfrm>
          <a:prstGeom prst="rect">
            <a:avLst/>
          </a:prstGeom>
          <a:noFill/>
        </p:spPr>
      </p:pic>
      <p:sp>
        <p:nvSpPr>
          <p:cNvPr id="6" name="Retângulo 5"/>
          <p:cNvSpPr/>
          <p:nvPr/>
        </p:nvSpPr>
        <p:spPr>
          <a:xfrm>
            <a:off x="3261633" y="6113786"/>
            <a:ext cx="5844266" cy="338554"/>
          </a:xfrm>
          <a:prstGeom prst="rect">
            <a:avLst/>
          </a:prstGeom>
        </p:spPr>
        <p:txBody>
          <a:bodyPr wrap="square">
            <a:spAutoFit/>
          </a:bodyPr>
          <a:lstStyle/>
          <a:p>
            <a:pPr algn="ctr"/>
            <a:r>
              <a:rPr lang="pt-BR" sz="800" dirty="0"/>
              <a:t>http://educacao.globo.com/artigo/el-nino-e-la-nina.html#:~:</a:t>
            </a:r>
            <a:r>
              <a:rPr lang="pt-BR" sz="800" dirty="0" err="1"/>
              <a:t>text</a:t>
            </a:r>
            <a:r>
              <a:rPr lang="pt-BR" sz="800" dirty="0"/>
              <a:t>=El%20Ni%C3%B1o%20%C3%A9%20um%20fen%C3%B4meno,tropicais%20e%20de%20latitudes%20m%C3%A9dias.</a:t>
            </a:r>
          </a:p>
        </p:txBody>
      </p:sp>
      <p:sp>
        <p:nvSpPr>
          <p:cNvPr id="7" name="Título 3"/>
          <p:cNvSpPr txBox="1">
            <a:spLocks noChangeArrowheads="1"/>
          </p:cNvSpPr>
          <p:nvPr/>
        </p:nvSpPr>
        <p:spPr bwMode="auto">
          <a:xfrm>
            <a:off x="584200" y="381000"/>
            <a:ext cx="10972800" cy="92233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lnSpc>
                <a:spcPct val="90000"/>
              </a:lnSpc>
              <a:defRPr/>
            </a:pPr>
            <a:r>
              <a:rPr lang="pt-BR" altLang="pt-BR" sz="6000" dirty="0">
                <a:latin typeface="Arial" pitchFamily="34" charset="0"/>
                <a:cs typeface="Arial" pitchFamily="34" charset="0"/>
              </a:rPr>
              <a:t>Fenômenos Climáticos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304223-C261-42F4-B2DD-DA05D025E828}"/>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7E517805-CF16-41ED-B1B9-B9B0A603A2B7}"/>
              </a:ext>
            </a:extLst>
          </p:cNvPr>
          <p:cNvSpPr>
            <a:spLocks noGrp="1"/>
          </p:cNvSpPr>
          <p:nvPr>
            <p:ph idx="1"/>
          </p:nvPr>
        </p:nvSpPr>
        <p:spPr/>
        <p:txBody>
          <a:bodyPr/>
          <a:lstStyle/>
          <a:p>
            <a:endParaRPr lang="pt-BR"/>
          </a:p>
        </p:txBody>
      </p:sp>
      <p:pic>
        <p:nvPicPr>
          <p:cNvPr id="5" name="Imagem 4">
            <a:extLst>
              <a:ext uri="{FF2B5EF4-FFF2-40B4-BE49-F238E27FC236}">
                <a16:creationId xmlns:a16="http://schemas.microsoft.com/office/drawing/2014/main" id="{B6E5DE8F-AE38-465A-BC40-FFFE76DA1D64}"/>
              </a:ext>
            </a:extLst>
          </p:cNvPr>
          <p:cNvPicPr>
            <a:picLocks noChangeAspect="1"/>
          </p:cNvPicPr>
          <p:nvPr/>
        </p:nvPicPr>
        <p:blipFill rotWithShape="1">
          <a:blip r:embed="rId2"/>
          <a:srcRect l="20108" t="12928" r="10870" b="7806"/>
          <a:stretch/>
        </p:blipFill>
        <p:spPr>
          <a:xfrm>
            <a:off x="742122" y="681037"/>
            <a:ext cx="8415131" cy="5433391"/>
          </a:xfrm>
          <a:prstGeom prst="rect">
            <a:avLst/>
          </a:prstGeom>
        </p:spPr>
      </p:pic>
    </p:spTree>
    <p:extLst>
      <p:ext uri="{BB962C8B-B14F-4D97-AF65-F5344CB8AC3E}">
        <p14:creationId xmlns:p14="http://schemas.microsoft.com/office/powerpoint/2010/main" val="33835460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5CE7F2-17AC-4C86-A830-E82557FB08CE}"/>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BBC5208E-B2FF-4B39-A346-39D6DAB43096}"/>
              </a:ext>
            </a:extLst>
          </p:cNvPr>
          <p:cNvSpPr>
            <a:spLocks noGrp="1"/>
          </p:cNvSpPr>
          <p:nvPr>
            <p:ph idx="1"/>
          </p:nvPr>
        </p:nvSpPr>
        <p:spPr/>
        <p:txBody>
          <a:bodyPr/>
          <a:lstStyle/>
          <a:p>
            <a:endParaRPr lang="pt-BR"/>
          </a:p>
        </p:txBody>
      </p:sp>
      <p:pic>
        <p:nvPicPr>
          <p:cNvPr id="2050" name="Picture 2" descr="O pior cenário para a mudança climática é a interrupção da circulação  termohalina">
            <a:extLst>
              <a:ext uri="{FF2B5EF4-FFF2-40B4-BE49-F238E27FC236}">
                <a16:creationId xmlns:a16="http://schemas.microsoft.com/office/drawing/2014/main" id="{8448B96A-89CD-4265-9C8C-6E8785404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30188"/>
            <a:ext cx="10021956" cy="5649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5873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571500" y="365125"/>
            <a:ext cx="10955338" cy="612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pt-BR" sz="2000" dirty="0">
              <a:solidFill>
                <a:schemeClr val="tx1"/>
              </a:solidFill>
            </a:endParaRPr>
          </a:p>
        </p:txBody>
      </p:sp>
      <p:sp>
        <p:nvSpPr>
          <p:cNvPr id="15" name="CaixaDeTexto 3"/>
          <p:cNvSpPr txBox="1">
            <a:spLocks noChangeArrowheads="1"/>
          </p:cNvSpPr>
          <p:nvPr/>
        </p:nvSpPr>
        <p:spPr bwMode="auto">
          <a:xfrm>
            <a:off x="346765" y="1491020"/>
            <a:ext cx="10922000" cy="4985980"/>
          </a:xfrm>
          <a:prstGeom prst="rect">
            <a:avLst/>
          </a:prstGeom>
          <a:noFill/>
          <a:ln w="9525">
            <a:noFill/>
            <a:miter lim="800000"/>
            <a:headEnd/>
            <a:tailEnd/>
          </a:ln>
        </p:spPr>
        <p:txBody>
          <a:bodyPr wrap="square">
            <a:spAutoFit/>
          </a:bodyPr>
          <a:lstStyle/>
          <a:p>
            <a:pPr algn="ctr"/>
            <a:r>
              <a:rPr lang="pt-BR" altLang="pt-BR" sz="4000" b="1" dirty="0">
                <a:latin typeface="Arial" pitchFamily="34" charset="0"/>
                <a:cs typeface="Arial" pitchFamily="34" charset="0"/>
              </a:rPr>
              <a:t>La </a:t>
            </a:r>
            <a:r>
              <a:rPr lang="pt-BR" altLang="pt-BR" sz="4000" b="1" dirty="0" err="1">
                <a:latin typeface="Arial" pitchFamily="34" charset="0"/>
                <a:cs typeface="Arial" pitchFamily="34" charset="0"/>
              </a:rPr>
              <a:t>Niña</a:t>
            </a:r>
            <a:endParaRPr lang="pt-BR" altLang="pt-BR" sz="4000" b="1" dirty="0">
              <a:latin typeface="Arial" pitchFamily="34" charset="0"/>
              <a:cs typeface="Arial" pitchFamily="34" charset="0"/>
            </a:endParaRPr>
          </a:p>
          <a:p>
            <a:pPr algn="ctr"/>
            <a:endParaRPr lang="pt-BR" altLang="pt-BR" sz="1000" dirty="0">
              <a:latin typeface="Arial" pitchFamily="34" charset="0"/>
              <a:cs typeface="Arial" pitchFamily="34" charset="0"/>
            </a:endParaRPr>
          </a:p>
          <a:p>
            <a:pPr algn="ctr"/>
            <a:r>
              <a:rPr lang="pt-BR" sz="3600" dirty="0">
                <a:latin typeface="Arial" pitchFamily="34" charset="0"/>
                <a:cs typeface="Arial" pitchFamily="34" charset="0"/>
              </a:rPr>
              <a:t>É um resfriamento anormal das águas do Oceano Pacífico</a:t>
            </a:r>
          </a:p>
          <a:p>
            <a:pPr algn="ctr"/>
            <a:r>
              <a:rPr lang="pt-BR" sz="2800" dirty="0">
                <a:latin typeface="Arial" pitchFamily="34" charset="0"/>
                <a:cs typeface="Arial" pitchFamily="34" charset="0"/>
              </a:rPr>
              <a:t>Em períodos de ocorrência do fenômeno La </a:t>
            </a:r>
            <a:r>
              <a:rPr lang="pt-BR" sz="2800" dirty="0" err="1">
                <a:latin typeface="Arial" pitchFamily="34" charset="0"/>
                <a:cs typeface="Arial" pitchFamily="34" charset="0"/>
              </a:rPr>
              <a:t>Niña</a:t>
            </a:r>
            <a:r>
              <a:rPr lang="pt-BR" sz="2800" dirty="0">
                <a:latin typeface="Arial" pitchFamily="34" charset="0"/>
                <a:cs typeface="Arial" pitchFamily="34" charset="0"/>
              </a:rPr>
              <a:t>, o aumento da velocidade dos ventos de sudeste desloca toda umidade e temperatura da água superficial do oceano Pacífico para a porção centro ocidental, próximo à Austrália. Isso provoca o aumento do índice pluviométrico em território australiano, além de diminuir e aumentar a pluviosidade, respectivamente, nas regiões Sul e Sudeste do Brasil.</a:t>
            </a:r>
          </a:p>
        </p:txBody>
      </p:sp>
      <p:sp>
        <p:nvSpPr>
          <p:cNvPr id="7" name="Título 3"/>
          <p:cNvSpPr txBox="1">
            <a:spLocks noChangeArrowheads="1"/>
          </p:cNvSpPr>
          <p:nvPr/>
        </p:nvSpPr>
        <p:spPr bwMode="auto">
          <a:xfrm>
            <a:off x="584200" y="381000"/>
            <a:ext cx="10972800" cy="92233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lgn="ctr">
              <a:lnSpc>
                <a:spcPct val="90000"/>
              </a:lnSpc>
              <a:defRPr/>
            </a:pPr>
            <a:r>
              <a:rPr lang="pt-BR" altLang="pt-BR" sz="6000" dirty="0">
                <a:latin typeface="Arial" pitchFamily="34" charset="0"/>
                <a:cs typeface="Arial" pitchFamily="34" charset="0"/>
              </a:rPr>
              <a:t>Fenômenos Climáticos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304223-C261-42F4-B2DD-DA05D025E828}"/>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7E517805-CF16-41ED-B1B9-B9B0A603A2B7}"/>
              </a:ext>
            </a:extLst>
          </p:cNvPr>
          <p:cNvSpPr>
            <a:spLocks noGrp="1"/>
          </p:cNvSpPr>
          <p:nvPr>
            <p:ph idx="1"/>
          </p:nvPr>
        </p:nvSpPr>
        <p:spPr/>
        <p:txBody>
          <a:bodyPr/>
          <a:lstStyle/>
          <a:p>
            <a:endParaRPr lang="pt-BR"/>
          </a:p>
        </p:txBody>
      </p:sp>
      <p:pic>
        <p:nvPicPr>
          <p:cNvPr id="5" name="Imagem 4">
            <a:extLst>
              <a:ext uri="{FF2B5EF4-FFF2-40B4-BE49-F238E27FC236}">
                <a16:creationId xmlns:a16="http://schemas.microsoft.com/office/drawing/2014/main" id="{B6E5DE8F-AE38-465A-BC40-FFFE76DA1D64}"/>
              </a:ext>
            </a:extLst>
          </p:cNvPr>
          <p:cNvPicPr>
            <a:picLocks noChangeAspect="1"/>
          </p:cNvPicPr>
          <p:nvPr/>
        </p:nvPicPr>
        <p:blipFill rotWithShape="1">
          <a:blip r:embed="rId2"/>
          <a:srcRect l="20108" t="12928" r="10870" b="7806"/>
          <a:stretch/>
        </p:blipFill>
        <p:spPr>
          <a:xfrm>
            <a:off x="1888434" y="743572"/>
            <a:ext cx="8415131" cy="5433391"/>
          </a:xfrm>
          <a:prstGeom prst="rect">
            <a:avLst/>
          </a:prstGeom>
        </p:spPr>
      </p:pic>
    </p:spTree>
    <p:extLst>
      <p:ext uri="{BB962C8B-B14F-4D97-AF65-F5344CB8AC3E}">
        <p14:creationId xmlns:p14="http://schemas.microsoft.com/office/powerpoint/2010/main" val="34800638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17BA27-5BC4-43FD-A31F-AB7BCD3B1E85}"/>
              </a:ext>
            </a:extLst>
          </p:cNvPr>
          <p:cNvSpPr>
            <a:spLocks noGrp="1"/>
          </p:cNvSpPr>
          <p:nvPr>
            <p:ph type="title"/>
          </p:nvPr>
        </p:nvSpPr>
        <p:spPr/>
        <p:txBody>
          <a:bodyPr>
            <a:normAutofit/>
          </a:bodyPr>
          <a:lstStyle/>
          <a:p>
            <a:r>
              <a:rPr lang="pt-BR" sz="6000" dirty="0" err="1"/>
              <a:t>hotspots</a:t>
            </a:r>
            <a:endParaRPr lang="pt-BR" sz="6000" dirty="0"/>
          </a:p>
        </p:txBody>
      </p:sp>
      <p:sp>
        <p:nvSpPr>
          <p:cNvPr id="3" name="Espaço Reservado para Conteúdo 2">
            <a:extLst>
              <a:ext uri="{FF2B5EF4-FFF2-40B4-BE49-F238E27FC236}">
                <a16:creationId xmlns:a16="http://schemas.microsoft.com/office/drawing/2014/main" id="{90EAEA13-C495-442F-9C8A-987C37F9184D}"/>
              </a:ext>
            </a:extLst>
          </p:cNvPr>
          <p:cNvSpPr>
            <a:spLocks noGrp="1"/>
          </p:cNvSpPr>
          <p:nvPr>
            <p:ph idx="1"/>
          </p:nvPr>
        </p:nvSpPr>
        <p:spPr/>
        <p:txBody>
          <a:bodyPr/>
          <a:lstStyle/>
          <a:p>
            <a:r>
              <a:rPr lang="pt-BR" dirty="0"/>
              <a:t>Os </a:t>
            </a:r>
            <a:r>
              <a:rPr lang="pt-BR" dirty="0" err="1"/>
              <a:t>hotspots</a:t>
            </a:r>
            <a:r>
              <a:rPr lang="pt-BR" dirty="0"/>
              <a:t> são locais na superfície terrestre com presença de grande biodiversidade e que sofrem degradação ambiental, causada principalmente pela ação humana;</a:t>
            </a:r>
          </a:p>
          <a:p>
            <a:r>
              <a:rPr lang="pt-BR" dirty="0"/>
              <a:t>O termo </a:t>
            </a:r>
            <a:r>
              <a:rPr lang="pt-BR" dirty="0" err="1"/>
              <a:t>hotspot</a:t>
            </a:r>
            <a:r>
              <a:rPr lang="pt-BR" dirty="0"/>
              <a:t> (pontos quentes, em inglês) foi criado pelo ecólogo britânico Norman Myers. O pesquisador afirma que há mais de 34 </a:t>
            </a:r>
            <a:r>
              <a:rPr lang="pt-BR" dirty="0" err="1"/>
              <a:t>hotspots</a:t>
            </a:r>
            <a:r>
              <a:rPr lang="pt-BR" dirty="0"/>
              <a:t> entre zonas e biomas ameaçados, representando cerca de 2,4% da superfície terrestre, e que são necessárias medidas urgentes para impedir o avanço progressivo da destruição da biodiversidade.</a:t>
            </a:r>
          </a:p>
        </p:txBody>
      </p:sp>
    </p:spTree>
    <p:extLst>
      <p:ext uri="{BB962C8B-B14F-4D97-AF65-F5344CB8AC3E}">
        <p14:creationId xmlns:p14="http://schemas.microsoft.com/office/powerpoint/2010/main" val="11690266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15D616-5C80-4D0B-9178-FAB526D0F76A}"/>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35DCF620-83C3-4605-AA4C-DDA5785303FC}"/>
              </a:ext>
            </a:extLst>
          </p:cNvPr>
          <p:cNvSpPr>
            <a:spLocks noGrp="1"/>
          </p:cNvSpPr>
          <p:nvPr>
            <p:ph idx="1"/>
          </p:nvPr>
        </p:nvSpPr>
        <p:spPr/>
        <p:txBody>
          <a:bodyPr/>
          <a:lstStyle/>
          <a:p>
            <a:endParaRPr lang="pt-BR"/>
          </a:p>
        </p:txBody>
      </p:sp>
      <p:pic>
        <p:nvPicPr>
          <p:cNvPr id="5" name="Imagem 4">
            <a:extLst>
              <a:ext uri="{FF2B5EF4-FFF2-40B4-BE49-F238E27FC236}">
                <a16:creationId xmlns:a16="http://schemas.microsoft.com/office/drawing/2014/main" id="{C0427919-304F-449D-8BCB-29328283B984}"/>
              </a:ext>
            </a:extLst>
          </p:cNvPr>
          <p:cNvPicPr>
            <a:picLocks noChangeAspect="1"/>
          </p:cNvPicPr>
          <p:nvPr/>
        </p:nvPicPr>
        <p:blipFill rotWithShape="1">
          <a:blip r:embed="rId2"/>
          <a:srcRect l="21237" t="9081" r="9879"/>
          <a:stretch/>
        </p:blipFill>
        <p:spPr>
          <a:xfrm>
            <a:off x="1896831" y="312891"/>
            <a:ext cx="9120213" cy="6767905"/>
          </a:xfrm>
          <a:prstGeom prst="rect">
            <a:avLst/>
          </a:prstGeom>
        </p:spPr>
      </p:pic>
    </p:spTree>
    <p:extLst>
      <p:ext uri="{BB962C8B-B14F-4D97-AF65-F5344CB8AC3E}">
        <p14:creationId xmlns:p14="http://schemas.microsoft.com/office/powerpoint/2010/main" val="1237445425"/>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5126</TotalTime>
  <Words>4486</Words>
  <Application>Microsoft Office PowerPoint</Application>
  <PresentationFormat>Widescreen</PresentationFormat>
  <Paragraphs>372</Paragraphs>
  <Slides>110</Slides>
  <Notes>42</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110</vt:i4>
      </vt:variant>
    </vt:vector>
  </HeadingPairs>
  <TitlesOfParts>
    <vt:vector size="117" baseType="lpstr">
      <vt:lpstr>Angsana New</vt:lpstr>
      <vt:lpstr>Arial</vt:lpstr>
      <vt:lpstr>Calibri</vt:lpstr>
      <vt:lpstr>Calibri Light</vt:lpstr>
      <vt:lpstr>Monotype Corsiva</vt:lpstr>
      <vt:lpstr>Times New Roman</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Fatores Climáticos</vt:lpstr>
      <vt:lpstr>Fatores Climáticos</vt:lpstr>
      <vt:lpstr>Fatores Climáticos</vt:lpstr>
      <vt:lpstr>Fatores Climáticos</vt:lpstr>
      <vt:lpstr>Fatores Climáticos</vt:lpstr>
      <vt:lpstr>Fatores Climáticos Massas de Ar </vt:lpstr>
      <vt:lpstr>Tipos de Massa de Ar  Massa equatorial: de temperatura elevada, forma-se em baixas latitudes e é úmida quando formada no oceano. Quando formada no continente é menos úmida. • Massa tropical: formada em latitudes subtropicais, entre 25º e 60º de latitude norte e sul, é quente e seca quando formada no continente. • Massa polar: com temperaturas menos elevadas e formada nas regiões próximas aos polos, é fria e seca. Se formada no oceano, é úmida.</vt:lpstr>
      <vt:lpstr>Fatores Climáticos Relevo </vt:lpstr>
      <vt:lpstr>Fatores Climáticos Vegetação</vt:lpstr>
      <vt:lpstr>Fatores Climáticos Correntes Marítimas</vt:lpstr>
      <vt:lpstr>Apresentação do PowerPoint</vt:lpstr>
      <vt:lpstr>Precipitação </vt:lpstr>
      <vt:lpstr>Brisas O ar se desloca das áreas de alta pressão para ocupar o espaço disponível nas áreas de baixa pressão. Essa circulação do ar proporciona a formação dos ventos. Um exemplo básico para entender esses ventos são as brisas nas regiões litorâneas, que se movimentam em diferentes direções durante o dia e a noite. As brisas terrestres sopram à noite, da terra para o mar; as brisas marítimas sopram durante o dia, do mar para a terra.</vt:lpstr>
      <vt:lpstr>Apresentação do PowerPoint</vt:lpstr>
      <vt:lpstr>Climas no Brasil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Paisagem Quentes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Paisagens Frias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hotspots</vt:lpstr>
      <vt:lpstr>Apresentação do PowerPoint</vt:lpstr>
      <vt:lpstr>Chuva ácida</vt:lpstr>
      <vt:lpstr>Apresentação do PowerPoint</vt:lpstr>
      <vt:lpstr>Consequências</vt:lpstr>
      <vt:lpstr>Ilhas de calor</vt:lpstr>
      <vt:lpstr>Apresentação do PowerPoint</vt:lpstr>
      <vt:lpstr>Poluição das águas</vt:lpstr>
      <vt:lpstr>Enchentes</vt:lpstr>
      <vt:lpstr>Inundações </vt:lpstr>
      <vt:lpstr>Apresentação do PowerPoint</vt:lpstr>
      <vt:lpstr>Apresentação do PowerPoint</vt:lpstr>
      <vt:lpstr>Apresentação do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Guerra Fria 1: Bipolaridade e tensionamentos políticos</dc:title>
  <dc:creator>parana</dc:creator>
  <cp:lastModifiedBy>Adriano Makux</cp:lastModifiedBy>
  <cp:revision>309</cp:revision>
  <dcterms:created xsi:type="dcterms:W3CDTF">2020-04-27T18:05:52Z</dcterms:created>
  <dcterms:modified xsi:type="dcterms:W3CDTF">2023-03-17T14:44:47Z</dcterms:modified>
</cp:coreProperties>
</file>