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2.png" ContentType="image/png"/>
  <Override PartName="/ppt/media/image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0.wmf" ContentType="image/x-wmf"/>
  <Override PartName="/ppt/media/image11.wmf" ContentType="image/x-wmf"/>
  <Override PartName="/ppt/media/image15.png" ContentType="image/png"/>
  <Override PartName="/ppt/media/image16.png" ContentType="image/png"/>
  <Override PartName="/ppt/media/image17.png" ContentType="image/png"/>
  <Override PartName="/ppt/media/image21.wmf" ContentType="image/x-wmf"/>
  <Override PartName="/ppt/media/image18.wmf" ContentType="image/x-wmf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wmf" ContentType="image/x-wm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chemeClr val="dk1"/>
                </a:solidFill>
                <a:latin typeface="Calibri"/>
              </a:rPr>
              <a:t>Clique para mover o slide</a:t>
            </a: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996AB93-4CC2-4393-9030-6E8B3CD3F92F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D580BC-B47D-4B64-9988-8CD31AD5C0FB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BB96DA-6636-4989-8BE1-EDB1C6F77B80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098FF3-0757-4290-A5A8-0A92DB650424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462595-B480-4C41-8559-610E30FCDF0D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574093-59E2-4251-972C-ADBDAC861762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9E3EB2-CC84-40D8-8D87-CEA5A84EB0C1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E26815-051C-4C3B-8148-B5D362F81402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3FE0F9-4718-41C3-85A6-32610EFD73F9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15516D1-F9D3-4ADC-83B4-F79731D9085E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077252-17AC-49A1-87E3-BBD82E3CFCBE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323EEF-6921-4AD9-8C2B-ED9D0EFDF49B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562B1E-3B7E-42A5-863E-7B73ECEDA938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B3BB46-602E-45DA-A638-637AC5D97239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57F927-10F4-4122-8FF2-9B1F528CB3F3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7881B04-7511-4DAE-88BD-E154DE0DFD7E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CCCA7E-C784-4474-A0D2-32E722B9E231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CDF66C-0144-4F38-B306-11E4989CEEB1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EA38D4C-DC88-4FC5-A148-E64D4FC854BB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B9DCB2-824D-42A9-B2AC-C768C9590C19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4AC3AE-B0AF-4CD1-B8A4-BD1FB93ADC1C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17C36B-DF11-4EB1-A292-4561C830944E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A1C95F-BBAD-464B-8D98-A585AC81B685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E4E968-A2EA-4FAA-B95A-1C0FE125C8F2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AA06AC-64EE-49D9-847D-F3C343EF029C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D93132-46BC-4820-B9C1-ADA2E4F61BB4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8B1712-EDC1-41E8-A174-5A16632C0E29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A21E88-676B-4162-8438-0A5ECFADC76F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9A4E0A-F74E-4481-81C9-DB8B6E5556E9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399E9F0-7114-4F61-A40D-015AD4DF482D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7733EA-F685-4751-A000-9F666787995F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2A51B2-ADCE-4195-9830-EAF0DEF684A1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D032B1-3528-438C-8118-18EAA695428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536120" y="297288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B69CF33-D793-41BF-8086-9EA8A4B65943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92424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D84FF37-ACC3-429E-8630-2CCE5E6C3E76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09148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64720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153612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509148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64720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11B576-D8C3-4BE6-9F57-B687F9573A87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8A22DD7-6697-41AC-9CE0-184CF8078E4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C43E9C8-CAF2-49C4-869D-B76B3E8AED91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CC3F30D-68ED-4FB3-9C64-D2036C93BC96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15D107F-8331-4A36-A5B3-79920C99E69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252240" y="95040"/>
            <a:ext cx="5876640" cy="41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C3E62B9-EB89-4538-8D95-58E6397FA85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855D8BC-289D-415E-8C9E-CD52C0D373D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92424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C0F816C-5536-4120-B666-59D7B15B11EE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81323E-0DD2-4AD9-885F-117D835117F5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aixaDeTexto 9"/>
          <p:cNvSpPr/>
          <p:nvPr/>
        </p:nvSpPr>
        <p:spPr>
          <a:xfrm>
            <a:off x="0" y="-7200"/>
            <a:ext cx="12191760" cy="109620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pt-BR" sz="4400" spc="-1" strike="noStrike">
                <a:solidFill>
                  <a:schemeClr val="dk1"/>
                </a:solidFill>
                <a:latin typeface="Calibri"/>
              </a:rPr>
              <a:t>Clique para editar o formato do texto do título</a:t>
            </a:r>
            <a:endParaRPr b="0" lang="pt-B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1"/>
          </p:nvPr>
        </p:nvSpPr>
        <p:spPr>
          <a:xfrm>
            <a:off x="944028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CD69E1-67C7-497B-84D3-8810398D6568}" type="slidenum">
              <a: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1</a:t>
            </a:fld>
            <a:endParaRPr b="0" lang="pt-BR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CaixaDeTexto 7"/>
          <p:cNvSpPr/>
          <p:nvPr/>
        </p:nvSpPr>
        <p:spPr>
          <a:xfrm>
            <a:off x="0" y="1097640"/>
            <a:ext cx="870840" cy="5760000"/>
          </a:xfrm>
          <a:prstGeom prst="rect">
            <a:avLst/>
          </a:prstGeom>
          <a:pattFill prst="wdUpDiag">
            <a:fgClr>
              <a:srgbClr val="a9d18e"/>
            </a:fgClr>
            <a:bgClr>
              <a:srgbClr val="ffffff"/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Imagem 8" descr=""/>
          <p:cNvPicPr/>
          <p:nvPr/>
        </p:nvPicPr>
        <p:blipFill>
          <a:blip r:embed="rId2"/>
          <a:stretch/>
        </p:blipFill>
        <p:spPr>
          <a:xfrm>
            <a:off x="0" y="720"/>
            <a:ext cx="1928520" cy="1079640"/>
          </a:xfrm>
          <a:prstGeom prst="rect">
            <a:avLst/>
          </a:prstGeom>
          <a:ln w="0">
            <a:noFill/>
          </a:ln>
        </p:spPr>
      </p:pic>
      <p:pic>
        <p:nvPicPr>
          <p:cNvPr id="5" name="Imagem 10" descr=""/>
          <p:cNvPicPr/>
          <p:nvPr/>
        </p:nvPicPr>
        <p:blipFill>
          <a:blip r:embed="rId3"/>
          <a:stretch/>
        </p:blipFill>
        <p:spPr>
          <a:xfrm>
            <a:off x="10871280" y="1440"/>
            <a:ext cx="1311840" cy="1079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 para editar o texto mestre</a:t>
            </a: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 rot="16200000">
            <a:off x="-2264760" y="3607200"/>
            <a:ext cx="5401080" cy="74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 para editar o texto mestre</a:t>
            </a: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0.wmf"/><Relationship Id="rId3" Type="http://schemas.openxmlformats.org/officeDocument/2006/relationships/image" Target="../media/image11.wmf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s://www.infoescola.com/materiais/seda/" TargetMode="External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s://pt.wikipedia.org/wiki/Fibra_&#243;ptica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6.png"/><Relationship Id="rId3" Type="http://schemas.openxmlformats.org/officeDocument/2006/relationships/image" Target="../media/image16.png"/><Relationship Id="rId4" Type="http://schemas.openxmlformats.org/officeDocument/2006/relationships/image" Target="../media/image16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wmf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0.png"/><Relationship Id="rId3" Type="http://schemas.openxmlformats.org/officeDocument/2006/relationships/image" Target="../media/image21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24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/>
          </p:nvPr>
        </p:nvSpPr>
        <p:spPr>
          <a:xfrm>
            <a:off x="1165320" y="1945440"/>
            <a:ext cx="10515240" cy="430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Tecnologia dos Materiais</a:t>
            </a: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r>
              <a:rPr b="1" i="1" lang="pt-BR" sz="3200" spc="-1" strike="noStrike">
                <a:solidFill>
                  <a:srgbClr val="000000"/>
                </a:solidFill>
                <a:latin typeface="Arial"/>
                <a:ea typeface="Arial Unicode MS"/>
              </a:rPr>
              <a:t>Aula 13 – </a:t>
            </a:r>
            <a:r>
              <a:rPr b="1" lang="pt-BR" sz="4000" spc="-1" strike="noStrike">
                <a:solidFill>
                  <a:schemeClr val="dk1"/>
                </a:solidFill>
                <a:latin typeface="Arial"/>
                <a:ea typeface="Arial Unicode MS"/>
              </a:rPr>
              <a:t>Polímeros</a:t>
            </a:r>
            <a:endParaRPr b="0" lang="pt-BR" sz="40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1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D9344C-BDEF-4E1A-B38F-2CF9D3582F6D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Classificação dos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Espaço Reservado para Conteúdo 4"/>
          <p:cNvSpPr/>
          <p:nvPr/>
        </p:nvSpPr>
        <p:spPr>
          <a:xfrm>
            <a:off x="1049400" y="122976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Classificação quanto ao comportamento mecânico: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Espaço Reservado para Conteúdo 4"/>
          <p:cNvSpPr/>
          <p:nvPr/>
        </p:nvSpPr>
        <p:spPr>
          <a:xfrm>
            <a:off x="1482480" y="2061720"/>
            <a:ext cx="1043208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Termorrígidos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09" name="CaixaDeTexto 16"/>
          <p:cNvSpPr/>
          <p:nvPr/>
        </p:nvSpPr>
        <p:spPr>
          <a:xfrm>
            <a:off x="1797480" y="3183120"/>
            <a:ext cx="1011708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 termorrígidos ou termofixos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são aqueles que por aquecimento assumem estrutura tridimensional, tornando-se insolúveis e infusíveis. Após isso, eles não conseguem voltar à sua forma original. Eles dão origem à estruturas rígidas e duráveis, como peças de automóveis. Alguns exemplos são: poliuretano, polietileno, poliestireno e poliéster.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416030E-3E5F-4FDD-ABBC-B865131F892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Classificação dos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Espaço Reservado para Conteúdo 4"/>
          <p:cNvSpPr/>
          <p:nvPr/>
        </p:nvSpPr>
        <p:spPr>
          <a:xfrm>
            <a:off x="1157400" y="148104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Classificação quanto ao comportamento mecânico: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14" name="CaixaDeTexto 16"/>
          <p:cNvSpPr/>
          <p:nvPr/>
        </p:nvSpPr>
        <p:spPr>
          <a:xfrm>
            <a:off x="1762920" y="3503160"/>
            <a:ext cx="1011708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 termoplásticos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são aqueles que permitem fusão por aquecimento e solidificação por resfriamento, isso possibilita o seu tratamento e moldagem repetidas vezes, desde que sejam reaquecidos. Eles são facilmente maleáveis e usados para produção de filmes, fibras e embalagens. Os termoplásticos são recicláveis.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Espaço Reservado para Conteúdo 4"/>
          <p:cNvSpPr/>
          <p:nvPr/>
        </p:nvSpPr>
        <p:spPr>
          <a:xfrm>
            <a:off x="1447920" y="2491920"/>
            <a:ext cx="1043208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Termoplásticos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7E15E19-E348-4B88-A9EE-06876DF6CD6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Classificação dos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Espaço Reservado para Conteúdo 4"/>
          <p:cNvSpPr/>
          <p:nvPr/>
        </p:nvSpPr>
        <p:spPr>
          <a:xfrm>
            <a:off x="1147320" y="161748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Polímeros Biodegradáveis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20" name="Espaço Reservado para Conteúdo 4"/>
          <p:cNvSpPr/>
          <p:nvPr/>
        </p:nvSpPr>
        <p:spPr>
          <a:xfrm>
            <a:off x="1517040" y="2736360"/>
            <a:ext cx="1043208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biodegradáveis são materiais que se degradam em dióxido de carbono, água e biomassa, como resultado da ação de organismos vivos ou enzimas. Em condições favoráveis de biodegradação, podem ser completamente degradados em semanas.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6E50893-2E60-456E-8B6C-A255E153745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Classificação dos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2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Espaço Reservado para Conteúdo 4"/>
          <p:cNvSpPr/>
          <p:nvPr/>
        </p:nvSpPr>
        <p:spPr>
          <a:xfrm>
            <a:off x="921240" y="109800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Polímeros Biodegradáveis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25" name="CaixaDeTexto 16"/>
          <p:cNvSpPr/>
          <p:nvPr/>
        </p:nvSpPr>
        <p:spPr>
          <a:xfrm>
            <a:off x="1503720" y="2554200"/>
            <a:ext cx="106794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Fontes renováveis de origem vegetal como milho, celulose, batata, cana-de-açúcar;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Sintetizados por bactérias;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Derivados de fonte animal como a quitina, quitosana ou proteínas;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Obtidos de fontes fósseis, como o petróleo.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Espaço Reservado para Conteúdo 4"/>
          <p:cNvSpPr/>
          <p:nvPr/>
        </p:nvSpPr>
        <p:spPr>
          <a:xfrm>
            <a:off x="1194840" y="1603800"/>
            <a:ext cx="1099692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biodegradáveis podem ser naturais ou sintéticos. Eles podem ser derivados das seguintes fontes: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Espaço Reservado para Conteúdo 4"/>
          <p:cNvSpPr/>
          <p:nvPr/>
        </p:nvSpPr>
        <p:spPr>
          <a:xfrm>
            <a:off x="1266120" y="4583880"/>
            <a:ext cx="1078272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biodegradáveis são usados para produção de embalagens de alimentos, sacolas, produtos para a agricultura e produtos de consumo.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Espaço Reservado para Conteúdo 4"/>
          <p:cNvSpPr/>
          <p:nvPr/>
        </p:nvSpPr>
        <p:spPr>
          <a:xfrm>
            <a:off x="1212120" y="5538240"/>
            <a:ext cx="1097100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Através do processo de biodegradação, eles evitam o acúmulo de lixo e consequentemente de poluição, enquadrando-se no conceito de sustentabilidade.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12D0FFB-4291-4116-98C7-B3E831D09B8A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Espaço Reservado para Conteúdo 4"/>
          <p:cNvSpPr/>
          <p:nvPr/>
        </p:nvSpPr>
        <p:spPr>
          <a:xfrm>
            <a:off x="1365480" y="1695960"/>
            <a:ext cx="99410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são amplamente empregados na produção de diversos itens, por esse motivo, são materiais de interesse industrial, ou seja, materiais que podem ser processados, obtendo-se produtos comercializáveis com valor agregado.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aplicações desses materiais são inúmeras, e vão desde a produção de artigos infantis, artigos médicos, insumos para fabricação de automóveis, utilidades domésticas, calçados, artigos de festa, etc.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249C0A-C6CE-448F-A5C4-DE65702C2C2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Espaço Reservado para Conteúdo 4"/>
          <p:cNvSpPr/>
          <p:nvPr/>
        </p:nvSpPr>
        <p:spPr>
          <a:xfrm>
            <a:off x="977760" y="1116360"/>
            <a:ext cx="99410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Borrachas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37" name="Espaço Reservado para Conteúdo 4"/>
          <p:cNvSpPr/>
          <p:nvPr/>
        </p:nvSpPr>
        <p:spPr>
          <a:xfrm>
            <a:off x="1361880" y="160380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São polímeros naturais ou sintéticos com propriedades elastoméricas, ou seja, possuem a característica de sofrer deformação e retornar ao seu formato original.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Borracha natural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aixaDeTexto 7"/>
          <p:cNvSpPr/>
          <p:nvPr/>
        </p:nvSpPr>
        <p:spPr>
          <a:xfrm>
            <a:off x="1857600" y="3129480"/>
            <a:ext cx="988164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uma importante matéria-prima para a manufatura de inúmeros produtos.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Em 1770 o inglês Joseph Priestley produziu a primeira borracha utilizada para apagar lápis em papel.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Em 1840, Charles Goodyear descobriu o processo de vulcanização da borracha, que consiste na inserção de enxofre, promovendo propriedades como resistência a tração e elasticidade.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Em 1888, John Dunlop produziu o primeiro pneu feito em borracha vulcanizada.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0EA87C3-5F53-44C1-95DC-264371EE8748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Espaço Reservado para Conteúdo 4"/>
          <p:cNvSpPr/>
          <p:nvPr/>
        </p:nvSpPr>
        <p:spPr>
          <a:xfrm>
            <a:off x="977760" y="1116360"/>
            <a:ext cx="99410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Borrachas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43" name="Espaço Reservado para Conteúdo 4"/>
          <p:cNvSpPr/>
          <p:nvPr/>
        </p:nvSpPr>
        <p:spPr>
          <a:xfrm>
            <a:off x="1361880" y="185508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Borracha natural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aixaDeTexto 7"/>
          <p:cNvSpPr/>
          <p:nvPr/>
        </p:nvSpPr>
        <p:spPr>
          <a:xfrm>
            <a:off x="1857600" y="2470320"/>
            <a:ext cx="98816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Aplicações: Fabricação de mangueiras e tubos, luvas de látex, gaxetas de vedação, pneus, calçados, brinquedos, materiais escolares, etc.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Espaço Reservado para Conteúdo 4"/>
          <p:cNvSpPr/>
          <p:nvPr/>
        </p:nvSpPr>
        <p:spPr>
          <a:xfrm>
            <a:off x="1361880" y="365472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Borracha sintética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aixaDeTexto 9"/>
          <p:cNvSpPr/>
          <p:nvPr/>
        </p:nvSpPr>
        <p:spPr>
          <a:xfrm>
            <a:off x="1857600" y="4250880"/>
            <a:ext cx="9881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São borrachas produzidas sinteticamente em laboratório e em escala industrial, permitindo altos volumes de produção destes materiais, originários de derivados do petróleo e gás natural.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09AAB1F-DF5D-4570-8A02-401AA7BF519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8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Espaço Reservado para Conteúdo 4"/>
          <p:cNvSpPr/>
          <p:nvPr/>
        </p:nvSpPr>
        <p:spPr>
          <a:xfrm>
            <a:off x="977760" y="1116360"/>
            <a:ext cx="99410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Borrachas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51" name="Espaço Reservado para Conteúdo 4"/>
          <p:cNvSpPr/>
          <p:nvPr/>
        </p:nvSpPr>
        <p:spPr>
          <a:xfrm>
            <a:off x="1221840" y="185544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Borracha sintética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aixaDeTexto 9"/>
          <p:cNvSpPr/>
          <p:nvPr/>
        </p:nvSpPr>
        <p:spPr>
          <a:xfrm>
            <a:off x="1717560" y="2792160"/>
            <a:ext cx="988164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Podemos citar como exemplos o Policloropreno, Butadieno, Acrilonitrila, Neoprene e a Borracha Nitrilica.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Aplicações: mangueiras e tubos, gaxetas, peças técnicas, brinquedos, entre outros.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F674955-21B8-4517-9B93-B026DD39D59D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4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Espaço Reservado para Conteúdo 4"/>
          <p:cNvSpPr/>
          <p:nvPr/>
        </p:nvSpPr>
        <p:spPr>
          <a:xfrm>
            <a:off x="977760" y="1116360"/>
            <a:ext cx="99410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Termoplásticos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57" name="Espaço Reservado para Conteúdo 4"/>
          <p:cNvSpPr/>
          <p:nvPr/>
        </p:nvSpPr>
        <p:spPr>
          <a:xfrm>
            <a:off x="1221840" y="175716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Polietileno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aixaDeTexto 9"/>
          <p:cNvSpPr/>
          <p:nvPr/>
        </p:nvSpPr>
        <p:spPr>
          <a:xfrm>
            <a:off x="1717560" y="2292480"/>
            <a:ext cx="98816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polietileno (ou polieteno), é um polímero de alta produção mundial e economicamente viável, daí o porquê de seu uso em larga escala.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aixaDeTexto 7"/>
          <p:cNvSpPr/>
          <p:nvPr/>
        </p:nvSpPr>
        <p:spPr>
          <a:xfrm>
            <a:off x="1717560" y="4899960"/>
            <a:ext cx="611028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polimerização do etileno dá origem a: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aixaDeTexto 11"/>
          <p:cNvSpPr/>
          <p:nvPr/>
        </p:nvSpPr>
        <p:spPr>
          <a:xfrm>
            <a:off x="2612880" y="5534280"/>
            <a:ext cx="61102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Polietileno de alta densidade (PEAD)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Polietileno de baixa densidade (PEBD)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aixaDeTexto 14"/>
          <p:cNvSpPr/>
          <p:nvPr/>
        </p:nvSpPr>
        <p:spPr>
          <a:xfrm>
            <a:off x="1717560" y="3778200"/>
            <a:ext cx="98816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etileno, um monômero que dará origem ao polietileno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F0F1C77-1DC4-4DA9-AF08-428BE21611C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65" name="Espaço Reservado para Conteúdo 4"/>
          <p:cNvSpPr/>
          <p:nvPr/>
        </p:nvSpPr>
        <p:spPr>
          <a:xfrm>
            <a:off x="1123560" y="127260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Polietileno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aixaDeTexto 9"/>
          <p:cNvSpPr/>
          <p:nvPr/>
        </p:nvSpPr>
        <p:spPr>
          <a:xfrm>
            <a:off x="1619280" y="1797120"/>
            <a:ext cx="98816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PEBD é um polímero macio e flexível é escolhido para compor embalagens como: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aixaDeTexto 5"/>
          <p:cNvSpPr/>
          <p:nvPr/>
        </p:nvSpPr>
        <p:spPr>
          <a:xfrm>
            <a:off x="2268720" y="2655360"/>
            <a:ext cx="6110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filmes plásticos para cobrir alimentos;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sacolas de supermercado;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sacos para lixo, etc.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aixaDeTexto 10"/>
          <p:cNvSpPr/>
          <p:nvPr/>
        </p:nvSpPr>
        <p:spPr>
          <a:xfrm>
            <a:off x="1619280" y="4181400"/>
            <a:ext cx="98816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PEAD é um polímero rígido e denso, principais aplicações: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aixaDeTexto 12"/>
          <p:cNvSpPr/>
          <p:nvPr/>
        </p:nvSpPr>
        <p:spPr>
          <a:xfrm>
            <a:off x="2268720" y="4717800"/>
            <a:ext cx="61102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garrafas plásticas;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recipientes para detergentes;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cabos de panelas;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brinquedos e outros objetos.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Imagem 17" descr=""/>
          <p:cNvPicPr/>
          <p:nvPr/>
        </p:nvPicPr>
        <p:blipFill>
          <a:blip r:embed="rId2"/>
          <a:stretch/>
        </p:blipFill>
        <p:spPr>
          <a:xfrm>
            <a:off x="8623800" y="2367000"/>
            <a:ext cx="2187720" cy="1799640"/>
          </a:xfrm>
          <a:prstGeom prst="rect">
            <a:avLst/>
          </a:prstGeom>
          <a:ln w="0">
            <a:noFill/>
          </a:ln>
        </p:spPr>
      </p:pic>
      <p:pic>
        <p:nvPicPr>
          <p:cNvPr id="171" name="Imagem 21" descr=""/>
          <p:cNvPicPr/>
          <p:nvPr/>
        </p:nvPicPr>
        <p:blipFill>
          <a:blip r:embed="rId3"/>
          <a:stretch/>
        </p:blipFill>
        <p:spPr>
          <a:xfrm>
            <a:off x="9717840" y="4624560"/>
            <a:ext cx="1497240" cy="215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059C4C4-C52F-4EA5-A96C-F8F0391BBFED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Espaço Reservado para Conteúdo 4"/>
          <p:cNvSpPr/>
          <p:nvPr/>
        </p:nvSpPr>
        <p:spPr>
          <a:xfrm>
            <a:off x="1049400" y="187200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são macromoléculas constituídas por unidades menores, os monômeros. Os monômeros ligam-se entre si através de ligações covalentes.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Espaço Reservado para Conteúdo 4"/>
          <p:cNvSpPr/>
          <p:nvPr/>
        </p:nvSpPr>
        <p:spPr>
          <a:xfrm>
            <a:off x="1049400" y="416268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 meros são as unidades que se repetem em um polímero. O monômero é a molécula constituída por um único mero e o polímero é constituído por vários meros.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Espaço Reservado para Conteúdo 4"/>
          <p:cNvSpPr/>
          <p:nvPr/>
        </p:nvSpPr>
        <p:spPr>
          <a:xfrm>
            <a:off x="1049400" y="324540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termo polímero deriva do grego, poli "muitas" e meros "partes".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02F5311-A461-422D-9902-710D5C7AB8A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3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75" name="Espaço Reservado para Conteúdo 4"/>
          <p:cNvSpPr/>
          <p:nvPr/>
        </p:nvSpPr>
        <p:spPr>
          <a:xfrm>
            <a:off x="1035000" y="121320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Polipropileno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CaixaDeTexto 9"/>
          <p:cNvSpPr/>
          <p:nvPr/>
        </p:nvSpPr>
        <p:spPr>
          <a:xfrm>
            <a:off x="1614600" y="2064600"/>
            <a:ext cx="98816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 polímero termoplástico produzido a partir da polimerização do gás propileno ou propeno.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aixaDeTexto 4"/>
          <p:cNvSpPr/>
          <p:nvPr/>
        </p:nvSpPr>
        <p:spPr>
          <a:xfrm>
            <a:off x="1530720" y="3555000"/>
            <a:ext cx="98816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polipropileno (PP) é um termoplástico rígido e semicristalino amplamente utilizado hoje em uma variedade de aplicações domésticas e industriais.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aixaDeTexto 7"/>
          <p:cNvSpPr/>
          <p:nvPr/>
        </p:nvSpPr>
        <p:spPr>
          <a:xfrm>
            <a:off x="1614600" y="4968720"/>
            <a:ext cx="988164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Possui uma ampla gama de propriedades, como temperatura de trabalho superior, resistência à tração, alta resistência química e baixa absorção de umidade, que permitem sua adoção em diversas aplicações.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00146A9-B4F6-465E-B7AA-32981B62D9E4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0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82" name="Espaço Reservado para Conteúdo 4"/>
          <p:cNvSpPr/>
          <p:nvPr/>
        </p:nvSpPr>
        <p:spPr>
          <a:xfrm>
            <a:off x="995760" y="113472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Polipropileno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aixaDeTexto 14"/>
          <p:cNvSpPr/>
          <p:nvPr/>
        </p:nvSpPr>
        <p:spPr>
          <a:xfrm>
            <a:off x="1398240" y="1710720"/>
            <a:ext cx="9881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PP é um polímero resistente, flexível e versátil que é usado para fabricar uma variedade de produtos moldados — desde embalagens para manteiga e sorvete, móveis de plástico, baldes, para-choques de automóveis.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Imagem 12" descr=""/>
          <p:cNvPicPr/>
          <p:nvPr/>
        </p:nvPicPr>
        <p:blipFill>
          <a:blip r:embed="rId2"/>
          <a:stretch/>
        </p:blipFill>
        <p:spPr>
          <a:xfrm>
            <a:off x="1231560" y="3336840"/>
            <a:ext cx="2568960" cy="3378240"/>
          </a:xfrm>
          <a:prstGeom prst="rect">
            <a:avLst/>
          </a:prstGeom>
          <a:ln w="0">
            <a:noFill/>
          </a:ln>
        </p:spPr>
      </p:pic>
      <p:pic>
        <p:nvPicPr>
          <p:cNvPr id="185" name="Imagem 15" descr=""/>
          <p:cNvPicPr/>
          <p:nvPr/>
        </p:nvPicPr>
        <p:blipFill>
          <a:blip r:embed="rId3"/>
          <a:stretch/>
        </p:blipFill>
        <p:spPr>
          <a:xfrm>
            <a:off x="4336200" y="3545640"/>
            <a:ext cx="2865240" cy="1601640"/>
          </a:xfrm>
          <a:prstGeom prst="rect">
            <a:avLst/>
          </a:prstGeom>
          <a:ln w="0">
            <a:noFill/>
          </a:ln>
        </p:spPr>
      </p:pic>
      <p:pic>
        <p:nvPicPr>
          <p:cNvPr id="186" name="Imagem 17" descr=""/>
          <p:cNvPicPr/>
          <p:nvPr/>
        </p:nvPicPr>
        <p:blipFill>
          <a:blip r:embed="rId4"/>
          <a:stretch/>
        </p:blipFill>
        <p:spPr>
          <a:xfrm>
            <a:off x="7591320" y="3727080"/>
            <a:ext cx="4009680" cy="1990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2BA88DD-7F1E-4818-971D-BF9CE7E05C3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90" name="Espaço Reservado para Conteúdo 4"/>
          <p:cNvSpPr/>
          <p:nvPr/>
        </p:nvSpPr>
        <p:spPr>
          <a:xfrm>
            <a:off x="907200" y="112356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Poliamida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aixaDeTexto 9"/>
          <p:cNvSpPr/>
          <p:nvPr/>
        </p:nvSpPr>
        <p:spPr>
          <a:xfrm>
            <a:off x="1054080" y="1658880"/>
            <a:ext cx="109947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poliamidas podem ser polimerizadas a partir de diversos tipos de monômeros, desde estes apresentem o grupo funcional amida (CONH).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aixaDeTexto 4"/>
          <p:cNvSpPr/>
          <p:nvPr/>
        </p:nvSpPr>
        <p:spPr>
          <a:xfrm>
            <a:off x="1054080" y="2618280"/>
            <a:ext cx="109947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O Nylon</a:t>
            </a:r>
            <a:r>
              <a:rPr b="1" lang="pt-BR" sz="2000" spc="-1" strike="noStrike" baseline="30000">
                <a:solidFill>
                  <a:srgbClr val="000000"/>
                </a:solidFill>
                <a:latin typeface="Arial"/>
              </a:rPr>
              <a:t>®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 foi patenteado pela DuPont, e no final da década de 30 foi amplamente utilizado em aplicações têxteis, na fabricação de meias finas principalmente, substituindo a </a:t>
            </a:r>
            <a:r>
              <a:rPr b="1" lang="pt-BR" sz="2000" spc="-1" strike="noStrike" u="sng">
                <a:solidFill>
                  <a:srgbClr val="0563c1"/>
                </a:solidFill>
                <a:uFillTx/>
                <a:latin typeface="Arial"/>
                <a:hlinkClick r:id="rId2"/>
              </a:rPr>
              <a:t>seda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aixaDeTexto 7"/>
          <p:cNvSpPr/>
          <p:nvPr/>
        </p:nvSpPr>
        <p:spPr>
          <a:xfrm>
            <a:off x="1054080" y="4037040"/>
            <a:ext cx="50414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Muito aplicada em diversos segmentos, como automotivos, engenharia civil e mecânica, aeronáutica e aeroespacial, eletroeletrônica, utensílios domésticos, moveleira e de eletrodomésticos.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Imagem 10" descr=""/>
          <p:cNvPicPr/>
          <p:nvPr/>
        </p:nvPicPr>
        <p:blipFill>
          <a:blip r:embed="rId3"/>
          <a:stretch/>
        </p:blipFill>
        <p:spPr>
          <a:xfrm>
            <a:off x="6573240" y="3579120"/>
            <a:ext cx="5014080" cy="323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A9D769-24EE-4DF7-8B34-3C70B0760F35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6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198" name="Espaço Reservado para Conteúdo 4"/>
          <p:cNvSpPr/>
          <p:nvPr/>
        </p:nvSpPr>
        <p:spPr>
          <a:xfrm>
            <a:off x="907200" y="112356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Policarbonato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aixaDeTexto 9"/>
          <p:cNvSpPr/>
          <p:nvPr/>
        </p:nvSpPr>
        <p:spPr>
          <a:xfrm>
            <a:off x="1054080" y="1658880"/>
            <a:ext cx="109947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policarbonato é tipo de polímero (plástico) composto por carbonatos, ou seja, ligações de carbono com oxigênio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aixaDeTexto 4"/>
          <p:cNvSpPr/>
          <p:nvPr/>
        </p:nvSpPr>
        <p:spPr>
          <a:xfrm>
            <a:off x="1054080" y="2618280"/>
            <a:ext cx="109947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São empregados na indústria e também em construções onde são utilizados em telhados e paredes de áreas externas como jardins de inverno, garagens, estufas e piscinas, onde há a necessidade da passagem de luz natural.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aixaDeTexto 7"/>
          <p:cNvSpPr/>
          <p:nvPr/>
        </p:nvSpPr>
        <p:spPr>
          <a:xfrm>
            <a:off x="1054080" y="4239720"/>
            <a:ext cx="50414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Possuem  transparência de até 90%;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aixaDeTexto 11"/>
          <p:cNvSpPr/>
          <p:nvPr/>
        </p:nvSpPr>
        <p:spPr>
          <a:xfrm>
            <a:off x="1054080" y="5037480"/>
            <a:ext cx="6110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Alta  resistência à impactos, 200 vezes maior que o vidro e 250 vezes maior que o vidro temperado;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Imagem 17" descr=""/>
          <p:cNvPicPr/>
          <p:nvPr/>
        </p:nvPicPr>
        <p:blipFill>
          <a:blip r:embed="rId2"/>
          <a:stretch/>
        </p:blipFill>
        <p:spPr>
          <a:xfrm>
            <a:off x="7418880" y="3978000"/>
            <a:ext cx="4329000" cy="287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9682112-7FCB-490D-B6C0-B1E5DE58108E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5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07" name="Espaço Reservado para Conteúdo 4"/>
          <p:cNvSpPr/>
          <p:nvPr/>
        </p:nvSpPr>
        <p:spPr>
          <a:xfrm>
            <a:off x="907200" y="112356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Acrílico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aixaDeTexto 9"/>
          <p:cNvSpPr/>
          <p:nvPr/>
        </p:nvSpPr>
        <p:spPr>
          <a:xfrm>
            <a:off x="1188000" y="2737440"/>
            <a:ext cx="109947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polimetilmetacrilato (PMMA), conhecido popularmente por acrílico, é um polímero sintético opticamente transparente, de baixo custo e fácil processamento com potencial para diversas aplicações.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aixaDeTexto 7"/>
          <p:cNvSpPr/>
          <p:nvPr/>
        </p:nvSpPr>
        <p:spPr>
          <a:xfrm>
            <a:off x="1196640" y="4343760"/>
            <a:ext cx="684576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Originalmente o PMMA era visto como um substituto do vidro e, ainda hoje, ele é muito utilizado em aplicações de envidraçamento e nas indústrias de construção civil, automotiva e de comunicações (muito aplicado na fabricação de </a:t>
            </a:r>
            <a:r>
              <a:rPr b="1" lang="pt-BR" sz="20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fibra óptica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) 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aixaDeTexto 11"/>
          <p:cNvSpPr/>
          <p:nvPr/>
        </p:nvSpPr>
        <p:spPr>
          <a:xfrm>
            <a:off x="1196640" y="1658880"/>
            <a:ext cx="109947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 polímero termoplástico produzido a partir da polimerização do monômero metacrilato de metila.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Imagem 10" descr=""/>
          <p:cNvPicPr/>
          <p:nvPr/>
        </p:nvPicPr>
        <p:blipFill>
          <a:blip r:embed="rId3"/>
          <a:stretch/>
        </p:blipFill>
        <p:spPr>
          <a:xfrm>
            <a:off x="8042760" y="3795480"/>
            <a:ext cx="3552480" cy="287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9ED250-FB24-46D8-8764-5B150F9BA4D5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3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15" name="Espaço Reservado para Conteúdo 4"/>
          <p:cNvSpPr/>
          <p:nvPr/>
        </p:nvSpPr>
        <p:spPr>
          <a:xfrm>
            <a:off x="907200" y="112356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Poliacetal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aixaDeTexto 9"/>
          <p:cNvSpPr/>
          <p:nvPr/>
        </p:nvSpPr>
        <p:spPr>
          <a:xfrm>
            <a:off x="1168920" y="2487960"/>
            <a:ext cx="51447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 termoplástico cristalino, usado em peças de precisão que requerem uma elevada rigidez, baixo atrito e excelente estabilidade dimensional.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aixaDeTexto 11"/>
          <p:cNvSpPr/>
          <p:nvPr/>
        </p:nvSpPr>
        <p:spPr>
          <a:xfrm>
            <a:off x="1196640" y="1658880"/>
            <a:ext cx="109947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 termoplástico cristalino obtido através da polimerização do formol aldeído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Imagem 21" descr=""/>
          <p:cNvPicPr/>
          <p:nvPr/>
        </p:nvPicPr>
        <p:blipFill>
          <a:blip r:embed="rId2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219" name="Imagem 23" descr=""/>
          <p:cNvPicPr/>
          <p:nvPr/>
        </p:nvPicPr>
        <p:blipFill>
          <a:blip r:embed="rId3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220" name="Imagem 25" descr=""/>
          <p:cNvPicPr/>
          <p:nvPr/>
        </p:nvPicPr>
        <p:blipFill>
          <a:blip r:embed="rId4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21" name="CaixaDeTexto 27"/>
          <p:cNvSpPr/>
          <p:nvPr/>
        </p:nvSpPr>
        <p:spPr>
          <a:xfrm>
            <a:off x="1196640" y="4842720"/>
            <a:ext cx="51447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Características principais a rigidez, excelente resistência à abrasão, excelente acabamento pós usinagem.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Imagem 29" descr=""/>
          <p:cNvPicPr/>
          <p:nvPr/>
        </p:nvPicPr>
        <p:blipFill>
          <a:blip r:embed="rId5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223" name="Imagem 31" descr=""/>
          <p:cNvPicPr/>
          <p:nvPr/>
        </p:nvPicPr>
        <p:blipFill>
          <a:blip r:embed="rId6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224" name="Imagem 33" descr=""/>
          <p:cNvPicPr/>
          <p:nvPr/>
        </p:nvPicPr>
        <p:blipFill>
          <a:blip r:embed="rId7"/>
          <a:stretch/>
        </p:blipFill>
        <p:spPr>
          <a:xfrm>
            <a:off x="6417720" y="2754360"/>
            <a:ext cx="5325120" cy="30348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DB9F7FD-C954-49FD-8D24-903D6D2C9B8E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6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Espaço Reservado para Conteúdo 4"/>
          <p:cNvSpPr/>
          <p:nvPr/>
        </p:nvSpPr>
        <p:spPr>
          <a:xfrm>
            <a:off x="948240" y="1055520"/>
            <a:ext cx="99410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Termofixos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29" name="Espaço Reservado para Conteúdo 4"/>
          <p:cNvSpPr/>
          <p:nvPr/>
        </p:nvSpPr>
        <p:spPr>
          <a:xfrm>
            <a:off x="1221840" y="159588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Poliuretanos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aixaDeTexto 7"/>
          <p:cNvSpPr/>
          <p:nvPr/>
        </p:nvSpPr>
        <p:spPr>
          <a:xfrm>
            <a:off x="1469880" y="3087720"/>
            <a:ext cx="4626000" cy="32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poliuretano é usado na fabricação de pneus rígidos. Os patins do tipo roller blading e as rodas de skate só tornaram-se econômicas e resistentes graças à introdução de peças poliuretânicas fortes e resistentes à abrasão.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aixaDeTexto 14"/>
          <p:cNvSpPr/>
          <p:nvPr/>
        </p:nvSpPr>
        <p:spPr>
          <a:xfrm>
            <a:off x="1469880" y="2149200"/>
            <a:ext cx="105793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Poliuretano apresenta como características a capacidade de absorver impacto ótima resistência a abrasão.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Imagem 13" descr=""/>
          <p:cNvPicPr/>
          <p:nvPr/>
        </p:nvPicPr>
        <p:blipFill>
          <a:blip r:embed="rId2"/>
          <a:stretch/>
        </p:blipFill>
        <p:spPr>
          <a:xfrm>
            <a:off x="6184440" y="2892960"/>
            <a:ext cx="5268600" cy="359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FE8A4AE-B7F5-4A5D-B7AC-3429C1022C6A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36" name="Espaço Reservado para Conteúdo 4"/>
          <p:cNvSpPr/>
          <p:nvPr/>
        </p:nvSpPr>
        <p:spPr>
          <a:xfrm>
            <a:off x="1054800" y="159696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Poliuretanos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aixaDeTexto 10"/>
          <p:cNvSpPr/>
          <p:nvPr/>
        </p:nvSpPr>
        <p:spPr>
          <a:xfrm>
            <a:off x="1469880" y="2487240"/>
            <a:ext cx="105793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espuma de poliuretano é geralmente feita com a adição de pequenas quantidades de materiais voláteis, chamados de agentes de sopro, à mistura reacional. Tais materiais podem ser substâncias químicas voláteis e simples, como a acetona ou o cloreto de metileno, que conferem características como a isolação térmica.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87FBF43-2D13-495C-99E5-C6D7721095A7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9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41" name="Espaço Reservado para Conteúdo 4"/>
          <p:cNvSpPr/>
          <p:nvPr/>
        </p:nvSpPr>
        <p:spPr>
          <a:xfrm>
            <a:off x="907200" y="116640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Poliuretanos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aixaDeTexto 5"/>
          <p:cNvSpPr/>
          <p:nvPr/>
        </p:nvSpPr>
        <p:spPr>
          <a:xfrm>
            <a:off x="1267920" y="1710000"/>
            <a:ext cx="100854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</a:t>
            </a:r>
            <a:r>
              <a:rPr b="1" lang="pt-BR" sz="2000" spc="-1" strike="noStrike">
                <a:solidFill>
                  <a:srgbClr val="202122"/>
                </a:solidFill>
                <a:latin typeface="Arial"/>
              </a:rPr>
              <a:t>espumas rígidas estão dentro das paredes metálicas ou plásticas da maioria dos refrigeradores e </a:t>
            </a:r>
            <a:r>
              <a:rPr b="1" i="1" lang="pt-BR" sz="2000" spc="-1" strike="noStrike">
                <a:solidFill>
                  <a:srgbClr val="202122"/>
                </a:solidFill>
                <a:latin typeface="Arial"/>
              </a:rPr>
              <a:t>freezers</a:t>
            </a:r>
            <a:r>
              <a:rPr b="1" lang="pt-BR" sz="2000" spc="-1" strike="noStrike">
                <a:solidFill>
                  <a:srgbClr val="202122"/>
                </a:solidFill>
                <a:latin typeface="Arial"/>
              </a:rPr>
              <a:t>, ou atrás de paredes de alvenaria, caso sejam usadas como isolamento térmico na construção civil; as espumas flexíveis, dentro dos estofados dos móveis domésticos, por exemplo.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CaixaDeTexto 10"/>
          <p:cNvSpPr/>
          <p:nvPr/>
        </p:nvSpPr>
        <p:spPr>
          <a:xfrm>
            <a:off x="1267920" y="3733200"/>
            <a:ext cx="576180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espumas poliuretânicas flexíveis e semi-flexíveis são amplamente utilizadas nos componentes do interior de automóveis: nos assentos, no apoio de cabeça, no descanso de braços, no revestimento do teto e no painel de instrumentos.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Imagem 13" descr=""/>
          <p:cNvPicPr/>
          <p:nvPr/>
        </p:nvPicPr>
        <p:blipFill>
          <a:blip r:embed="rId2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245" name="Imagem 16" descr=""/>
          <p:cNvPicPr/>
          <p:nvPr/>
        </p:nvPicPr>
        <p:blipFill>
          <a:blip r:embed="rId3"/>
          <a:stretch/>
        </p:blipFill>
        <p:spPr>
          <a:xfrm>
            <a:off x="7112520" y="3733200"/>
            <a:ext cx="4655160" cy="287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CCE9D7-FCA9-46DB-A722-9B346E605015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7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49" name="Espaço Reservado para Conteúdo 4"/>
          <p:cNvSpPr/>
          <p:nvPr/>
        </p:nvSpPr>
        <p:spPr>
          <a:xfrm>
            <a:off x="907200" y="116640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Poliésteres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CaixaDeTexto 5"/>
          <p:cNvSpPr/>
          <p:nvPr/>
        </p:nvSpPr>
        <p:spPr>
          <a:xfrm>
            <a:off x="1267920" y="2281320"/>
            <a:ext cx="100854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Poliéster é uma categoria de polímeros que contém o grupo funcional éster em cada unidade repetida de sua cadeia principal.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aixaDeTexto 10"/>
          <p:cNvSpPr/>
          <p:nvPr/>
        </p:nvSpPr>
        <p:spPr>
          <a:xfrm>
            <a:off x="1267920" y="4105800"/>
            <a:ext cx="105894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resistente a corrosão por ácidos e bases, por esse motivo, ele é utilizado na fabricação de varas de pescar, guarda chuvas, fibras têxteis para fabricação de capas de chuva, engrenagens de bombas, etc.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Imagem 13" descr=""/>
          <p:cNvPicPr/>
          <p:nvPr/>
        </p:nvPicPr>
        <p:blipFill>
          <a:blip r:embed="rId2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E9BE79F-8B05-4C60-AD12-7A347A420F5C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Imagem 9" descr=""/>
          <p:cNvPicPr/>
          <p:nvPr/>
        </p:nvPicPr>
        <p:blipFill>
          <a:blip r:embed="rId1"/>
          <a:stretch/>
        </p:blipFill>
        <p:spPr>
          <a:xfrm>
            <a:off x="2814840" y="2333160"/>
            <a:ext cx="6987960" cy="3599640"/>
          </a:xfrm>
          <a:prstGeom prst="rect">
            <a:avLst/>
          </a:prstGeom>
          <a:ln w="0">
            <a:noFill/>
          </a:ln>
        </p:spPr>
      </p:pic>
      <p:sp>
        <p:nvSpPr>
          <p:cNvPr id="59" name="Espaço Reservado para Conteúdo 4"/>
          <p:cNvSpPr/>
          <p:nvPr/>
        </p:nvSpPr>
        <p:spPr>
          <a:xfrm>
            <a:off x="1049400" y="123804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Exemplos de monômeros formando um polímero 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E82A20-EEC1-4DE9-8BA4-0347372CF44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4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56" name="Espaço Reservado para Conteúdo 4"/>
          <p:cNvSpPr/>
          <p:nvPr/>
        </p:nvSpPr>
        <p:spPr>
          <a:xfrm>
            <a:off x="907200" y="116640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Poliésteres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aixaDeTexto 5"/>
          <p:cNvSpPr/>
          <p:nvPr/>
        </p:nvSpPr>
        <p:spPr>
          <a:xfrm>
            <a:off x="1199160" y="1834920"/>
            <a:ext cx="1085004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Tecidos ou malhas de fios ou fios de poliéster são amplamente utilizados em vestuário;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Imagem 13" descr=""/>
          <p:cNvPicPr/>
          <p:nvPr/>
        </p:nvPicPr>
        <p:blipFill>
          <a:blip r:embed="rId2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259" name="Imagem 7" descr=""/>
          <p:cNvPicPr/>
          <p:nvPr/>
        </p:nvPicPr>
        <p:blipFill>
          <a:blip r:embed="rId3"/>
          <a:stretch/>
        </p:blipFill>
        <p:spPr>
          <a:xfrm>
            <a:off x="5457960" y="2876040"/>
            <a:ext cx="6238440" cy="3419280"/>
          </a:xfrm>
          <a:prstGeom prst="rect">
            <a:avLst/>
          </a:prstGeom>
          <a:ln w="0">
            <a:noFill/>
          </a:ln>
        </p:spPr>
      </p:pic>
      <p:sp>
        <p:nvSpPr>
          <p:cNvPr id="260" name="CaixaDeTexto 11"/>
          <p:cNvSpPr/>
          <p:nvPr/>
        </p:nvSpPr>
        <p:spPr>
          <a:xfrm>
            <a:off x="1199160" y="2952360"/>
            <a:ext cx="3756240" cy="32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Fibras, fios e cordas industriais de poliéster são utilizados em reforços de pneus de automóveis, tecidos para esteiras transportadoras, cintos de segurança;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957807-8364-4118-B8FC-8449EDECABCB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 de interesse industrial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2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64" name="Espaço Reservado para Conteúdo 4"/>
          <p:cNvSpPr/>
          <p:nvPr/>
        </p:nvSpPr>
        <p:spPr>
          <a:xfrm>
            <a:off x="907200" y="1166400"/>
            <a:ext cx="10377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70c0"/>
                </a:solidFill>
                <a:latin typeface="Arial"/>
              </a:rPr>
              <a:t>Resina fenol-formaldeído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aixaDeTexto 5"/>
          <p:cNvSpPr/>
          <p:nvPr/>
        </p:nvSpPr>
        <p:spPr>
          <a:xfrm>
            <a:off x="1332720" y="1834920"/>
            <a:ext cx="106228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resina fenol-formaldeído é uma resina sintética termofixa, obtida como produto da reação dos fenóis com o formaldeído. Um exemplo bem conhecido é a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baquelite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, o mais antigo material industrial composto de polímeros sintéticos.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6" name="Imagem 13" descr=""/>
          <p:cNvPicPr/>
          <p:nvPr/>
        </p:nvPicPr>
        <p:blipFill>
          <a:blip r:embed="rId2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sp>
        <p:nvSpPr>
          <p:cNvPr id="267" name="CaixaDeTexto 11"/>
          <p:cNvSpPr/>
          <p:nvPr/>
        </p:nvSpPr>
        <p:spPr>
          <a:xfrm>
            <a:off x="1332720" y="3448800"/>
            <a:ext cx="6522840" cy="32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Baquelite é utilizada na produção de disco musicais, tomadas, interruptores, cabos de panelas, telefones, bolas de bilhar, câmeras fotográficas, revestimento de móveis ( para esta finalidade a Baquelite é conhecida como fórmica), carcaças de eletrodomésticos, peças de automóveis e na produção de algumas ferramentas.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8" name="Imagem 9" descr=""/>
          <p:cNvPicPr/>
          <p:nvPr/>
        </p:nvPicPr>
        <p:blipFill>
          <a:blip r:embed="rId3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269" name="Imagem 12" descr=""/>
          <p:cNvPicPr/>
          <p:nvPr/>
        </p:nvPicPr>
        <p:blipFill>
          <a:blip r:embed="rId4"/>
          <a:stretch/>
        </p:blipFill>
        <p:spPr>
          <a:xfrm>
            <a:off x="8318520" y="3126240"/>
            <a:ext cx="3322440" cy="3495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781713-2A7E-43B3-93B3-30F420E99421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Espaço Reservado para Conteúdo 4"/>
          <p:cNvSpPr/>
          <p:nvPr/>
        </p:nvSpPr>
        <p:spPr>
          <a:xfrm>
            <a:off x="1049400" y="148104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polimerização é o nome dado a reação de formação dos polímeros. O grau de polimerização refere-se ao número de meros em uma cadeia polimérica.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Espaço Reservado para Conteúdo 4"/>
          <p:cNvSpPr/>
          <p:nvPr/>
        </p:nvSpPr>
        <p:spPr>
          <a:xfrm>
            <a:off x="970560" y="304848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história da humanidade é relacionada com o uso de polímeros naturais, como couro, lã, algodão e madeira. Atualmente, muitos utensílios utilizados no cotidiano são produzidos a partir de polímeros sintéticos.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Espaço Reservado para Conteúdo 4"/>
          <p:cNvSpPr/>
          <p:nvPr/>
        </p:nvSpPr>
        <p:spPr>
          <a:xfrm>
            <a:off x="970560" y="508464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sintéticos ou artificiais são produzidos em laboratório, em geral, de produtos derivados de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petróleo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9A57145-5164-4A8A-83FA-A2C49C5C38B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Tipos de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Espaço Reservado para Conteúdo 4"/>
          <p:cNvSpPr/>
          <p:nvPr/>
        </p:nvSpPr>
        <p:spPr>
          <a:xfrm>
            <a:off x="1049400" y="148104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Existem diversas classificações para os polímeros, as principais são as seguintes: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Espaço Reservado para Conteúdo 4"/>
          <p:cNvSpPr/>
          <p:nvPr/>
        </p:nvSpPr>
        <p:spPr>
          <a:xfrm>
            <a:off x="1257480" y="340308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Homopolímero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é o polímero derivado de apenas um tipo de monômero.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Espaço Reservado para Conteúdo 4"/>
          <p:cNvSpPr/>
          <p:nvPr/>
        </p:nvSpPr>
        <p:spPr>
          <a:xfrm>
            <a:off x="1049400" y="240444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Classificação quanto ao número de monômeros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Espaço Reservado para Conteúdo 4"/>
          <p:cNvSpPr/>
          <p:nvPr/>
        </p:nvSpPr>
        <p:spPr>
          <a:xfrm>
            <a:off x="1257480" y="429156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Copolímero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polímero derivado de dois ou mais tipos de monômeros.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1B378DB-37D7-4AA9-BF35-B623F6E5B0D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Tipos de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Espaço Reservado para Conteúdo 4"/>
          <p:cNvSpPr/>
          <p:nvPr/>
        </p:nvSpPr>
        <p:spPr>
          <a:xfrm>
            <a:off x="1049400" y="121320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Homopolímero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Espaço Reservado para Conteúdo 4"/>
          <p:cNvSpPr/>
          <p:nvPr/>
        </p:nvSpPr>
        <p:spPr>
          <a:xfrm>
            <a:off x="1049400" y="342900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Copolímero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Imagem 8" descr=""/>
          <p:cNvPicPr/>
          <p:nvPr/>
        </p:nvPicPr>
        <p:blipFill>
          <a:blip r:embed="rId1"/>
          <a:stretch/>
        </p:blipFill>
        <p:spPr>
          <a:xfrm>
            <a:off x="2301120" y="1843920"/>
            <a:ext cx="5981400" cy="1552320"/>
          </a:xfrm>
          <a:prstGeom prst="rect">
            <a:avLst/>
          </a:prstGeom>
          <a:ln w="0">
            <a:noFill/>
          </a:ln>
        </p:spPr>
      </p:pic>
      <p:sp>
        <p:nvSpPr>
          <p:cNvPr id="76" name="Seta: para a Direita 9"/>
          <p:cNvSpPr/>
          <p:nvPr/>
        </p:nvSpPr>
        <p:spPr>
          <a:xfrm>
            <a:off x="8800920" y="2438280"/>
            <a:ext cx="638640" cy="3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7" name="CaixaDeTexto 11"/>
          <p:cNvSpPr/>
          <p:nvPr/>
        </p:nvSpPr>
        <p:spPr>
          <a:xfrm>
            <a:off x="9887400" y="2438280"/>
            <a:ext cx="18482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TEFLON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Imagem 15" descr=""/>
          <p:cNvPicPr/>
          <p:nvPr/>
        </p:nvPicPr>
        <p:blipFill>
          <a:blip r:embed="rId2"/>
          <a:stretch/>
        </p:blipFill>
        <p:spPr>
          <a:xfrm>
            <a:off x="2446560" y="4034520"/>
            <a:ext cx="5981400" cy="2723760"/>
          </a:xfrm>
          <a:prstGeom prst="rect">
            <a:avLst/>
          </a:prstGeom>
          <a:ln w="0">
            <a:noFill/>
          </a:ln>
        </p:spPr>
      </p:pic>
      <p:sp>
        <p:nvSpPr>
          <p:cNvPr id="79" name="Seta: para a Direita 16"/>
          <p:cNvSpPr/>
          <p:nvPr/>
        </p:nvSpPr>
        <p:spPr>
          <a:xfrm>
            <a:off x="8800920" y="4986000"/>
            <a:ext cx="638640" cy="3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" name="CaixaDeTexto 19"/>
          <p:cNvSpPr/>
          <p:nvPr/>
        </p:nvSpPr>
        <p:spPr>
          <a:xfrm>
            <a:off x="9887400" y="4986000"/>
            <a:ext cx="18482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NÁILON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(Poliamida)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3C7777-F1B5-48D6-BD31-1FCF4A2194D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Características dos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ldNum" idx="5"/>
          </p:nvPr>
        </p:nvSpPr>
        <p:spPr>
          <a:xfrm>
            <a:off x="944028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t-BR" sz="16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C88892-7691-42CB-B9BB-CF953804D9C8}" type="slidenum">
              <a:rPr b="0" lang="pt-BR" sz="1600" spc="-1" strike="noStrike">
                <a:solidFill>
                  <a:srgbClr val="8b8b8b"/>
                </a:solidFill>
                <a:latin typeface="Arial"/>
              </a:rPr>
              <a:t>7</a:t>
            </a:fld>
            <a:endParaRPr b="0" lang="pt-BR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Espaço Reservado para Conteúdo 4"/>
          <p:cNvSpPr/>
          <p:nvPr/>
        </p:nvSpPr>
        <p:spPr>
          <a:xfrm>
            <a:off x="1157400" y="148104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Características dos Materiais Poliméricos: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Espaço Reservado para Conteúdo 4"/>
          <p:cNvSpPr/>
          <p:nvPr/>
        </p:nvSpPr>
        <p:spPr>
          <a:xfrm>
            <a:off x="1803240" y="2196000"/>
            <a:ext cx="987732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Flexibilidade e elasticidade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Resistência a corrosão;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Baixo peso específico (leves);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Resistência ao choque e fadiga;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Resistência mecânica satisfatória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Espaço Reservado para Conteúdo 4"/>
          <p:cNvSpPr/>
          <p:nvPr/>
        </p:nvSpPr>
        <p:spPr>
          <a:xfrm>
            <a:off x="1157400" y="537696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Atualmente, devido essas características os materiais poliméricos são produzidos de maneira a substituir os metais em várias aplicações industriais.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Classificação dos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Espaço Reservado para Conteúdo 4"/>
          <p:cNvSpPr/>
          <p:nvPr/>
        </p:nvSpPr>
        <p:spPr>
          <a:xfrm>
            <a:off x="1049400" y="142812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Classificação quanto à natureza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Espaço Reservado para Conteúdo 4"/>
          <p:cNvSpPr/>
          <p:nvPr/>
        </p:nvSpPr>
        <p:spPr>
          <a:xfrm>
            <a:off x="1468800" y="202572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Polímeros Naturais 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aixaDeTexto 12"/>
          <p:cNvSpPr/>
          <p:nvPr/>
        </p:nvSpPr>
        <p:spPr>
          <a:xfrm>
            <a:off x="1887840" y="2736000"/>
            <a:ext cx="100483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naturais ou biopolímeros são os que ocorrem na natureza.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exemplo de polímero naturais, a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borracha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Espaço Reservado para Conteúdo 4"/>
          <p:cNvSpPr/>
          <p:nvPr/>
        </p:nvSpPr>
        <p:spPr>
          <a:xfrm>
            <a:off x="1468800" y="386712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Polímeros Sintéticos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aixaDeTexto 14"/>
          <p:cNvSpPr/>
          <p:nvPr/>
        </p:nvSpPr>
        <p:spPr>
          <a:xfrm>
            <a:off x="1887840" y="4692600"/>
            <a:ext cx="100483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defTabSz="914400">
              <a:lnSpc>
                <a:spcPct val="10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polímeros sintéticos ou artificiais são produzidos em laboratório, em geral, de produtos derivados de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petróleo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exemplo de polímeros sintéticos: policloreto de vinila (PVC)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Imagem 18" descr=""/>
          <p:cNvPicPr/>
          <p:nvPr/>
        </p:nvPicPr>
        <p:blipFill>
          <a:blip r:embed="rId1"/>
          <a:stretch/>
        </p:blipFill>
        <p:spPr>
          <a:xfrm>
            <a:off x="9798480" y="5057640"/>
            <a:ext cx="1875960" cy="1733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02990F0-9B94-4F15-BE7A-E92E27E169E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741480" y="142200"/>
            <a:ext cx="53384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Classificação dos Polímeros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6" name="CaixaDeTexto 3"/>
          <p:cNvSpPr/>
          <p:nvPr/>
        </p:nvSpPr>
        <p:spPr>
          <a:xfrm>
            <a:off x="142560" y="14810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Polímeros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Espaço Reservado para Conteúdo 4"/>
          <p:cNvSpPr/>
          <p:nvPr/>
        </p:nvSpPr>
        <p:spPr>
          <a:xfrm>
            <a:off x="900720" y="104220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Classificação quanto ao comportamento mecânico: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Espaço Reservado para Conteúdo 4"/>
          <p:cNvSpPr/>
          <p:nvPr/>
        </p:nvSpPr>
        <p:spPr>
          <a:xfrm>
            <a:off x="1460160" y="1629720"/>
            <a:ext cx="10722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114480" indent="-34308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ff0000"/>
                </a:solidFill>
                <a:uFillTx/>
                <a:latin typeface="Arial"/>
              </a:rPr>
              <a:t>Elastômeros ou Borrachas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aixaDeTexto 12"/>
          <p:cNvSpPr/>
          <p:nvPr/>
        </p:nvSpPr>
        <p:spPr>
          <a:xfrm>
            <a:off x="1797480" y="2150280"/>
            <a:ext cx="100483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elastômeros podem ser naturais ou sintéticos. Sua principal característica é a elevada elasticidade.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Imagem 6" descr=""/>
          <p:cNvPicPr/>
          <p:nvPr/>
        </p:nvPicPr>
        <p:blipFill>
          <a:blip r:embed="rId1"/>
          <a:stretch/>
        </p:blipFill>
        <p:spPr>
          <a:xfrm>
            <a:off x="6095880" y="3429000"/>
            <a:ext cx="0" cy="0"/>
          </a:xfrm>
          <a:prstGeom prst="rect">
            <a:avLst/>
          </a:prstGeom>
          <a:ln w="0">
            <a:noFill/>
          </a:ln>
        </p:spPr>
      </p:pic>
      <p:pic>
        <p:nvPicPr>
          <p:cNvPr id="101" name="Imagem 9" descr=""/>
          <p:cNvPicPr/>
          <p:nvPr/>
        </p:nvPicPr>
        <p:blipFill>
          <a:blip r:embed="rId2"/>
          <a:stretch/>
        </p:blipFill>
        <p:spPr>
          <a:xfrm>
            <a:off x="8770320" y="2837520"/>
            <a:ext cx="2862360" cy="2159640"/>
          </a:xfrm>
          <a:prstGeom prst="rect">
            <a:avLst/>
          </a:prstGeom>
          <a:ln w="0">
            <a:noFill/>
          </a:ln>
        </p:spPr>
      </p:pic>
      <p:sp>
        <p:nvSpPr>
          <p:cNvPr id="102" name="CaixaDeTexto 11"/>
          <p:cNvSpPr/>
          <p:nvPr/>
        </p:nvSpPr>
        <p:spPr>
          <a:xfrm>
            <a:off x="1748160" y="3223440"/>
            <a:ext cx="67168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borracha natural é obtida da árvore seringueira Hevea brasiliensis, através de cortes no seu tronco. Com isso, obtêm-se um líquido branco, o látex.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aixaDeTexto 16"/>
          <p:cNvSpPr/>
          <p:nvPr/>
        </p:nvSpPr>
        <p:spPr>
          <a:xfrm>
            <a:off x="1728720" y="4975920"/>
            <a:ext cx="97354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5b9bd5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borrachas sintéticas são formadas pela adição de dois tipos de monômeros (Copolímero). Elas são mais resistentes e utilizadas comercialmente para a produção de mangueiras, correias e artigos para vedação.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3A770BC-5A50-4336-90F1-83E8E7A33CA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Application>LibreOffice/7.6.3.2$Windows_X86_64 LibreOffice_project/29d686fea9f6705b262d369fede658f824154cc0</Application>
  <AppVersion>15.0000</AppVersion>
  <Words>2133</Words>
  <Paragraphs>261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2023-01-20T19:42:25Z</dcterms:created>
  <dc:creator>Conta da Microsoft</dc:creator>
  <dc:description/>
  <dc:language>pt-BR</dc:language>
  <cp:lastModifiedBy/>
  <dcterms:modified xsi:type="dcterms:W3CDTF">2024-10-24T06:47:31Z</dcterms:modified>
  <cp:revision>136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31</vt:i4>
  </property>
  <property fmtid="{D5CDD505-2E9C-101B-9397-08002B2CF9AE}" pid="3" name="PresentationFormat">
    <vt:lpwstr>Widescreen</vt:lpwstr>
  </property>
  <property fmtid="{D5CDD505-2E9C-101B-9397-08002B2CF9AE}" pid="4" name="Slides">
    <vt:i4>31</vt:i4>
  </property>
</Properties>
</file>