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2" r:id="rId5"/>
    <p:sldId id="263" r:id="rId6"/>
    <p:sldId id="259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61" r:id="rId21"/>
    <p:sldId id="277" r:id="rId22"/>
    <p:sldId id="279" r:id="rId23"/>
    <p:sldId id="278" r:id="rId24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E715-42E7-40D2-87B3-DF37A0F5E962}" type="datetimeFigureOut">
              <a:rPr lang="pt-BR" smtClean="0"/>
              <a:pPr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AB3E-E8A1-4310-B815-FC1B3BF69A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146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726" t="8789" r="37957" b="25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9217" t="15625" r="36859" b="11132"/>
          <a:stretch>
            <a:fillRect/>
          </a:stretch>
        </p:blipFill>
        <p:spPr bwMode="auto">
          <a:xfrm>
            <a:off x="857224" y="0"/>
            <a:ext cx="7358114" cy="689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315" t="13672" r="37408" b="15039"/>
          <a:stretch>
            <a:fillRect/>
          </a:stretch>
        </p:blipFill>
        <p:spPr bwMode="auto">
          <a:xfrm>
            <a:off x="1000100" y="0"/>
            <a:ext cx="7233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Usos facultativos</a:t>
            </a:r>
            <a:endParaRPr lang="pt-BR" sz="8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766" t="13672" r="37408" b="13086"/>
          <a:stretch>
            <a:fillRect/>
          </a:stretch>
        </p:blipFill>
        <p:spPr bwMode="auto">
          <a:xfrm>
            <a:off x="1214414" y="0"/>
            <a:ext cx="713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766" t="9765" r="37408" b="16992"/>
          <a:stretch>
            <a:fillRect/>
          </a:stretch>
        </p:blipFill>
        <p:spPr bwMode="auto">
          <a:xfrm>
            <a:off x="928662" y="0"/>
            <a:ext cx="713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0315" t="13672" r="37408" b="12109"/>
          <a:stretch>
            <a:fillRect/>
          </a:stretch>
        </p:blipFill>
        <p:spPr bwMode="auto">
          <a:xfrm>
            <a:off x="1500165" y="0"/>
            <a:ext cx="6948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Casos especiais</a:t>
            </a:r>
            <a:endParaRPr lang="pt-BR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19802" t="8984" r="37372" b="15820"/>
          <a:stretch>
            <a:fillRect/>
          </a:stretch>
        </p:blipFill>
        <p:spPr bwMode="auto">
          <a:xfrm>
            <a:off x="1000099" y="0"/>
            <a:ext cx="69470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0315" t="11719" r="37408" b="13086"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0315" t="10742" r="37408" b="9179"/>
          <a:stretch>
            <a:fillRect/>
          </a:stretch>
        </p:blipFill>
        <p:spPr bwMode="auto">
          <a:xfrm>
            <a:off x="1142976" y="-1"/>
            <a:ext cx="6429420" cy="68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146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19217" t="9765" r="36310" b="16015"/>
          <a:stretch>
            <a:fillRect/>
          </a:stretch>
        </p:blipFill>
        <p:spPr bwMode="auto">
          <a:xfrm>
            <a:off x="1214414" y="214290"/>
            <a:ext cx="708079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6" name="AutoShape 2" descr="Resultado de imagem para cr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 descr="Resultado de imagem para cr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929486" cy="692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62500" lnSpcReduction="20000"/>
          </a:bodyPr>
          <a:lstStyle/>
          <a:p>
            <a:pPr marL="0" indent="449263">
              <a:buNone/>
            </a:pPr>
            <a:r>
              <a:rPr lang="pt-BR" b="1" dirty="0" smtClean="0"/>
              <a:t>Texto 1</a:t>
            </a:r>
            <a:endParaRPr lang="pt-BR" dirty="0" smtClean="0"/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b="1" dirty="0" smtClean="0"/>
              <a:t>O humor e a liberdade de expressão</a:t>
            </a:r>
            <a:endParaRPr lang="pt-BR" dirty="0" smtClean="0"/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b="1" dirty="0" smtClean="0"/>
              <a:t>    </a:t>
            </a:r>
            <a:r>
              <a:rPr lang="pt-BR" dirty="0" smtClean="0"/>
              <a:t>A atividade humorística tem limites? Essa questão voltou </a:t>
            </a:r>
            <a:r>
              <a:rPr lang="pt-BR" dirty="0" smtClean="0"/>
              <a:t>__ </a:t>
            </a:r>
            <a:r>
              <a:rPr lang="pt-BR" dirty="0" smtClean="0"/>
              <a:t>tona com a recente informação de que Danilo </a:t>
            </a:r>
            <a:r>
              <a:rPr lang="pt-BR" dirty="0" err="1" smtClean="0"/>
              <a:t>Gentili</a:t>
            </a:r>
            <a:r>
              <a:rPr lang="pt-BR" dirty="0" smtClean="0"/>
              <a:t> foi condenado </a:t>
            </a:r>
            <a:r>
              <a:rPr lang="pt-BR" dirty="0" smtClean="0"/>
              <a:t>__ </a:t>
            </a:r>
            <a:r>
              <a:rPr lang="pt-BR" dirty="0" smtClean="0"/>
              <a:t>pena de seis meses e vinte e oito dias de prisão, em regime </a:t>
            </a:r>
            <a:r>
              <a:rPr lang="pt-BR" dirty="0" err="1" smtClean="0"/>
              <a:t>semiaberto</a:t>
            </a:r>
            <a:r>
              <a:rPr lang="pt-BR" dirty="0" smtClean="0"/>
              <a:t>, em razão de ofensas direcionadas </a:t>
            </a:r>
            <a:r>
              <a:rPr lang="pt-BR" dirty="0" smtClean="0"/>
              <a:t>___ </a:t>
            </a:r>
            <a:r>
              <a:rPr lang="pt-BR" dirty="0" smtClean="0"/>
              <a:t>deputada Maria do Rosário (PT/ RS). Ele pode recorrer da sentença proferida.</a:t>
            </a:r>
          </a:p>
          <a:p>
            <a:pPr marL="0" indent="449263">
              <a:buNone/>
            </a:pPr>
            <a:r>
              <a:rPr lang="pt-BR" dirty="0" smtClean="0"/>
              <a:t>    Novamente o choque entre liberdade de expressão e direito </a:t>
            </a:r>
            <a:r>
              <a:rPr lang="pt-BR" dirty="0" smtClean="0"/>
              <a:t>__ </a:t>
            </a:r>
            <a:r>
              <a:rPr lang="pt-BR" dirty="0" smtClean="0"/>
              <a:t>honra se coloca no centro de uma discussão que está longe de acabar, pois versa sobre direitos previstos na Constituição da República e que </a:t>
            </a:r>
            <a:r>
              <a:rPr lang="pt-BR" dirty="0" smtClean="0"/>
              <a:t>__ </a:t>
            </a:r>
            <a:r>
              <a:rPr lang="pt-BR" dirty="0" smtClean="0"/>
              <a:t>vezes são inconciliáveis.</a:t>
            </a:r>
          </a:p>
          <a:p>
            <a:pPr marL="0" indent="449263">
              <a:buNone/>
            </a:pPr>
            <a:r>
              <a:rPr lang="pt-BR" dirty="0" smtClean="0"/>
              <a:t>    O humor é importante para a sociedade, pois, além da sensação de bem-estar que causa, tem uma função de apontar falhas e incoerências dos seres humanos. É rindo que se corrigem os costumes. Não raramente é pelo humor que críticas veementes conseguem ser feitas. Quem podia fazer gracejos e indicar defeitos do Rei? O bobo da corte. Assim, já vem </a:t>
            </a:r>
            <a:r>
              <a:rPr lang="pt-BR" dirty="0" smtClean="0"/>
              <a:t>__ </a:t>
            </a:r>
            <a:r>
              <a:rPr lang="pt-BR" dirty="0" smtClean="0"/>
              <a:t>séculos essa característica de crítica social feita pelo humorista que, de forma aparentemente despretensiosa, toca em assuntos difíceis e diz verdades, se aproveitando da roupagem </a:t>
            </a:r>
            <a:r>
              <a:rPr lang="pt-BR" dirty="0" smtClean="0"/>
              <a:t>amena e </a:t>
            </a:r>
            <a:r>
              <a:rPr lang="pt-BR" dirty="0" smtClean="0"/>
              <a:t>agradável que confere </a:t>
            </a:r>
            <a:r>
              <a:rPr lang="pt-BR" dirty="0" smtClean="0"/>
              <a:t>___ </a:t>
            </a:r>
            <a:r>
              <a:rPr lang="pt-BR" dirty="0" smtClean="0"/>
              <a:t>suas </a:t>
            </a:r>
            <a:r>
              <a:rPr lang="pt-BR" dirty="0" smtClean="0"/>
              <a:t>palavras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62500" lnSpcReduction="20000"/>
          </a:bodyPr>
          <a:lstStyle/>
          <a:p>
            <a:pPr marL="0" indent="449263">
              <a:buNone/>
            </a:pPr>
            <a:r>
              <a:rPr lang="pt-BR" b="1" dirty="0" smtClean="0"/>
              <a:t>Texto 1</a:t>
            </a:r>
            <a:endParaRPr lang="pt-BR" dirty="0" smtClean="0"/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b="1" dirty="0" smtClean="0"/>
              <a:t>O humor e a liberdade de expressão</a:t>
            </a:r>
            <a:endParaRPr lang="pt-BR" dirty="0" smtClean="0"/>
          </a:p>
          <a:p>
            <a:pPr marL="0" indent="449263">
              <a:buNone/>
            </a:pPr>
            <a:r>
              <a:rPr lang="pt-BR" dirty="0" smtClean="0"/>
              <a:t> </a:t>
            </a:r>
          </a:p>
          <a:p>
            <a:pPr marL="0" indent="449263">
              <a:buNone/>
            </a:pPr>
            <a:r>
              <a:rPr lang="pt-BR" b="1" dirty="0" smtClean="0"/>
              <a:t>    </a:t>
            </a:r>
            <a:r>
              <a:rPr lang="pt-BR" dirty="0" smtClean="0"/>
              <a:t>A atividade humorística tem limites? Essa questão voltou </a:t>
            </a:r>
            <a:r>
              <a:rPr lang="pt-BR" dirty="0" smtClean="0"/>
              <a:t>à </a:t>
            </a:r>
            <a:r>
              <a:rPr lang="pt-BR" dirty="0" smtClean="0"/>
              <a:t>tona com a recente informação de que Danilo </a:t>
            </a:r>
            <a:r>
              <a:rPr lang="pt-BR" dirty="0" err="1" smtClean="0"/>
              <a:t>Gentili</a:t>
            </a:r>
            <a:r>
              <a:rPr lang="pt-BR" dirty="0" smtClean="0"/>
              <a:t> foi condenado à pena de seis meses e vinte e oito dias de prisão, em regime </a:t>
            </a:r>
            <a:r>
              <a:rPr lang="pt-BR" dirty="0" err="1" smtClean="0"/>
              <a:t>semiaberto</a:t>
            </a:r>
            <a:r>
              <a:rPr lang="pt-BR" dirty="0" smtClean="0"/>
              <a:t>, em razão de ofensas direcionadas à deputada Maria do Rosário (PT/ RS). Ele pode recorrer da sentença proferida.</a:t>
            </a:r>
          </a:p>
          <a:p>
            <a:pPr marL="0" indent="449263">
              <a:buNone/>
            </a:pPr>
            <a:r>
              <a:rPr lang="pt-BR" dirty="0" smtClean="0"/>
              <a:t>    Novamente o choque entre liberdade de expressão e direito à honra se coloca no centro de uma discussão que está longe de acabar, pois versa sobre direitos previstos na Constituição da República e que às vezes são inconciliáveis.</a:t>
            </a:r>
          </a:p>
          <a:p>
            <a:pPr marL="0" indent="449263">
              <a:buNone/>
            </a:pPr>
            <a:r>
              <a:rPr lang="pt-BR" dirty="0" smtClean="0"/>
              <a:t>    O humor é importante para a sociedade, pois, além da sensação de bem-estar que causa, tem uma função de apontar falhas e incoerências dos seres humanos. É rindo que se corrigem os costumes. Não raramente é pelo humor que críticas veementes conseguem ser feitas. Quem podia fazer gracejos e indicar defeitos do Rei? O bobo da corte. Assim, já vem há séculos essa característica de crítica social feita pelo humorista que, de forma aparentemente despretensiosa, toca em assuntos difíceis e diz verdades, se aproveitando da roupagem amena e agradável que confere às suas </a:t>
            </a:r>
            <a:r>
              <a:rPr lang="pt-BR" dirty="0" smtClean="0"/>
              <a:t>palavras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643710"/>
          </a:xfrm>
        </p:spPr>
        <p:txBody>
          <a:bodyPr>
            <a:normAutofit fontScale="55000" lnSpcReduction="20000"/>
          </a:bodyPr>
          <a:lstStyle/>
          <a:p>
            <a:pPr marL="0" indent="449263" algn="just">
              <a:buNone/>
            </a:pPr>
            <a:r>
              <a:rPr lang="pt-BR" dirty="0" smtClean="0"/>
              <a:t>    </a:t>
            </a:r>
            <a:r>
              <a:rPr lang="pt-BR" sz="3800" dirty="0" smtClean="0"/>
              <a:t>Quem não conhece o filme </a:t>
            </a:r>
            <a:r>
              <a:rPr lang="pt-BR" sz="3800" i="1" dirty="0" smtClean="0"/>
              <a:t>O Grande Ditador,</a:t>
            </a:r>
            <a:r>
              <a:rPr lang="pt-BR" sz="3800" dirty="0" smtClean="0"/>
              <a:t> de Charlie Chaplin, que ridicularizou Hitler? Outro filme inesquecível é A Vida é Bela, de Roberto Benigni, que, sob o véu da comédia mostrou o horror do holocausto e o esforço feito por um pai para que o filho não entendesse o que se passava e, por isso, sofresse menos no campo de concentração.</a:t>
            </a:r>
          </a:p>
          <a:p>
            <a:pPr marL="0" indent="449263" algn="just">
              <a:buNone/>
            </a:pPr>
            <a:r>
              <a:rPr lang="pt-BR" sz="3800" dirty="0" smtClean="0"/>
              <a:t>    É, porém, árdua a tarefa de identificar se o humorista agiu de forma adequada ou ultrapassou a barreira do aceitável, que é uma tênue linha entre </a:t>
            </a:r>
            <a:r>
              <a:rPr lang="pt-BR" sz="3800" dirty="0" smtClean="0"/>
              <a:t>___ </a:t>
            </a:r>
            <a:r>
              <a:rPr lang="pt-BR" sz="3800" dirty="0" smtClean="0"/>
              <a:t>arte e </a:t>
            </a:r>
            <a:r>
              <a:rPr lang="pt-BR" sz="3800" dirty="0" smtClean="0"/>
              <a:t>___ofensa</a:t>
            </a:r>
            <a:r>
              <a:rPr lang="pt-BR" sz="3800" dirty="0" smtClean="0"/>
              <a:t>, ou seja, o legal e o ilegal.</a:t>
            </a:r>
          </a:p>
          <a:p>
            <a:pPr marL="0" indent="449263" algn="just">
              <a:buNone/>
            </a:pPr>
            <a:r>
              <a:rPr lang="pt-BR" sz="3800" dirty="0" smtClean="0"/>
              <a:t>    Não existe um direito absoluto e que sempre se sobreponha aos demais, bastando observar que a Constituição brasileira prevê a possibilidade de aplicação da pena de morte no caso de guerra declarada, situação de tamanho perigo para o país que até o direito à vida é limitado. Assim, demais direitos como a liberdade de expressão e de crítica também sofrem atenuações, não podendo servir de respaldo a comportamentos lesivos.</a:t>
            </a:r>
          </a:p>
          <a:p>
            <a:pPr marL="0" indent="449263" algn="just">
              <a:buNone/>
            </a:pPr>
            <a:r>
              <a:rPr lang="pt-BR" sz="3800" dirty="0" smtClean="0"/>
              <a:t>    Voltando ao caso de Danilo </a:t>
            </a:r>
            <a:r>
              <a:rPr lang="pt-BR" sz="3800" dirty="0" err="1" smtClean="0"/>
              <a:t>Gentili</a:t>
            </a:r>
            <a:r>
              <a:rPr lang="pt-BR" sz="3800" dirty="0" smtClean="0"/>
              <a:t>, as informações mostram que ele usou palavra de baixo calão ao se referir a Maria do Rosário e teve conduta ofensiva ao demonstrar seu descontentamento. Se assim agiu para fazer humor ou não, torna-se questão secundária porque a manifestação do pensamento é livre, porém não pode lesar a honra da pessoa a quem ela se dirige.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sz="1900" i="1" dirty="0" smtClean="0"/>
              <a:t>Marco </a:t>
            </a:r>
            <a:r>
              <a:rPr lang="pt-BR" sz="1900" i="1" dirty="0" smtClean="0"/>
              <a:t>Antonio dos Anjos Estadão - Portal do Estado de </a:t>
            </a:r>
            <a:r>
              <a:rPr lang="pt-BR" sz="1900" i="1" dirty="0" err="1" smtClean="0"/>
              <a:t>S.Paulo</a:t>
            </a:r>
            <a:r>
              <a:rPr lang="pt-BR" sz="1900" i="1" dirty="0" smtClean="0"/>
              <a:t>, 18 abril 2019.</a:t>
            </a:r>
            <a:endParaRPr lang="pt-BR" sz="1900" dirty="0" smtClean="0"/>
          </a:p>
          <a:p>
            <a:pPr algn="just"/>
            <a:r>
              <a:rPr lang="pt-BR" sz="1900" dirty="0" smtClean="0"/>
              <a:t>Disponível em: https://politica.estadao.com.br/blogs/fausto-macedo/ </a:t>
            </a:r>
            <a:r>
              <a:rPr lang="pt-BR" sz="1900" dirty="0" err="1" smtClean="0"/>
              <a:t>o-humor-e-a-liberdade-de-expressao</a:t>
            </a:r>
            <a:r>
              <a:rPr lang="pt-BR" sz="1900" dirty="0" smtClean="0"/>
              <a:t>/. Acesso em: 20 abr. 2019. [Adaptado</a:t>
            </a:r>
            <a:r>
              <a:rPr lang="pt-BR" sz="1900" dirty="0" smtClean="0"/>
              <a:t>.]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6" name="AutoShape 2" descr="Resultado de imagem para cr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0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9217" t="10742" r="36310" b="14062"/>
          <a:stretch>
            <a:fillRect/>
          </a:stretch>
        </p:blipFill>
        <p:spPr bwMode="auto">
          <a:xfrm>
            <a:off x="928662" y="0"/>
            <a:ext cx="7215238" cy="68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8668" t="12695" r="36310" b="12109"/>
          <a:stretch>
            <a:fillRect/>
          </a:stretch>
        </p:blipFill>
        <p:spPr bwMode="auto">
          <a:xfrm>
            <a:off x="914771" y="0"/>
            <a:ext cx="730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9766" t="10742" r="36859" b="16015"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766" t="9765" r="36859" b="15039"/>
          <a:stretch>
            <a:fillRect/>
          </a:stretch>
        </p:blipFill>
        <p:spPr bwMode="auto">
          <a:xfrm>
            <a:off x="1126301" y="-51568"/>
            <a:ext cx="7089037" cy="69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766" t="10742" r="37408" b="15039"/>
          <a:stretch>
            <a:fillRect/>
          </a:stretch>
        </p:blipFill>
        <p:spPr bwMode="auto">
          <a:xfrm>
            <a:off x="1285852" y="0"/>
            <a:ext cx="7038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</Words>
  <Application>Microsoft Office PowerPoint</Application>
  <PresentationFormat>Apresentação na tela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Usos facultativos</vt:lpstr>
      <vt:lpstr>Slide 13</vt:lpstr>
      <vt:lpstr>Slide 14</vt:lpstr>
      <vt:lpstr>Slide 15</vt:lpstr>
      <vt:lpstr>Casos especiais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PICMEL-PC</dc:creator>
  <cp:lastModifiedBy>User</cp:lastModifiedBy>
  <cp:revision>6</cp:revision>
  <dcterms:created xsi:type="dcterms:W3CDTF">2019-07-11T12:14:07Z</dcterms:created>
  <dcterms:modified xsi:type="dcterms:W3CDTF">2023-10-16T17:40:29Z</dcterms:modified>
</cp:coreProperties>
</file>