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26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79" r:id="rId12"/>
    <p:sldId id="280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906000" cy="6858000" type="A4"/>
  <p:notesSz cx="6858000" cy="9658350"/>
  <p:embeddedFontLst>
    <p:embeddedFont>
      <p:font typeface="Tahoma" panose="020B0604030504040204" pitchFamily="3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2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DE2EC-E9A6-42FC-84F2-B9696D9E62A7}">
  <a:tblStyle styleId="{365DE2EC-E9A6-42FC-84F2-B9696D9E62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1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4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2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1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14387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6915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698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0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 type="title">
  <p:cSld name="TITLE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838200" y="1371600"/>
            <a:ext cx="84201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14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 rot="5400000">
            <a:off x="5753100" y="1790700"/>
            <a:ext cx="5943600" cy="23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 rot="5400000">
            <a:off x="952500" y="-495300"/>
            <a:ext cx="59436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 rot="5400000">
            <a:off x="2821781" y="-916781"/>
            <a:ext cx="4495800" cy="92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>
            <a:spLocks noGrp="1"/>
          </p:cNvSpPr>
          <p:nvPr>
            <p:ph type="pic" idx="2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marL="914400" lvl="1" indent="-32639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marL="1371600" lvl="2" indent="-3048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marL="1828800" lvl="3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marL="2286000" lvl="4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marL="2743200" lvl="5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marL="3200400" lvl="6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marL="3657600" lvl="7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marL="4114800" lvl="8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4535488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5145088" y="1447800"/>
            <a:ext cx="4537075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228600"/>
            <a:ext cx="9253537" cy="1143000"/>
            <a:chOff x="80" y="624"/>
            <a:chExt cx="5381" cy="663"/>
          </a:xfrm>
        </p:grpSpPr>
        <p:sp>
          <p:nvSpPr>
            <p:cNvPr id="11" name="Google Shape;11;p1"/>
            <p:cNvSpPr txBox="1"/>
            <p:nvPr/>
          </p:nvSpPr>
          <p:spPr>
            <a:xfrm>
              <a:off x="263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2" name="Google Shape;12;p1"/>
            <p:cNvSpPr txBox="1"/>
            <p:nvPr/>
          </p:nvSpPr>
          <p:spPr>
            <a:xfrm>
              <a:off x="504" y="692"/>
              <a:ext cx="210" cy="29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3" name="Google Shape;13;p1"/>
            <p:cNvSpPr txBox="1"/>
            <p:nvPr/>
          </p:nvSpPr>
          <p:spPr>
            <a:xfrm>
              <a:off x="341" y="958"/>
              <a:ext cx="266" cy="29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4" name="Google Shape;14;p1"/>
            <p:cNvSpPr txBox="1"/>
            <p:nvPr/>
          </p:nvSpPr>
          <p:spPr>
            <a:xfrm>
              <a:off x="574" y="958"/>
              <a:ext cx="232" cy="297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5" name="Google Shape;15;p1"/>
            <p:cNvSpPr txBox="1"/>
            <p:nvPr/>
          </p:nvSpPr>
          <p:spPr>
            <a:xfrm>
              <a:off x="80" y="912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" name="Google Shape;16;p1"/>
            <p:cNvSpPr txBox="1"/>
            <p:nvPr/>
          </p:nvSpPr>
          <p:spPr>
            <a:xfrm>
              <a:off x="480" y="624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7" name="Google Shape;17;p1"/>
            <p:cNvSpPr txBox="1"/>
            <p:nvPr/>
          </p:nvSpPr>
          <p:spPr>
            <a:xfrm>
              <a:off x="279" y="1122"/>
              <a:ext cx="5182" cy="2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18" name="Google Shape;18;p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oogle Shape;87;p12"/>
          <p:cNvGrpSpPr/>
          <p:nvPr/>
        </p:nvGrpSpPr>
        <p:grpSpPr>
          <a:xfrm>
            <a:off x="0" y="1752600"/>
            <a:ext cx="6934200" cy="595312"/>
            <a:chOff x="0" y="1536"/>
            <a:chExt cx="5675" cy="663"/>
          </a:xfrm>
        </p:grpSpPr>
        <p:grpSp>
          <p:nvGrpSpPr>
            <p:cNvPr id="88" name="Google Shape;88;p12"/>
            <p:cNvGrpSpPr/>
            <p:nvPr/>
          </p:nvGrpSpPr>
          <p:grpSpPr>
            <a:xfrm>
              <a:off x="184" y="1603"/>
              <a:ext cx="450" cy="300"/>
              <a:chOff x="719" y="335"/>
              <a:chExt cx="625" cy="434"/>
            </a:xfrm>
          </p:grpSpPr>
          <p:sp>
            <p:nvSpPr>
              <p:cNvPr id="89" name="Google Shape;89;p12"/>
              <p:cNvSpPr txBox="1"/>
              <p:nvPr/>
            </p:nvSpPr>
            <p:spPr>
              <a:xfrm>
                <a:off x="719" y="335"/>
                <a:ext cx="385" cy="43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0" name="Google Shape;90;p12"/>
              <p:cNvSpPr txBox="1"/>
              <p:nvPr/>
            </p:nvSpPr>
            <p:spPr>
              <a:xfrm>
                <a:off x="1055" y="335"/>
                <a:ext cx="289" cy="434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91" name="Google Shape;91;p12"/>
            <p:cNvGrpSpPr/>
            <p:nvPr/>
          </p:nvGrpSpPr>
          <p:grpSpPr>
            <a:xfrm>
              <a:off x="262" y="1870"/>
              <a:ext cx="466" cy="299"/>
              <a:chOff x="863" y="2640"/>
              <a:chExt cx="672" cy="432"/>
            </a:xfrm>
          </p:grpSpPr>
          <p:sp>
            <p:nvSpPr>
              <p:cNvPr id="92" name="Google Shape;92;p12"/>
              <p:cNvSpPr txBox="1"/>
              <p:nvPr/>
            </p:nvSpPr>
            <p:spPr>
              <a:xfrm>
                <a:off x="863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3" name="Google Shape;93;p12"/>
              <p:cNvSpPr txBox="1"/>
              <p:nvPr/>
            </p:nvSpPr>
            <p:spPr>
              <a:xfrm>
                <a:off x="1200" y="2640"/>
                <a:ext cx="335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94" name="Google Shape;94;p12"/>
            <p:cNvSpPr txBox="1"/>
            <p:nvPr/>
          </p:nvSpPr>
          <p:spPr>
            <a:xfrm>
              <a:off x="0" y="1824"/>
              <a:ext cx="353" cy="26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5" name="Google Shape;95;p12"/>
            <p:cNvSpPr txBox="1"/>
            <p:nvPr/>
          </p:nvSpPr>
          <p:spPr>
            <a:xfrm>
              <a:off x="400" y="1536"/>
              <a:ext cx="19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6" name="Google Shape;96;p12"/>
            <p:cNvSpPr txBox="1"/>
            <p:nvPr/>
          </p:nvSpPr>
          <p:spPr>
            <a:xfrm rot="10800000" flipH="1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fld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ahoma"/>
              <a:buNone/>
            </a:pP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PLANO DE NEGÓCIO</a:t>
            </a:r>
            <a:endParaRPr/>
          </a:p>
        </p:txBody>
      </p:sp>
      <p:pic>
        <p:nvPicPr>
          <p:cNvPr id="114" name="Google Shape;114;p1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4"/>
          <p:cNvSpPr txBox="1"/>
          <p:nvPr/>
        </p:nvSpPr>
        <p:spPr>
          <a:xfrm>
            <a:off x="457200" y="1219200"/>
            <a:ext cx="86868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0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</a:t>
            </a:r>
            <a:endParaRPr lang="en-US" dirty="0">
              <a:ea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Nome da </a:t>
            </a:r>
            <a:r>
              <a:rPr lang="en-US" sz="44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3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28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8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Nomes</a:t>
            </a:r>
            <a:r>
              <a:rPr lang="en-US" sz="28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alunos</a:t>
            </a:r>
            <a:r>
              <a:rPr lang="en-US" sz="28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: </a:t>
            </a:r>
            <a:r>
              <a:rPr lang="en-US" sz="2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?????</a:t>
            </a:r>
            <a:endParaRPr sz="2800" dirty="0">
              <a:latin typeface="+mn-l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8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Professora</a:t>
            </a:r>
            <a:r>
              <a:rPr lang="en-US" sz="28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: Jaqueline Pinzon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800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Curso de </a:t>
            </a:r>
            <a:r>
              <a:rPr lang="en-US" sz="2800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Qualificação</a:t>
            </a:r>
            <a:r>
              <a:rPr lang="en-US" sz="2800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profissional</a:t>
            </a:r>
            <a:r>
              <a:rPr lang="en-US" sz="2800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800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Eletricista</a:t>
            </a:r>
            <a:r>
              <a:rPr lang="en-US" sz="2800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800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Sistemas de </a:t>
            </a:r>
            <a:r>
              <a:rPr lang="en-US" sz="2800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Energias</a:t>
            </a:r>
            <a:r>
              <a:rPr lang="en-US" sz="2800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Renováveis</a:t>
            </a:r>
            <a:endParaRPr sz="2800" dirty="0">
              <a:latin typeface="+mn-l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10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b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Concorrentes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graphicFrame>
        <p:nvGraphicFramePr>
          <p:cNvPr id="2" name="Google Shape;440;p45">
            <a:extLst>
              <a:ext uri="{FF2B5EF4-FFF2-40B4-BE49-F238E27FC236}">
                <a16:creationId xmlns:a16="http://schemas.microsoft.com/office/drawing/2014/main" id="{F6F842CF-8635-D3C9-DEFD-063A400F48E6}"/>
              </a:ext>
            </a:extLst>
          </p:cNvPr>
          <p:cNvGraphicFramePr/>
          <p:nvPr/>
        </p:nvGraphicFramePr>
        <p:xfrm>
          <a:off x="230187" y="1514475"/>
          <a:ext cx="9601150" cy="47910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9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58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Qualidade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Preço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Condições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Pagamento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Localização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Atendimento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Serviços aos Clientes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Garantias oferecidas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Sua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Empresa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Concorrente 1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Concorrente 2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850">
                <a:tc gridSpan="8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Conclusões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endParaRPr dirty="0"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230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11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b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Fornecedores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graphicFrame>
        <p:nvGraphicFramePr>
          <p:cNvPr id="2" name="Google Shape;454;p46">
            <a:extLst>
              <a:ext uri="{FF2B5EF4-FFF2-40B4-BE49-F238E27FC236}">
                <a16:creationId xmlns:a16="http://schemas.microsoft.com/office/drawing/2014/main" id="{3C54B6B4-C9FB-4363-428E-133877ED9D39}"/>
              </a:ext>
            </a:extLst>
          </p:cNvPr>
          <p:cNvGraphicFramePr/>
          <p:nvPr/>
        </p:nvGraphicFramePr>
        <p:xfrm>
          <a:off x="230187" y="1524000"/>
          <a:ext cx="9180500" cy="4876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Descrição dos itens a serem adquiridos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Nome do Fornecedor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Preço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Condições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Pagamento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Prazo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Entrega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Localização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(estado e /ou município)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123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12</a:t>
            </a:fld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PLANO DE MARKETING</a:t>
            </a:r>
            <a:endParaRPr dirty="0"/>
          </a:p>
        </p:txBody>
      </p:sp>
      <p:pic>
        <p:nvPicPr>
          <p:cNvPr id="230" name="Google Shape;230;p2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2" name="Google Shape;232;p25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3" name="Google Shape;233;p25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4" name="Google Shape;234;p2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35" name="Google Shape;235;p25"/>
          <p:cNvSpPr txBox="1"/>
          <p:nvPr/>
        </p:nvSpPr>
        <p:spPr>
          <a:xfrm>
            <a:off x="762000" y="1295400"/>
            <a:ext cx="8534400" cy="529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Descrição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principais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produtos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400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Aqui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deve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descrever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principais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itens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fabricados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vendidos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serviços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prestados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Informe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quais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linhas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produtos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especificando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detalhes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tamanho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modelo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sabores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embalagem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apresentação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rótulo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marca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etc. Se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necessário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fotografe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produtos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coloque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fotos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documentação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apoio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final 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plano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negócio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Para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serviço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informe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quais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serviços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prestados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suas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características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garantias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oferecidas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13</a:t>
            </a:fld>
            <a:endParaRPr/>
          </a:p>
        </p:txBody>
      </p:sp>
      <p:sp>
        <p:nvSpPr>
          <p:cNvPr id="241" name="Google Shape;241;p26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42" name="Google Shape;242;p2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26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4" name="Google Shape;244;p26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45" name="Google Shape;245;p26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6" name="Google Shape;246;p26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47" name="Google Shape;247;p26"/>
          <p:cNvSpPr txBox="1"/>
          <p:nvPr/>
        </p:nvSpPr>
        <p:spPr>
          <a:xfrm>
            <a:off x="685800" y="1524000"/>
            <a:ext cx="8534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Preço</a:t>
            </a:r>
            <a:endParaRPr sz="2400" dirty="0">
              <a:latin typeface="+mn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Preço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é o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consumidor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disposto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pagar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pelo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oferecer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determinação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preço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deve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considerar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custos 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produto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serviço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ainda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proporcionar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retorno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desejado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avaliar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quanto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consumidor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disposto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pagar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pode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verificar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se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preço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compatível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com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aquele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praticado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no mercado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pelos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concorrentes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diretos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14</a:t>
            </a:fld>
            <a:endParaRPr/>
          </a:p>
        </p:txBody>
      </p:sp>
      <p:sp>
        <p:nvSpPr>
          <p:cNvPr id="253" name="Google Shape;253;p27"/>
          <p:cNvSpPr txBox="1">
            <a:spLocks noGrp="1"/>
          </p:cNvSpPr>
          <p:nvPr>
            <p:ph type="title" idx="4294967295"/>
          </p:nvPr>
        </p:nvSpPr>
        <p:spPr>
          <a:xfrm>
            <a:off x="12954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54" name="Google Shape;254;p27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27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56" name="Google Shape;256;p27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7" name="Google Shape;257;p27"/>
          <p:cNvSpPr txBox="1"/>
          <p:nvPr/>
        </p:nvSpPr>
        <p:spPr>
          <a:xfrm>
            <a:off x="762000" y="1295400"/>
            <a:ext cx="8458200" cy="587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Estratégias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Promocionais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Promoção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é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toda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objetivo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apresentar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informar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convencer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lembrar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clientes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comprar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seus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produtos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serviços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concorrentes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seguir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relacionadas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algumas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estratégias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poderá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utilizar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: propaganda em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rádio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jornais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revistas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; internet;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amostras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grátis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; mala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direta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folhetos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cartões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visita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;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catálogos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;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carro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som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faixas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;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brindes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sorteios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;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descontos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(de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acordo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com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volumes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comprados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);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participação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feiras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eventos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15</a:t>
            </a:fld>
            <a:endParaRPr/>
          </a:p>
        </p:txBody>
      </p:sp>
      <p:sp>
        <p:nvSpPr>
          <p:cNvPr id="264" name="Google Shape;264;p2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/>
          </a:p>
        </p:txBody>
      </p:sp>
      <p:pic>
        <p:nvPicPr>
          <p:cNvPr id="265" name="Google Shape;265;p2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8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67" name="Google Shape;267;p28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8" name="Google Shape;268;p28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69" name="Google Shape;269;p28"/>
          <p:cNvSpPr txBox="1"/>
          <p:nvPr/>
        </p:nvSpPr>
        <p:spPr>
          <a:xfrm>
            <a:off x="834656" y="1533524"/>
            <a:ext cx="80010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Estrutura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comercialização</a:t>
            </a:r>
            <a:endParaRPr sz="2400" dirty="0">
              <a:latin typeface="+mn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Neste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itens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descreva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Formas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comercialização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distribuição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utilizadas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16</a:t>
            </a:fld>
            <a:endParaRPr/>
          </a:p>
        </p:txBody>
      </p:sp>
      <p:sp>
        <p:nvSpPr>
          <p:cNvPr id="275" name="Google Shape;275;p29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PLANO OPERACIONAL</a:t>
            </a:r>
            <a:endParaRPr dirty="0"/>
          </a:p>
        </p:txBody>
      </p:sp>
      <p:pic>
        <p:nvPicPr>
          <p:cNvPr id="276" name="Google Shape;276;p2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2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78" name="Google Shape;278;p2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9" name="Google Shape;279;p29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80" name="Google Shape;280;p29"/>
          <p:cNvSpPr txBox="1"/>
          <p:nvPr/>
        </p:nvSpPr>
        <p:spPr>
          <a:xfrm>
            <a:off x="762000" y="1219200"/>
            <a:ext cx="8686800" cy="510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Layout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lang="en-US" sz="2400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lang="en-US" sz="2400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Por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meio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 layout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arranjo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físico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definir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distribuição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diversos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setores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alguns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recursos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das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pessoas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no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espaço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disponível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Um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bom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arranjo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físico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traz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uma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série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benefícios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: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17</a:t>
            </a:fld>
            <a:endParaRPr/>
          </a:p>
        </p:txBody>
      </p:sp>
      <p:sp>
        <p:nvSpPr>
          <p:cNvPr id="286" name="Google Shape;286;p30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87" name="Google Shape;287;p3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3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89" name="Google Shape;289;p3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0" name="Google Shape;290;p30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91" name="Google Shape;291;p30"/>
          <p:cNvSpPr txBox="1"/>
          <p:nvPr/>
        </p:nvSpPr>
        <p:spPr>
          <a:xfrm>
            <a:off x="685800" y="1295400"/>
            <a:ext cx="8229600" cy="2892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Capacidade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produtiva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/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comercial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/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serviços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É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importante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estimar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capacidade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instalada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isto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é,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quanto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pode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ser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produzido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quantos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clientes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podem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ser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atendidos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com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estrutura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existente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Com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isso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é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possível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diminuir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ociosidade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desperdício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18</a:t>
            </a:fld>
            <a:endParaRPr/>
          </a:p>
        </p:txBody>
      </p:sp>
      <p:sp>
        <p:nvSpPr>
          <p:cNvPr id="297" name="Google Shape;297;p31"/>
          <p:cNvSpPr txBox="1">
            <a:spLocks noGrp="1"/>
          </p:cNvSpPr>
          <p:nvPr>
            <p:ph type="title" idx="4294967295"/>
          </p:nvPr>
        </p:nvSpPr>
        <p:spPr>
          <a:xfrm>
            <a:off x="14478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98" name="Google Shape;298;p3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00" name="Google Shape;300;p31"/>
          <p:cNvSpPr txBox="1"/>
          <p:nvPr/>
        </p:nvSpPr>
        <p:spPr>
          <a:xfrm>
            <a:off x="762000" y="1371600"/>
            <a:ext cx="8534400" cy="489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Processos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Operacionais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É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momento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registrar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funcionar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deve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pensar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feitas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várias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atividades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descrevendo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etapa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etapa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fabricação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produtos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venda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mercadorias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prestação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serviços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até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mesmo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rotinas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administrativas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Identifique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trabalhos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realizados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responsáveis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assim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materiais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equipamentos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necessários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  <p:sp>
        <p:nvSpPr>
          <p:cNvPr id="301" name="Google Shape;301;p31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</a:t>
            </a:fld>
            <a:endParaRPr/>
          </a:p>
        </p:txBody>
      </p:sp>
      <p:sp>
        <p:nvSpPr>
          <p:cNvPr id="307" name="Google Shape;307;p32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308" name="Google Shape;308;p3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3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10" name="Google Shape;310;p3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11" name="Google Shape;311;p32"/>
          <p:cNvSpPr txBox="1"/>
          <p:nvPr/>
        </p:nvSpPr>
        <p:spPr>
          <a:xfrm>
            <a:off x="685800" y="1524000"/>
            <a:ext cx="8458200" cy="249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Necessidade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Pessoal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Faça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projeção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pessoal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necessário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para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funcionamento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negócio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Esse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item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inclui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(s)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sócio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(s),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familiares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(se for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caso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) e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pessoas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contratadas</a:t>
            </a:r>
            <a:r>
              <a:rPr lang="en-US" sz="2400" b="1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22" name="Google Shape;122;p1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5"/>
          <p:cNvSpPr txBox="1"/>
          <p:nvPr/>
        </p:nvSpPr>
        <p:spPr>
          <a:xfrm>
            <a:off x="685800" y="14478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Resumo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principais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pontos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do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plano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negócio</a:t>
            </a:r>
            <a:endParaRPr sz="2400" dirty="0">
              <a:latin typeface="+mn-lt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Este é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primeiros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ítem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trabalho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mas é o ultimo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vc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vai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incluir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no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trabalho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pois é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resumo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3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</a:t>
            </a:fld>
            <a:endParaRPr/>
          </a:p>
        </p:txBody>
      </p:sp>
      <p:sp>
        <p:nvSpPr>
          <p:cNvPr id="317" name="Google Shape;317;p33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PLANO FINANCEIRO</a:t>
            </a:r>
            <a:endParaRPr dirty="0"/>
          </a:p>
        </p:txBody>
      </p:sp>
      <p:pic>
        <p:nvPicPr>
          <p:cNvPr id="318" name="Google Shape;318;p33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33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20" name="Google Shape;320;p33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21" name="Google Shape;321;p33"/>
          <p:cNvSpPr txBox="1"/>
          <p:nvPr/>
        </p:nvSpPr>
        <p:spPr>
          <a:xfrm>
            <a:off x="685800" y="1371600"/>
            <a:ext cx="8534400" cy="449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Estimativas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Investimentos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Fixos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investimento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fixo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corresponde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todos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bens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deve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comprar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para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negócio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possa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funcionar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maneira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apropriada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quadro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seguir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relacione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equipamentos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máquinas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móveis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utensílios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ferramentas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veículos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adquiridos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quantidade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necessária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o valor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cada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um e o total a ser</a:t>
            </a:r>
            <a:r>
              <a:rPr lang="en-US" sz="2400" dirty="0">
                <a:latin typeface="+mn-lt"/>
                <a:ea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desembolsado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21</a:t>
            </a:fld>
            <a:endParaRPr/>
          </a:p>
        </p:txBody>
      </p:sp>
      <p:sp>
        <p:nvSpPr>
          <p:cNvPr id="327" name="Google Shape;327;p34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28" name="Google Shape;328;p3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3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30" name="Google Shape;330;p3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31" name="Google Shape;331;p34"/>
          <p:cNvSpPr txBox="1"/>
          <p:nvPr/>
        </p:nvSpPr>
        <p:spPr>
          <a:xfrm>
            <a:off x="533400" y="1447800"/>
            <a:ext cx="8915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Capital de Giro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 capital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giro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é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montante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recursos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necessário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para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funcionamento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normal da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empresa,compreendendo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compra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matérias-primas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mercadorias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financiamento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vendas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pagamento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despesas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estimar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o capital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giro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para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começo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atividades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deverá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apurar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o estoque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inicial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caixa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mínimo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necessário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22</a:t>
            </a:fld>
            <a:endParaRPr/>
          </a:p>
        </p:txBody>
      </p:sp>
      <p:sp>
        <p:nvSpPr>
          <p:cNvPr id="337" name="Google Shape;337;p35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38" name="Google Shape;338;p3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3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40" name="Google Shape;340;p3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41" name="Google Shape;341;p35"/>
          <p:cNvSpPr txBox="1"/>
          <p:nvPr/>
        </p:nvSpPr>
        <p:spPr>
          <a:xfrm>
            <a:off x="762000" y="1167071"/>
            <a:ext cx="8534400" cy="4523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Investimentos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Pré-operacionais</a:t>
            </a:r>
            <a:endParaRPr sz="24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Compreendem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gastos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realizados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antes do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início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atividades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isto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é, antes que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ela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abra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portas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comece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vender. São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exemplos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investimentos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pré-operacionais:despesas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com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reforma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(pintura,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instalação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elétrica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troca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piso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etc.)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mesmo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as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taxas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registro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 </a:t>
            </a:r>
            <a:r>
              <a:rPr lang="en-US" sz="24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400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ahoma"/>
                <a:cs typeface="Tahoma"/>
                <a:sym typeface="Tahoma"/>
              </a:rPr>
              <a:t>Investimento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ahoma"/>
                <a:cs typeface="Tahoma"/>
                <a:sym typeface="Tahoma"/>
              </a:rPr>
              <a:t> Total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400" b="0" i="0" u="none" dirty="0">
              <a:solidFill>
                <a:schemeClr val="tx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Investimento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fixo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+ Capital de 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giro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+ 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Investimento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operacional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Investimento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Total.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23</a:t>
            </a:fld>
            <a:endParaRPr/>
          </a:p>
        </p:txBody>
      </p:sp>
      <p:sp>
        <p:nvSpPr>
          <p:cNvPr id="347" name="Google Shape;347;p36"/>
          <p:cNvSpPr txBox="1">
            <a:spLocks noGrp="1"/>
          </p:cNvSpPr>
          <p:nvPr>
            <p:ph type="title" idx="4294967295"/>
          </p:nvPr>
        </p:nvSpPr>
        <p:spPr>
          <a:xfrm>
            <a:off x="1143000" y="381000"/>
            <a:ext cx="6172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AVALIAÇÃO ESTRATÉGICA</a:t>
            </a:r>
            <a:endParaRPr dirty="0"/>
          </a:p>
        </p:txBody>
      </p:sp>
      <p:pic>
        <p:nvPicPr>
          <p:cNvPr id="348" name="Google Shape;348;p3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36"/>
          <p:cNvSpPr txBox="1"/>
          <p:nvPr/>
        </p:nvSpPr>
        <p:spPr>
          <a:xfrm>
            <a:off x="762000" y="1447800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50" name="Google Shape;350;p36"/>
          <p:cNvSpPr txBox="1"/>
          <p:nvPr/>
        </p:nvSpPr>
        <p:spPr>
          <a:xfrm>
            <a:off x="838200" y="1295400"/>
            <a:ext cx="85344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1" name="Google Shape;351;p36"/>
          <p:cNvSpPr txBox="1"/>
          <p:nvPr/>
        </p:nvSpPr>
        <p:spPr>
          <a:xfrm>
            <a:off x="762000" y="1143000"/>
            <a:ext cx="83058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Análise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matriz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F.O.F.A.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352" name="Google Shape;352;p36"/>
          <p:cNvGraphicFramePr/>
          <p:nvPr>
            <p:extLst>
              <p:ext uri="{D42A27DB-BD31-4B8C-83A1-F6EECF244321}">
                <p14:modId xmlns:p14="http://schemas.microsoft.com/office/powerpoint/2010/main" val="2862477401"/>
              </p:ext>
            </p:extLst>
          </p:nvPr>
        </p:nvGraphicFramePr>
        <p:xfrm>
          <a:off x="685800" y="1676400"/>
          <a:ext cx="8458175" cy="47244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423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3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Forças</a:t>
                      </a:r>
                      <a:r>
                        <a:rPr lang="en-US" sz="2400" b="1" i="0" u="none" dirty="0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400" b="1" i="0" u="none" dirty="0" err="1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 )</a:t>
                      </a:r>
                      <a:endParaRPr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Oportunidades</a:t>
                      </a:r>
                      <a:r>
                        <a:rPr lang="en-US" sz="2400" b="1" i="0" u="none" dirty="0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400" b="1" i="0" u="none" dirty="0" err="1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Fraquezas</a:t>
                      </a:r>
                      <a:r>
                        <a:rPr lang="en-US" sz="2400" b="1" i="0" u="none" dirty="0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400" b="1" i="0" u="none" dirty="0" err="1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Ameaças</a:t>
                      </a:r>
                      <a:r>
                        <a:rPr lang="en-US" sz="2400" b="1" i="0" u="none" dirty="0">
                          <a:solidFill>
                            <a:schemeClr val="dk1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400" b="1" i="0" u="none" dirty="0" err="1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400" b="1" i="0" u="none" dirty="0">
                          <a:solidFill>
                            <a:srgbClr val="FF0000"/>
                          </a:solidFill>
                          <a:latin typeface="+mn-lt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fld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30" name="Google Shape;130;p1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6"/>
          <p:cNvSpPr txBox="1"/>
          <p:nvPr/>
        </p:nvSpPr>
        <p:spPr>
          <a:xfrm>
            <a:off x="685800" y="11430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Dados dos </a:t>
            </a:r>
            <a:r>
              <a:rPr lang="en-US" sz="28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empreendedores</a:t>
            </a:r>
            <a:r>
              <a:rPr lang="en-US" sz="28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experiência</a:t>
            </a:r>
            <a:r>
              <a:rPr lang="en-US" sz="2800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profissional</a:t>
            </a:r>
            <a:r>
              <a:rPr lang="en-US" sz="28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e </a:t>
            </a:r>
            <a:r>
              <a:rPr lang="en-US" sz="28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atribuições</a:t>
            </a:r>
            <a:r>
              <a:rPr lang="en-US" sz="28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endParaRPr sz="2800" dirty="0">
              <a:latin typeface="+mn-lt"/>
            </a:endParaRPr>
          </a:p>
        </p:txBody>
      </p:sp>
      <p:sp>
        <p:nvSpPr>
          <p:cNvPr id="132" name="Google Shape;132;p16"/>
          <p:cNvSpPr txBox="1"/>
          <p:nvPr/>
        </p:nvSpPr>
        <p:spPr>
          <a:xfrm>
            <a:off x="685800" y="2131901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300" b="1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SÓCIO 1</a:t>
            </a:r>
            <a:endParaRPr sz="23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300" b="0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3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Nome: </a:t>
            </a:r>
            <a:r>
              <a:rPr lang="en-US" sz="23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</a:t>
            </a:r>
            <a:endParaRPr sz="23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300" b="0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Endereço</a:t>
            </a:r>
            <a:r>
              <a:rPr lang="en-US" sz="23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: </a:t>
            </a:r>
            <a:r>
              <a:rPr lang="en-US" sz="23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</a:t>
            </a:r>
            <a:endParaRPr sz="2300" b="0" i="0" u="none" dirty="0">
              <a:solidFill>
                <a:srgbClr val="FF0000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3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Bairro:  </a:t>
            </a:r>
            <a:r>
              <a:rPr lang="en-US" sz="23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????    </a:t>
            </a:r>
            <a:r>
              <a:rPr lang="en-US" sz="23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                       </a:t>
            </a:r>
            <a:r>
              <a:rPr lang="en-US" sz="2300" b="0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Cidade</a:t>
            </a:r>
            <a:r>
              <a:rPr lang="en-US" sz="23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: </a:t>
            </a:r>
            <a:r>
              <a:rPr lang="en-US" sz="23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</a:t>
            </a:r>
            <a:endParaRPr sz="23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300" b="0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Fone</a:t>
            </a:r>
            <a:r>
              <a:rPr lang="en-US" sz="23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: </a:t>
            </a:r>
            <a:r>
              <a:rPr lang="en-US" sz="23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</a:t>
            </a:r>
            <a:endParaRPr sz="23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3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300" b="1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Perfil</a:t>
            </a:r>
            <a:r>
              <a:rPr lang="en-US" sz="23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: </a:t>
            </a:r>
            <a:r>
              <a:rPr lang="en-US" sz="23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</a:t>
            </a:r>
            <a:endParaRPr sz="23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3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3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300" b="1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Atribuições</a:t>
            </a:r>
            <a:r>
              <a:rPr lang="en-US" sz="2300" b="1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: </a:t>
            </a:r>
            <a:r>
              <a:rPr lang="en-US" sz="23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????</a:t>
            </a:r>
            <a:endParaRPr sz="23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</a:t>
            </a:fld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48" name="Google Shape;148;p1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8"/>
          <p:cNvSpPr txBox="1"/>
          <p:nvPr/>
        </p:nvSpPr>
        <p:spPr>
          <a:xfrm>
            <a:off x="717698" y="1204118"/>
            <a:ext cx="83058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800" b="1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Dados do </a:t>
            </a:r>
            <a:r>
              <a:rPr lang="en-US" sz="2800" b="1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empreendimento</a:t>
            </a:r>
            <a:endParaRPr sz="2800" b="1" dirty="0">
              <a:latin typeface="+mj-lt"/>
            </a:endParaRPr>
          </a:p>
        </p:txBody>
      </p:sp>
      <p:sp>
        <p:nvSpPr>
          <p:cNvPr id="150" name="Google Shape;150;p18"/>
          <p:cNvSpPr txBox="1"/>
          <p:nvPr/>
        </p:nvSpPr>
        <p:spPr>
          <a:xfrm>
            <a:off x="914400" y="2497137"/>
            <a:ext cx="7793665" cy="2790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Nome da </a:t>
            </a:r>
            <a:r>
              <a:rPr lang="en-US" sz="2400" b="1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2400" b="1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???</a:t>
            </a:r>
            <a:endParaRPr dirty="0">
              <a:latin typeface="+mn-lt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400" b="1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Endereço</a:t>
            </a:r>
            <a:r>
              <a:rPr lang="en-US" sz="2400" b="1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???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>
              <a:latin typeface="+mn-lt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CNPJ/CPF: </a:t>
            </a: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???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</a:t>
            </a:fld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57" name="Google Shape;157;p1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59" name="Google Shape;159;p19"/>
          <p:cNvSpPr txBox="1"/>
          <p:nvPr/>
        </p:nvSpPr>
        <p:spPr>
          <a:xfrm>
            <a:off x="685800" y="15240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0" name="Google Shape;160;p1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1" name="Google Shape;161;p19"/>
          <p:cNvSpPr txBox="1"/>
          <p:nvPr/>
        </p:nvSpPr>
        <p:spPr>
          <a:xfrm>
            <a:off x="762000" y="1600200"/>
            <a:ext cx="8458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pt-BR" sz="2400" b="1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MISSÃO: </a:t>
            </a:r>
            <a:r>
              <a:rPr lang="pt-BR" sz="2400" b="1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????</a:t>
            </a:r>
            <a:endParaRPr sz="2400" b="1" i="0" u="none" dirty="0">
              <a:solidFill>
                <a:srgbClr val="FF0000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VISÃO: 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????</a:t>
            </a:r>
            <a:endParaRPr sz="2400" dirty="0">
              <a:latin typeface="+mj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Valores</a:t>
            </a:r>
            <a:r>
              <a:rPr lang="en-US" sz="2400" b="1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: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????</a:t>
            </a:r>
            <a:endParaRPr sz="24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</a:t>
            </a:fld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69" name="Google Shape;169;p2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71" name="Google Shape;171;p20"/>
          <p:cNvSpPr txBox="1"/>
          <p:nvPr/>
        </p:nvSpPr>
        <p:spPr>
          <a:xfrm>
            <a:off x="685800" y="1524000"/>
            <a:ext cx="8610600" cy="233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Setores</a:t>
            </a:r>
            <a:r>
              <a:rPr lang="en-US" sz="24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atividade</a:t>
            </a:r>
            <a:endParaRPr sz="2400" dirty="0">
              <a:latin typeface="+mj-lt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Agropecuária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Indústria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comércio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prestação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serviço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.</a:t>
            </a:r>
            <a:endParaRPr sz="2400" dirty="0">
              <a:latin typeface="+mj-lt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Classificação</a:t>
            </a:r>
            <a:r>
              <a:rPr lang="en-US" sz="24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Setor</a:t>
            </a:r>
            <a:r>
              <a:rPr lang="en-US" sz="2400" b="0" i="0" u="none" dirty="0">
                <a:solidFill>
                  <a:schemeClr val="dk1"/>
                </a:solidFill>
                <a:latin typeface="+mj-lt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?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lang="en-US" sz="2400" dirty="0">
              <a:solidFill>
                <a:srgbClr val="FF0000"/>
              </a:solidFill>
              <a:latin typeface="+mj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400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S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etor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primário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secundário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ou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terciário</a:t>
            </a:r>
            <a:r>
              <a:rPr lang="en-US" sz="2400" b="0" i="0" u="none" dirty="0">
                <a:solidFill>
                  <a:srgbClr val="FF0000"/>
                </a:solidFill>
                <a:latin typeface="+mj-lt"/>
                <a:ea typeface="Tahoma"/>
                <a:cs typeface="Tahoma"/>
                <a:sym typeface="Tahoma"/>
              </a:rPr>
              <a:t>. </a:t>
            </a:r>
            <a:endParaRPr sz="24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3" name="Google Shape;173;p20"/>
          <p:cNvSpPr txBox="1"/>
          <p:nvPr/>
        </p:nvSpPr>
        <p:spPr>
          <a:xfrm>
            <a:off x="838200" y="20574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7</a:t>
            </a:fld>
            <a:endParaRPr/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80" name="Google Shape;180;p2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2" name="Google Shape;182;p21"/>
          <p:cNvSpPr txBox="1"/>
          <p:nvPr/>
        </p:nvSpPr>
        <p:spPr>
          <a:xfrm>
            <a:off x="685800" y="12954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3" name="Google Shape;183;p21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5" name="Google Shape;185;p21"/>
          <p:cNvSpPr txBox="1"/>
          <p:nvPr/>
        </p:nvSpPr>
        <p:spPr>
          <a:xfrm>
            <a:off x="762000" y="1371600"/>
            <a:ext cx="83820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Forma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Jurídica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endParaRPr lang="en-US" sz="2400" dirty="0">
              <a:latin typeface="+mn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???</a:t>
            </a:r>
            <a:endParaRPr sz="2400" dirty="0">
              <a:latin typeface="+mn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lang="en-US" sz="2400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Enquadramento</a:t>
            </a:r>
            <a:r>
              <a:rPr lang="en-US" sz="2400" b="0" i="0" u="none" dirty="0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+mn-lt"/>
                <a:ea typeface="Tahoma"/>
                <a:cs typeface="Tahoma"/>
                <a:sym typeface="Tahoma"/>
              </a:rPr>
              <a:t>Tributário</a:t>
            </a:r>
            <a:endParaRPr sz="2400" dirty="0">
              <a:latin typeface="+mn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????</a:t>
            </a:r>
            <a:endParaRPr sz="24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</a:t>
            </a:fld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92" name="Google Shape;192;p2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4" name="Google Shape;194;p22"/>
          <p:cNvSpPr txBox="1"/>
          <p:nvPr/>
        </p:nvSpPr>
        <p:spPr>
          <a:xfrm>
            <a:off x="762000" y="12192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Capital Social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Fonte de Recursos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5" name="Google Shape;195;p22"/>
          <p:cNvSpPr txBox="1"/>
          <p:nvPr/>
        </p:nvSpPr>
        <p:spPr>
          <a:xfrm>
            <a:off x="8382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6" name="Google Shape;196;p22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7" name="Google Shape;197;p2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198" name="Google Shape;198;p22"/>
          <p:cNvSpPr txBox="1"/>
          <p:nvPr/>
        </p:nvSpPr>
        <p:spPr>
          <a:xfrm>
            <a:off x="838200" y="1775637"/>
            <a:ext cx="8343900" cy="262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endParaRPr sz="18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Aqui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irá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determinar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que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maneira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serão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obtidos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implantação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 Para o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início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das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atividades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pode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contar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com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de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com ambos.</a:t>
            </a:r>
            <a:endParaRPr sz="1800" dirty="0">
              <a:latin typeface="+mn-l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Recursos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envolvem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aplicação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por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parte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do(s)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proprietário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(s) do capital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necessário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abertura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já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utilização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compreende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busca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investidores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empréstimos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junto a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instituições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financeiras</a:t>
            </a:r>
            <a:r>
              <a:rPr lang="en-US" sz="1800" b="0" i="0" u="none" dirty="0">
                <a:solidFill>
                  <a:srgbClr val="FF0000"/>
                </a:solidFill>
                <a:latin typeface="+mn-lt"/>
                <a:ea typeface="Tahoma"/>
                <a:cs typeface="Tahoma"/>
                <a:sym typeface="Tahoma"/>
              </a:rPr>
              <a:t>.</a:t>
            </a:r>
            <a:r>
              <a:rPr lang="en-US" sz="1800" b="1" i="0" u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endParaRPr sz="1800" b="0" i="0" u="none" dirty="0">
              <a:solidFill>
                <a:srgbClr val="FF0000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99" name="Google Shape;199;p22"/>
          <p:cNvGraphicFramePr/>
          <p:nvPr/>
        </p:nvGraphicFramePr>
        <p:xfrm>
          <a:off x="990600" y="4191000"/>
          <a:ext cx="8153375" cy="20923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Nome do Sócio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 (R$)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 de participação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1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2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100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9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b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Clientes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23" name="Google Shape;223;p24"/>
          <p:cNvSpPr txBox="1"/>
          <p:nvPr/>
        </p:nvSpPr>
        <p:spPr>
          <a:xfrm>
            <a:off x="685800" y="1447800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Público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Alvo: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Comportamento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Área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Abrangência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1144</Words>
  <Application>Microsoft Office PowerPoint</Application>
  <PresentationFormat>Papel A4 (210 x 297 mm)</PresentationFormat>
  <Paragraphs>249</Paragraphs>
  <Slides>23</Slides>
  <Notes>23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Noto Sans Symbols</vt:lpstr>
      <vt:lpstr>Tahoma</vt:lpstr>
      <vt:lpstr>Arial</vt:lpstr>
      <vt:lpstr>Geometrico</vt:lpstr>
      <vt:lpstr>1_Geometrico</vt:lpstr>
      <vt:lpstr>  PLANO DE NEGÓCIO</vt:lpstr>
      <vt:lpstr>1. Sumário Executivo</vt:lpstr>
      <vt:lpstr>Sumário Executivo</vt:lpstr>
      <vt:lpstr>Sumário do Executivo</vt:lpstr>
      <vt:lpstr>Sumário Executivo</vt:lpstr>
      <vt:lpstr>Sumário Executivo</vt:lpstr>
      <vt:lpstr>Sumário Executivo</vt:lpstr>
      <vt:lpstr>Sumário Executivo</vt:lpstr>
      <vt:lpstr>Analise de Mercado Clientes</vt:lpstr>
      <vt:lpstr>Analise de Mercado Concorrentes</vt:lpstr>
      <vt:lpstr>Analise de Mercado Fornecedores</vt:lpstr>
      <vt:lpstr>3. PLANO DE MARKETING</vt:lpstr>
      <vt:lpstr>PLANO DE MARKETING</vt:lpstr>
      <vt:lpstr>PLANO DE MARKETING</vt:lpstr>
      <vt:lpstr>PLANO DE MARKETING</vt:lpstr>
      <vt:lpstr>4. PLANO OPERACIONAL</vt:lpstr>
      <vt:lpstr>PLANO OPERACIONAL</vt:lpstr>
      <vt:lpstr>PLANO OPERACIONAL</vt:lpstr>
      <vt:lpstr>PLANO OPERACIONAL</vt:lpstr>
      <vt:lpstr>5. PLANO FINANCEIRO</vt:lpstr>
      <vt:lpstr>PLANO FINANCEIRO</vt:lpstr>
      <vt:lpstr>PLANO FINANCEIRO</vt:lpstr>
      <vt:lpstr>6. AVALIAÇÃO ESTRATÉGICA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NEGÓCIO</dc:title>
  <dc:creator>Jaqueline Pinzon</dc:creator>
  <cp:lastModifiedBy>jaqueline pinzon</cp:lastModifiedBy>
  <cp:revision>10</cp:revision>
  <dcterms:modified xsi:type="dcterms:W3CDTF">2022-10-04T21:34:26Z</dcterms:modified>
</cp:coreProperties>
</file>