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151"/>
  </p:notesMasterIdLst>
  <p:sldIdLst>
    <p:sldId id="256" r:id="rId2"/>
    <p:sldId id="287" r:id="rId3"/>
    <p:sldId id="312" r:id="rId4"/>
    <p:sldId id="317" r:id="rId5"/>
    <p:sldId id="318" r:id="rId6"/>
    <p:sldId id="292" r:id="rId7"/>
    <p:sldId id="323" r:id="rId8"/>
    <p:sldId id="324" r:id="rId9"/>
    <p:sldId id="752" r:id="rId10"/>
    <p:sldId id="328" r:id="rId11"/>
    <p:sldId id="314" r:id="rId12"/>
    <p:sldId id="315" r:id="rId13"/>
    <p:sldId id="321" r:id="rId14"/>
    <p:sldId id="322" r:id="rId15"/>
    <p:sldId id="325" r:id="rId16"/>
    <p:sldId id="695" r:id="rId17"/>
    <p:sldId id="696" r:id="rId18"/>
    <p:sldId id="310" r:id="rId19"/>
    <p:sldId id="712" r:id="rId20"/>
    <p:sldId id="713" r:id="rId21"/>
    <p:sldId id="753" r:id="rId22"/>
    <p:sldId id="758" r:id="rId23"/>
    <p:sldId id="754" r:id="rId24"/>
    <p:sldId id="755" r:id="rId25"/>
    <p:sldId id="715" r:id="rId26"/>
    <p:sldId id="717" r:id="rId27"/>
    <p:sldId id="757" r:id="rId28"/>
    <p:sldId id="756" r:id="rId29"/>
    <p:sldId id="721" r:id="rId30"/>
    <p:sldId id="722" r:id="rId31"/>
    <p:sldId id="723" r:id="rId32"/>
    <p:sldId id="724" r:id="rId33"/>
    <p:sldId id="725" r:id="rId34"/>
    <p:sldId id="726" r:id="rId35"/>
    <p:sldId id="326" r:id="rId36"/>
    <p:sldId id="330" r:id="rId37"/>
    <p:sldId id="694" r:id="rId38"/>
    <p:sldId id="263" r:id="rId39"/>
    <p:sldId id="691" r:id="rId40"/>
    <p:sldId id="768" r:id="rId41"/>
    <p:sldId id="769" r:id="rId42"/>
    <p:sldId id="692" r:id="rId43"/>
    <p:sldId id="759" r:id="rId44"/>
    <p:sldId id="698" r:id="rId45"/>
    <p:sldId id="699" r:id="rId46"/>
    <p:sldId id="760" r:id="rId47"/>
    <p:sldId id="761" r:id="rId48"/>
    <p:sldId id="763" r:id="rId49"/>
    <p:sldId id="762" r:id="rId50"/>
    <p:sldId id="764" r:id="rId51"/>
    <p:sldId id="765" r:id="rId52"/>
    <p:sldId id="766" r:id="rId53"/>
    <p:sldId id="767" r:id="rId54"/>
    <p:sldId id="267" r:id="rId55"/>
    <p:sldId id="270" r:id="rId56"/>
    <p:sldId id="271" r:id="rId57"/>
    <p:sldId id="272" r:id="rId58"/>
    <p:sldId id="275" r:id="rId59"/>
    <p:sldId id="276" r:id="rId60"/>
    <p:sldId id="279" r:id="rId61"/>
    <p:sldId id="280" r:id="rId62"/>
    <p:sldId id="282" r:id="rId63"/>
    <p:sldId id="708" r:id="rId64"/>
    <p:sldId id="707" r:id="rId65"/>
    <p:sldId id="283" r:id="rId66"/>
    <p:sldId id="284" r:id="rId67"/>
    <p:sldId id="285" r:id="rId68"/>
    <p:sldId id="286" r:id="rId69"/>
    <p:sldId id="331" r:id="rId70"/>
    <p:sldId id="686" r:id="rId71"/>
    <p:sldId id="687" r:id="rId72"/>
    <p:sldId id="675" r:id="rId73"/>
    <p:sldId id="676" r:id="rId74"/>
    <p:sldId id="685" r:id="rId75"/>
    <p:sldId id="684" r:id="rId76"/>
    <p:sldId id="682" r:id="rId77"/>
    <p:sldId id="701" r:id="rId78"/>
    <p:sldId id="702" r:id="rId79"/>
    <p:sldId id="796" r:id="rId80"/>
    <p:sldId id="797" r:id="rId81"/>
    <p:sldId id="367" r:id="rId82"/>
    <p:sldId id="703" r:id="rId83"/>
    <p:sldId id="704" r:id="rId84"/>
    <p:sldId id="798" r:id="rId85"/>
    <p:sldId id="683" r:id="rId86"/>
    <p:sldId id="705" r:id="rId87"/>
    <p:sldId id="369" r:id="rId88"/>
    <p:sldId id="371" r:id="rId89"/>
    <p:sldId id="341" r:id="rId90"/>
    <p:sldId id="379" r:id="rId91"/>
    <p:sldId id="373" r:id="rId92"/>
    <p:sldId id="679" r:id="rId93"/>
    <p:sldId id="387" r:id="rId94"/>
    <p:sldId id="372" r:id="rId95"/>
    <p:sldId id="800" r:id="rId96"/>
    <p:sldId id="799" r:id="rId97"/>
    <p:sldId id="801" r:id="rId98"/>
    <p:sldId id="357" r:id="rId99"/>
    <p:sldId id="678" r:id="rId100"/>
    <p:sldId id="794" r:id="rId101"/>
    <p:sldId id="770" r:id="rId102"/>
    <p:sldId id="771" r:id="rId103"/>
    <p:sldId id="772" r:id="rId104"/>
    <p:sldId id="773" r:id="rId105"/>
    <p:sldId id="258" r:id="rId106"/>
    <p:sldId id="259" r:id="rId107"/>
    <p:sldId id="260" r:id="rId108"/>
    <p:sldId id="789" r:id="rId109"/>
    <p:sldId id="261" r:id="rId110"/>
    <p:sldId id="790" r:id="rId111"/>
    <p:sldId id="262" r:id="rId112"/>
    <p:sldId id="785" r:id="rId113"/>
    <p:sldId id="264" r:id="rId114"/>
    <p:sldId id="265" r:id="rId115"/>
    <p:sldId id="266" r:id="rId116"/>
    <p:sldId id="791" r:id="rId117"/>
    <p:sldId id="792" r:id="rId118"/>
    <p:sldId id="268" r:id="rId119"/>
    <p:sldId id="269" r:id="rId120"/>
    <p:sldId id="793" r:id="rId121"/>
    <p:sldId id="786" r:id="rId122"/>
    <p:sldId id="787" r:id="rId123"/>
    <p:sldId id="788" r:id="rId124"/>
    <p:sldId id="795" r:id="rId125"/>
    <p:sldId id="727" r:id="rId126"/>
    <p:sldId id="728" r:id="rId127"/>
    <p:sldId id="729" r:id="rId128"/>
    <p:sldId id="730" r:id="rId129"/>
    <p:sldId id="731" r:id="rId130"/>
    <p:sldId id="732" r:id="rId131"/>
    <p:sldId id="733" r:id="rId132"/>
    <p:sldId id="735" r:id="rId133"/>
    <p:sldId id="736" r:id="rId134"/>
    <p:sldId id="737" r:id="rId135"/>
    <p:sldId id="738" r:id="rId136"/>
    <p:sldId id="739" r:id="rId137"/>
    <p:sldId id="740" r:id="rId138"/>
    <p:sldId id="741" r:id="rId139"/>
    <p:sldId id="742" r:id="rId140"/>
    <p:sldId id="743" r:id="rId141"/>
    <p:sldId id="744" r:id="rId142"/>
    <p:sldId id="745" r:id="rId143"/>
    <p:sldId id="746" r:id="rId144"/>
    <p:sldId id="747" r:id="rId145"/>
    <p:sldId id="748" r:id="rId146"/>
    <p:sldId id="749" r:id="rId147"/>
    <p:sldId id="750" r:id="rId148"/>
    <p:sldId id="751" r:id="rId149"/>
    <p:sldId id="734" r:id="rId150"/>
  </p:sldIdLst>
  <p:sldSz cx="18288000" cy="10287000"/>
  <p:notesSz cx="6858000" cy="9144000"/>
  <p:embeddedFontLst>
    <p:embeddedFont>
      <p:font typeface="Arial Black" panose="020B0A04020102020204" pitchFamily="34" charset="0"/>
      <p:bold r:id="rId152"/>
    </p:embeddedFont>
    <p:embeddedFont>
      <p:font typeface="Fredoka One" panose="02000000000000000000" pitchFamily="2" charset="0"/>
      <p:regular r:id="rId153"/>
    </p:embeddedFont>
    <p:embeddedFont>
      <p:font typeface="Quicksand" panose="020B0604020202020204" charset="0"/>
      <p:regular r:id="rId154"/>
    </p:embeddedFont>
    <p:embeddedFont>
      <p:font typeface="Quicksand Bold" panose="020B0604020202020204" charset="0"/>
      <p:regular r:id="rId1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o Makux" initials="AM" lastIdx="1" clrIdx="0">
    <p:extLst>
      <p:ext uri="{19B8F6BF-5375-455C-9EA6-DF929625EA0E}">
        <p15:presenceInfo xmlns:p15="http://schemas.microsoft.com/office/powerpoint/2012/main" userId="971a2fd9c76f0fe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6" autoAdjust="0"/>
    <p:restoredTop sz="91776" autoAdjust="0"/>
  </p:normalViewPr>
  <p:slideViewPr>
    <p:cSldViewPr>
      <p:cViewPr varScale="1">
        <p:scale>
          <a:sx n="44" d="100"/>
          <a:sy n="44" d="100"/>
        </p:scale>
        <p:origin x="92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3.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8DF8C9-F936-4CA0-BFCF-D2F1739C51A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t-BR"/>
        </a:p>
      </dgm:t>
    </dgm:pt>
    <dgm:pt modelId="{5E98689F-706D-46BF-AA9E-EE492E649804}">
      <dgm:prSet phldrT="[Texto]"/>
      <dgm:spPr/>
      <dgm:t>
        <a:bodyPr/>
        <a:lstStyle/>
        <a:p>
          <a:r>
            <a:rPr lang="pt-BR" dirty="0"/>
            <a:t>Caracterização das alternativas para o empreendimento</a:t>
          </a:r>
        </a:p>
      </dgm:t>
    </dgm:pt>
    <dgm:pt modelId="{99EAE259-62E7-45A1-AF15-BC214B4E02DB}" type="parTrans" cxnId="{3711D214-12DB-4667-B83F-4261C85F2BD8}">
      <dgm:prSet/>
      <dgm:spPr/>
      <dgm:t>
        <a:bodyPr/>
        <a:lstStyle/>
        <a:p>
          <a:endParaRPr lang="pt-BR"/>
        </a:p>
      </dgm:t>
    </dgm:pt>
    <dgm:pt modelId="{EAB3D579-081F-449F-AACD-C1DCCD4F11DC}" type="sibTrans" cxnId="{3711D214-12DB-4667-B83F-4261C85F2BD8}">
      <dgm:prSet/>
      <dgm:spPr/>
      <dgm:t>
        <a:bodyPr/>
        <a:lstStyle/>
        <a:p>
          <a:endParaRPr lang="pt-BR"/>
        </a:p>
      </dgm:t>
    </dgm:pt>
    <dgm:pt modelId="{1240E42A-D904-4239-9FBF-288D26C69551}">
      <dgm:prSet phldrT="[Texto]"/>
      <dgm:spPr/>
      <dgm:t>
        <a:bodyPr/>
        <a:lstStyle/>
        <a:p>
          <a:r>
            <a:rPr lang="pt-BR" dirty="0"/>
            <a:t>Reconhecimento ambiental inicial</a:t>
          </a:r>
        </a:p>
      </dgm:t>
    </dgm:pt>
    <dgm:pt modelId="{24C9C5C3-6347-4A13-87C4-D5324C7E8662}" type="parTrans" cxnId="{36774BDB-C453-41AA-B312-FD4B6289039C}">
      <dgm:prSet/>
      <dgm:spPr/>
      <dgm:t>
        <a:bodyPr/>
        <a:lstStyle/>
        <a:p>
          <a:endParaRPr lang="pt-BR"/>
        </a:p>
      </dgm:t>
    </dgm:pt>
    <dgm:pt modelId="{E3A79C48-22A6-4009-8132-030A79ED3783}" type="sibTrans" cxnId="{36774BDB-C453-41AA-B312-FD4B6289039C}">
      <dgm:prSet/>
      <dgm:spPr/>
      <dgm:t>
        <a:bodyPr/>
        <a:lstStyle/>
        <a:p>
          <a:endParaRPr lang="pt-BR"/>
        </a:p>
      </dgm:t>
    </dgm:pt>
    <dgm:pt modelId="{23C7FAC9-0150-4A6D-B715-77AB0ECC4652}">
      <dgm:prSet phldrT="[Texto]"/>
      <dgm:spPr/>
      <dgm:t>
        <a:bodyPr/>
        <a:lstStyle/>
        <a:p>
          <a:r>
            <a:rPr lang="pt-BR" dirty="0"/>
            <a:t>Identificação preliminar dos impactos</a:t>
          </a:r>
        </a:p>
      </dgm:t>
    </dgm:pt>
    <dgm:pt modelId="{2D51CF6E-DB84-4E1B-8A5D-19DEF640929E}" type="parTrans" cxnId="{A580D40C-192C-4E2B-8D8E-5220DE34E893}">
      <dgm:prSet/>
      <dgm:spPr/>
      <dgm:t>
        <a:bodyPr/>
        <a:lstStyle/>
        <a:p>
          <a:endParaRPr lang="pt-BR"/>
        </a:p>
      </dgm:t>
    </dgm:pt>
    <dgm:pt modelId="{4A7A83C7-9E2F-4DB2-B143-503B1D735930}" type="sibTrans" cxnId="{A580D40C-192C-4E2B-8D8E-5220DE34E893}">
      <dgm:prSet/>
      <dgm:spPr/>
      <dgm:t>
        <a:bodyPr/>
        <a:lstStyle/>
        <a:p>
          <a:endParaRPr lang="pt-BR"/>
        </a:p>
      </dgm:t>
    </dgm:pt>
    <dgm:pt modelId="{7A38785E-09B8-4369-9F7F-CB99F436E195}">
      <dgm:prSet phldrT="[Texto]"/>
      <dgm:spPr/>
      <dgm:t>
        <a:bodyPr/>
        <a:lstStyle/>
        <a:p>
          <a:r>
            <a:rPr lang="pt-BR" dirty="0"/>
            <a:t>Plano de trabalho</a:t>
          </a:r>
        </a:p>
      </dgm:t>
    </dgm:pt>
    <dgm:pt modelId="{7CC2AA05-4854-4565-8E1E-7FE6A950E8ED}" type="parTrans" cxnId="{1779CFFE-7754-41F8-8C21-20924A4040EB}">
      <dgm:prSet/>
      <dgm:spPr/>
      <dgm:t>
        <a:bodyPr/>
        <a:lstStyle/>
        <a:p>
          <a:endParaRPr lang="pt-BR"/>
        </a:p>
      </dgm:t>
    </dgm:pt>
    <dgm:pt modelId="{EF9BAEEC-A795-40FA-992F-E7EF5ADF1432}" type="sibTrans" cxnId="{1779CFFE-7754-41F8-8C21-20924A4040EB}">
      <dgm:prSet/>
      <dgm:spPr/>
      <dgm:t>
        <a:bodyPr/>
        <a:lstStyle/>
        <a:p>
          <a:endParaRPr lang="pt-BR"/>
        </a:p>
      </dgm:t>
    </dgm:pt>
    <dgm:pt modelId="{79791FC7-60C8-4EF1-A0B7-8C30047099AA}">
      <dgm:prSet/>
      <dgm:spPr/>
      <dgm:t>
        <a:bodyPr/>
        <a:lstStyle/>
        <a:p>
          <a:r>
            <a:rPr lang="pt-BR" dirty="0"/>
            <a:t>Determinação do Escopo</a:t>
          </a:r>
        </a:p>
      </dgm:t>
    </dgm:pt>
    <dgm:pt modelId="{5507E5FF-910C-4391-AA1A-D296512A45AA}" type="parTrans" cxnId="{51B901A6-3E68-4503-AE0D-E199C1222181}">
      <dgm:prSet/>
      <dgm:spPr/>
      <dgm:t>
        <a:bodyPr/>
        <a:lstStyle/>
        <a:p>
          <a:endParaRPr lang="pt-BR"/>
        </a:p>
      </dgm:t>
    </dgm:pt>
    <dgm:pt modelId="{05170B78-C7DE-4776-8AE1-FB31995ABB21}" type="sibTrans" cxnId="{51B901A6-3E68-4503-AE0D-E199C1222181}">
      <dgm:prSet/>
      <dgm:spPr/>
      <dgm:t>
        <a:bodyPr/>
        <a:lstStyle/>
        <a:p>
          <a:endParaRPr lang="pt-BR"/>
        </a:p>
      </dgm:t>
    </dgm:pt>
    <dgm:pt modelId="{142A60E2-48ED-4F52-AB52-82786E554D29}" type="pres">
      <dgm:prSet presAssocID="{FA8DF8C9-F936-4CA0-BFCF-D2F1739C51AD}" presName="diagram" presStyleCnt="0">
        <dgm:presLayoutVars>
          <dgm:dir/>
          <dgm:resizeHandles val="exact"/>
        </dgm:presLayoutVars>
      </dgm:prSet>
      <dgm:spPr/>
    </dgm:pt>
    <dgm:pt modelId="{C8E2ED4B-BE68-40EF-9094-EFC3E33D44E0}" type="pres">
      <dgm:prSet presAssocID="{5E98689F-706D-46BF-AA9E-EE492E649804}" presName="node" presStyleLbl="node1" presStyleIdx="0" presStyleCnt="5">
        <dgm:presLayoutVars>
          <dgm:bulletEnabled val="1"/>
        </dgm:presLayoutVars>
      </dgm:prSet>
      <dgm:spPr/>
    </dgm:pt>
    <dgm:pt modelId="{A2E68DAF-A065-4A9A-977D-3F55461BE97D}" type="pres">
      <dgm:prSet presAssocID="{EAB3D579-081F-449F-AACD-C1DCCD4F11DC}" presName="sibTrans" presStyleCnt="0"/>
      <dgm:spPr/>
    </dgm:pt>
    <dgm:pt modelId="{B830FF3F-F150-4340-B0CF-FF78A10D6D98}" type="pres">
      <dgm:prSet presAssocID="{1240E42A-D904-4239-9FBF-288D26C69551}" presName="node" presStyleLbl="node1" presStyleIdx="1" presStyleCnt="5">
        <dgm:presLayoutVars>
          <dgm:bulletEnabled val="1"/>
        </dgm:presLayoutVars>
      </dgm:prSet>
      <dgm:spPr/>
    </dgm:pt>
    <dgm:pt modelId="{3349CECD-61A6-4257-9526-47CC70684A88}" type="pres">
      <dgm:prSet presAssocID="{E3A79C48-22A6-4009-8132-030A79ED3783}" presName="sibTrans" presStyleCnt="0"/>
      <dgm:spPr/>
    </dgm:pt>
    <dgm:pt modelId="{AC1E9976-25DB-45AA-B102-4DF4747E8D2C}" type="pres">
      <dgm:prSet presAssocID="{23C7FAC9-0150-4A6D-B715-77AB0ECC4652}" presName="node" presStyleLbl="node1" presStyleIdx="2" presStyleCnt="5">
        <dgm:presLayoutVars>
          <dgm:bulletEnabled val="1"/>
        </dgm:presLayoutVars>
      </dgm:prSet>
      <dgm:spPr/>
    </dgm:pt>
    <dgm:pt modelId="{A0FDD7BF-49B4-4897-9EC4-C069EA88AF70}" type="pres">
      <dgm:prSet presAssocID="{4A7A83C7-9E2F-4DB2-B143-503B1D735930}" presName="sibTrans" presStyleCnt="0"/>
      <dgm:spPr/>
    </dgm:pt>
    <dgm:pt modelId="{98D6E155-AD99-49B9-A64E-EC5D5E65ADFA}" type="pres">
      <dgm:prSet presAssocID="{79791FC7-60C8-4EF1-A0B7-8C30047099AA}" presName="node" presStyleLbl="node1" presStyleIdx="3" presStyleCnt="5">
        <dgm:presLayoutVars>
          <dgm:bulletEnabled val="1"/>
        </dgm:presLayoutVars>
      </dgm:prSet>
      <dgm:spPr/>
    </dgm:pt>
    <dgm:pt modelId="{B74407C4-85C0-4179-B731-156FF81F643A}" type="pres">
      <dgm:prSet presAssocID="{05170B78-C7DE-4776-8AE1-FB31995ABB21}" presName="sibTrans" presStyleCnt="0"/>
      <dgm:spPr/>
    </dgm:pt>
    <dgm:pt modelId="{1EF049F3-E4A2-4A3C-9CDD-25585E3435D7}" type="pres">
      <dgm:prSet presAssocID="{7A38785E-09B8-4369-9F7F-CB99F436E195}" presName="node" presStyleLbl="node1" presStyleIdx="4" presStyleCnt="5">
        <dgm:presLayoutVars>
          <dgm:bulletEnabled val="1"/>
        </dgm:presLayoutVars>
      </dgm:prSet>
      <dgm:spPr/>
    </dgm:pt>
  </dgm:ptLst>
  <dgm:cxnLst>
    <dgm:cxn modelId="{A580D40C-192C-4E2B-8D8E-5220DE34E893}" srcId="{FA8DF8C9-F936-4CA0-BFCF-D2F1739C51AD}" destId="{23C7FAC9-0150-4A6D-B715-77AB0ECC4652}" srcOrd="2" destOrd="0" parTransId="{2D51CF6E-DB84-4E1B-8A5D-19DEF640929E}" sibTransId="{4A7A83C7-9E2F-4DB2-B143-503B1D735930}"/>
    <dgm:cxn modelId="{3711D214-12DB-4667-B83F-4261C85F2BD8}" srcId="{FA8DF8C9-F936-4CA0-BFCF-D2F1739C51AD}" destId="{5E98689F-706D-46BF-AA9E-EE492E649804}" srcOrd="0" destOrd="0" parTransId="{99EAE259-62E7-45A1-AF15-BC214B4E02DB}" sibTransId="{EAB3D579-081F-449F-AACD-C1DCCD4F11DC}"/>
    <dgm:cxn modelId="{A8541527-3FBA-480F-A351-C11ECB3CB242}" type="presOf" srcId="{FA8DF8C9-F936-4CA0-BFCF-D2F1739C51AD}" destId="{142A60E2-48ED-4F52-AB52-82786E554D29}" srcOrd="0" destOrd="0" presId="urn:microsoft.com/office/officeart/2005/8/layout/default"/>
    <dgm:cxn modelId="{B0DD7F61-A215-45C8-82B7-8FA93AFE534D}" type="presOf" srcId="{7A38785E-09B8-4369-9F7F-CB99F436E195}" destId="{1EF049F3-E4A2-4A3C-9CDD-25585E3435D7}" srcOrd="0" destOrd="0" presId="urn:microsoft.com/office/officeart/2005/8/layout/default"/>
    <dgm:cxn modelId="{F6234764-06E6-4565-ABBC-9985DA97C053}" type="presOf" srcId="{79791FC7-60C8-4EF1-A0B7-8C30047099AA}" destId="{98D6E155-AD99-49B9-A64E-EC5D5E65ADFA}" srcOrd="0" destOrd="0" presId="urn:microsoft.com/office/officeart/2005/8/layout/default"/>
    <dgm:cxn modelId="{5413D49D-39FB-450D-985C-8586214DA3D1}" type="presOf" srcId="{5E98689F-706D-46BF-AA9E-EE492E649804}" destId="{C8E2ED4B-BE68-40EF-9094-EFC3E33D44E0}" srcOrd="0" destOrd="0" presId="urn:microsoft.com/office/officeart/2005/8/layout/default"/>
    <dgm:cxn modelId="{51B901A6-3E68-4503-AE0D-E199C1222181}" srcId="{FA8DF8C9-F936-4CA0-BFCF-D2F1739C51AD}" destId="{79791FC7-60C8-4EF1-A0B7-8C30047099AA}" srcOrd="3" destOrd="0" parTransId="{5507E5FF-910C-4391-AA1A-D296512A45AA}" sibTransId="{05170B78-C7DE-4776-8AE1-FB31995ABB21}"/>
    <dgm:cxn modelId="{202017DB-2223-4508-A1C1-845B2680E647}" type="presOf" srcId="{23C7FAC9-0150-4A6D-B715-77AB0ECC4652}" destId="{AC1E9976-25DB-45AA-B102-4DF4747E8D2C}" srcOrd="0" destOrd="0" presId="urn:microsoft.com/office/officeart/2005/8/layout/default"/>
    <dgm:cxn modelId="{36774BDB-C453-41AA-B312-FD4B6289039C}" srcId="{FA8DF8C9-F936-4CA0-BFCF-D2F1739C51AD}" destId="{1240E42A-D904-4239-9FBF-288D26C69551}" srcOrd="1" destOrd="0" parTransId="{24C9C5C3-6347-4A13-87C4-D5324C7E8662}" sibTransId="{E3A79C48-22A6-4009-8132-030A79ED3783}"/>
    <dgm:cxn modelId="{993A7CE1-56F6-4DAB-869E-063ABC6EDAA2}" type="presOf" srcId="{1240E42A-D904-4239-9FBF-288D26C69551}" destId="{B830FF3F-F150-4340-B0CF-FF78A10D6D98}" srcOrd="0" destOrd="0" presId="urn:microsoft.com/office/officeart/2005/8/layout/default"/>
    <dgm:cxn modelId="{1779CFFE-7754-41F8-8C21-20924A4040EB}" srcId="{FA8DF8C9-F936-4CA0-BFCF-D2F1739C51AD}" destId="{7A38785E-09B8-4369-9F7F-CB99F436E195}" srcOrd="4" destOrd="0" parTransId="{7CC2AA05-4854-4565-8E1E-7FE6A950E8ED}" sibTransId="{EF9BAEEC-A795-40FA-992F-E7EF5ADF1432}"/>
    <dgm:cxn modelId="{0901EBBE-976D-4374-B5C6-2B532F39694C}" type="presParOf" srcId="{142A60E2-48ED-4F52-AB52-82786E554D29}" destId="{C8E2ED4B-BE68-40EF-9094-EFC3E33D44E0}" srcOrd="0" destOrd="0" presId="urn:microsoft.com/office/officeart/2005/8/layout/default"/>
    <dgm:cxn modelId="{6093C10D-3226-41FF-B8F7-09C46951F452}" type="presParOf" srcId="{142A60E2-48ED-4F52-AB52-82786E554D29}" destId="{A2E68DAF-A065-4A9A-977D-3F55461BE97D}" srcOrd="1" destOrd="0" presId="urn:microsoft.com/office/officeart/2005/8/layout/default"/>
    <dgm:cxn modelId="{1A231F32-CA15-4CDD-BD1D-910B880AC61B}" type="presParOf" srcId="{142A60E2-48ED-4F52-AB52-82786E554D29}" destId="{B830FF3F-F150-4340-B0CF-FF78A10D6D98}" srcOrd="2" destOrd="0" presId="urn:microsoft.com/office/officeart/2005/8/layout/default"/>
    <dgm:cxn modelId="{2F5C281F-B4BC-4D7F-82A9-B8A471C084EC}" type="presParOf" srcId="{142A60E2-48ED-4F52-AB52-82786E554D29}" destId="{3349CECD-61A6-4257-9526-47CC70684A88}" srcOrd="3" destOrd="0" presId="urn:microsoft.com/office/officeart/2005/8/layout/default"/>
    <dgm:cxn modelId="{AA89B000-8AD8-49CF-91AB-5EA6EA438C32}" type="presParOf" srcId="{142A60E2-48ED-4F52-AB52-82786E554D29}" destId="{AC1E9976-25DB-45AA-B102-4DF4747E8D2C}" srcOrd="4" destOrd="0" presId="urn:microsoft.com/office/officeart/2005/8/layout/default"/>
    <dgm:cxn modelId="{6FE67BB4-6B3F-4EDC-9292-9624C6F990B0}" type="presParOf" srcId="{142A60E2-48ED-4F52-AB52-82786E554D29}" destId="{A0FDD7BF-49B4-4897-9EC4-C069EA88AF70}" srcOrd="5" destOrd="0" presId="urn:microsoft.com/office/officeart/2005/8/layout/default"/>
    <dgm:cxn modelId="{810BB71D-95C7-4C3B-A025-3C71ADD0D229}" type="presParOf" srcId="{142A60E2-48ED-4F52-AB52-82786E554D29}" destId="{98D6E155-AD99-49B9-A64E-EC5D5E65ADFA}" srcOrd="6" destOrd="0" presId="urn:microsoft.com/office/officeart/2005/8/layout/default"/>
    <dgm:cxn modelId="{0B77A72F-E28E-4BB1-8D67-7FA0A3D1B3D8}" type="presParOf" srcId="{142A60E2-48ED-4F52-AB52-82786E554D29}" destId="{B74407C4-85C0-4179-B731-156FF81F643A}" srcOrd="7" destOrd="0" presId="urn:microsoft.com/office/officeart/2005/8/layout/default"/>
    <dgm:cxn modelId="{1E4FDEE1-4834-494B-AF2B-2D765C9F1446}" type="presParOf" srcId="{142A60E2-48ED-4F52-AB52-82786E554D29}" destId="{1EF049F3-E4A2-4A3C-9CDD-25585E3435D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8DF8C9-F936-4CA0-BFCF-D2F1739C51A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t-BR"/>
        </a:p>
      </dgm:t>
    </dgm:pt>
    <dgm:pt modelId="{5E98689F-706D-46BF-AA9E-EE492E649804}">
      <dgm:prSet phldrT="[Texto]"/>
      <dgm:spPr/>
      <dgm:t>
        <a:bodyPr/>
        <a:lstStyle/>
        <a:p>
          <a:r>
            <a:rPr lang="pt-BR" dirty="0"/>
            <a:t>Plano</a:t>
          </a:r>
          <a:r>
            <a:rPr lang="pt-BR" baseline="0" dirty="0"/>
            <a:t> de Trabalho/ Termos de Referência</a:t>
          </a:r>
          <a:endParaRPr lang="pt-BR" dirty="0"/>
        </a:p>
      </dgm:t>
    </dgm:pt>
    <dgm:pt modelId="{99EAE259-62E7-45A1-AF15-BC214B4E02DB}" type="parTrans" cxnId="{3711D214-12DB-4667-B83F-4261C85F2BD8}">
      <dgm:prSet/>
      <dgm:spPr/>
      <dgm:t>
        <a:bodyPr/>
        <a:lstStyle/>
        <a:p>
          <a:endParaRPr lang="pt-BR"/>
        </a:p>
      </dgm:t>
    </dgm:pt>
    <dgm:pt modelId="{EAB3D579-081F-449F-AACD-C1DCCD4F11DC}" type="sibTrans" cxnId="{3711D214-12DB-4667-B83F-4261C85F2BD8}">
      <dgm:prSet/>
      <dgm:spPr/>
      <dgm:t>
        <a:bodyPr/>
        <a:lstStyle/>
        <a:p>
          <a:endParaRPr lang="pt-BR"/>
        </a:p>
      </dgm:t>
    </dgm:pt>
    <dgm:pt modelId="{1240E42A-D904-4239-9FBF-288D26C69551}">
      <dgm:prSet phldrT="[Texto]"/>
      <dgm:spPr/>
      <dgm:t>
        <a:bodyPr/>
        <a:lstStyle/>
        <a:p>
          <a:r>
            <a:rPr lang="pt-BR" dirty="0"/>
            <a:t>Estudos de Base</a:t>
          </a:r>
        </a:p>
      </dgm:t>
    </dgm:pt>
    <dgm:pt modelId="{24C9C5C3-6347-4A13-87C4-D5324C7E8662}" type="parTrans" cxnId="{36774BDB-C453-41AA-B312-FD4B6289039C}">
      <dgm:prSet/>
      <dgm:spPr/>
      <dgm:t>
        <a:bodyPr/>
        <a:lstStyle/>
        <a:p>
          <a:endParaRPr lang="pt-BR"/>
        </a:p>
      </dgm:t>
    </dgm:pt>
    <dgm:pt modelId="{E3A79C48-22A6-4009-8132-030A79ED3783}" type="sibTrans" cxnId="{36774BDB-C453-41AA-B312-FD4B6289039C}">
      <dgm:prSet/>
      <dgm:spPr/>
      <dgm:t>
        <a:bodyPr/>
        <a:lstStyle/>
        <a:p>
          <a:endParaRPr lang="pt-BR"/>
        </a:p>
      </dgm:t>
    </dgm:pt>
    <dgm:pt modelId="{23C7FAC9-0150-4A6D-B715-77AB0ECC4652}">
      <dgm:prSet phldrT="[Texto]"/>
      <dgm:spPr/>
      <dgm:t>
        <a:bodyPr/>
        <a:lstStyle/>
        <a:p>
          <a:r>
            <a:rPr lang="pt-BR" dirty="0"/>
            <a:t>Identificação</a:t>
          </a:r>
          <a:r>
            <a:rPr lang="pt-BR" baseline="0" dirty="0"/>
            <a:t> dos Impactos</a:t>
          </a:r>
          <a:endParaRPr lang="pt-BR" dirty="0"/>
        </a:p>
      </dgm:t>
    </dgm:pt>
    <dgm:pt modelId="{2D51CF6E-DB84-4E1B-8A5D-19DEF640929E}" type="parTrans" cxnId="{A580D40C-192C-4E2B-8D8E-5220DE34E893}">
      <dgm:prSet/>
      <dgm:spPr/>
      <dgm:t>
        <a:bodyPr/>
        <a:lstStyle/>
        <a:p>
          <a:endParaRPr lang="pt-BR"/>
        </a:p>
      </dgm:t>
    </dgm:pt>
    <dgm:pt modelId="{4A7A83C7-9E2F-4DB2-B143-503B1D735930}" type="sibTrans" cxnId="{A580D40C-192C-4E2B-8D8E-5220DE34E893}">
      <dgm:prSet/>
      <dgm:spPr/>
      <dgm:t>
        <a:bodyPr/>
        <a:lstStyle/>
        <a:p>
          <a:endParaRPr lang="pt-BR"/>
        </a:p>
      </dgm:t>
    </dgm:pt>
    <dgm:pt modelId="{7A38785E-09B8-4369-9F7F-CB99F436E195}">
      <dgm:prSet phldrT="[Texto]"/>
      <dgm:spPr/>
      <dgm:t>
        <a:bodyPr/>
        <a:lstStyle/>
        <a:p>
          <a:r>
            <a:rPr lang="pt-BR" dirty="0"/>
            <a:t>EIA e RIMA</a:t>
          </a:r>
        </a:p>
      </dgm:t>
    </dgm:pt>
    <dgm:pt modelId="{7CC2AA05-4854-4565-8E1E-7FE6A950E8ED}" type="parTrans" cxnId="{1779CFFE-7754-41F8-8C21-20924A4040EB}">
      <dgm:prSet/>
      <dgm:spPr/>
      <dgm:t>
        <a:bodyPr/>
        <a:lstStyle/>
        <a:p>
          <a:endParaRPr lang="pt-BR"/>
        </a:p>
      </dgm:t>
    </dgm:pt>
    <dgm:pt modelId="{EF9BAEEC-A795-40FA-992F-E7EF5ADF1432}" type="sibTrans" cxnId="{1779CFFE-7754-41F8-8C21-20924A4040EB}">
      <dgm:prSet/>
      <dgm:spPr/>
      <dgm:t>
        <a:bodyPr/>
        <a:lstStyle/>
        <a:p>
          <a:endParaRPr lang="pt-BR"/>
        </a:p>
      </dgm:t>
    </dgm:pt>
    <dgm:pt modelId="{79791FC7-60C8-4EF1-A0B7-8C30047099AA}">
      <dgm:prSet/>
      <dgm:spPr/>
      <dgm:t>
        <a:bodyPr/>
        <a:lstStyle/>
        <a:p>
          <a:r>
            <a:rPr lang="pt-BR" dirty="0"/>
            <a:t>Avaliação</a:t>
          </a:r>
          <a:r>
            <a:rPr lang="pt-BR" baseline="0" dirty="0"/>
            <a:t> dos impactos</a:t>
          </a:r>
          <a:endParaRPr lang="pt-BR" dirty="0"/>
        </a:p>
      </dgm:t>
    </dgm:pt>
    <dgm:pt modelId="{5507E5FF-910C-4391-AA1A-D296512A45AA}" type="parTrans" cxnId="{51B901A6-3E68-4503-AE0D-E199C1222181}">
      <dgm:prSet/>
      <dgm:spPr/>
      <dgm:t>
        <a:bodyPr/>
        <a:lstStyle/>
        <a:p>
          <a:endParaRPr lang="pt-BR"/>
        </a:p>
      </dgm:t>
    </dgm:pt>
    <dgm:pt modelId="{05170B78-C7DE-4776-8AE1-FB31995ABB21}" type="sibTrans" cxnId="{51B901A6-3E68-4503-AE0D-E199C1222181}">
      <dgm:prSet/>
      <dgm:spPr/>
      <dgm:t>
        <a:bodyPr/>
        <a:lstStyle/>
        <a:p>
          <a:endParaRPr lang="pt-BR"/>
        </a:p>
      </dgm:t>
    </dgm:pt>
    <dgm:pt modelId="{142A60E2-48ED-4F52-AB52-82786E554D29}" type="pres">
      <dgm:prSet presAssocID="{FA8DF8C9-F936-4CA0-BFCF-D2F1739C51AD}" presName="diagram" presStyleCnt="0">
        <dgm:presLayoutVars>
          <dgm:dir/>
          <dgm:resizeHandles val="exact"/>
        </dgm:presLayoutVars>
      </dgm:prSet>
      <dgm:spPr/>
    </dgm:pt>
    <dgm:pt modelId="{C8E2ED4B-BE68-40EF-9094-EFC3E33D44E0}" type="pres">
      <dgm:prSet presAssocID="{5E98689F-706D-46BF-AA9E-EE492E649804}" presName="node" presStyleLbl="node1" presStyleIdx="0" presStyleCnt="5">
        <dgm:presLayoutVars>
          <dgm:bulletEnabled val="1"/>
        </dgm:presLayoutVars>
      </dgm:prSet>
      <dgm:spPr/>
    </dgm:pt>
    <dgm:pt modelId="{A2E68DAF-A065-4A9A-977D-3F55461BE97D}" type="pres">
      <dgm:prSet presAssocID="{EAB3D579-081F-449F-AACD-C1DCCD4F11DC}" presName="sibTrans" presStyleCnt="0"/>
      <dgm:spPr/>
    </dgm:pt>
    <dgm:pt modelId="{B830FF3F-F150-4340-B0CF-FF78A10D6D98}" type="pres">
      <dgm:prSet presAssocID="{1240E42A-D904-4239-9FBF-288D26C69551}" presName="node" presStyleLbl="node1" presStyleIdx="1" presStyleCnt="5">
        <dgm:presLayoutVars>
          <dgm:bulletEnabled val="1"/>
        </dgm:presLayoutVars>
      </dgm:prSet>
      <dgm:spPr/>
    </dgm:pt>
    <dgm:pt modelId="{3349CECD-61A6-4257-9526-47CC70684A88}" type="pres">
      <dgm:prSet presAssocID="{E3A79C48-22A6-4009-8132-030A79ED3783}" presName="sibTrans" presStyleCnt="0"/>
      <dgm:spPr/>
    </dgm:pt>
    <dgm:pt modelId="{AC1E9976-25DB-45AA-B102-4DF4747E8D2C}" type="pres">
      <dgm:prSet presAssocID="{23C7FAC9-0150-4A6D-B715-77AB0ECC4652}" presName="node" presStyleLbl="node1" presStyleIdx="2" presStyleCnt="5">
        <dgm:presLayoutVars>
          <dgm:bulletEnabled val="1"/>
        </dgm:presLayoutVars>
      </dgm:prSet>
      <dgm:spPr/>
    </dgm:pt>
    <dgm:pt modelId="{A0FDD7BF-49B4-4897-9EC4-C069EA88AF70}" type="pres">
      <dgm:prSet presAssocID="{4A7A83C7-9E2F-4DB2-B143-503B1D735930}" presName="sibTrans" presStyleCnt="0"/>
      <dgm:spPr/>
    </dgm:pt>
    <dgm:pt modelId="{98D6E155-AD99-49B9-A64E-EC5D5E65ADFA}" type="pres">
      <dgm:prSet presAssocID="{79791FC7-60C8-4EF1-A0B7-8C30047099AA}" presName="node" presStyleLbl="node1" presStyleIdx="3" presStyleCnt="5">
        <dgm:presLayoutVars>
          <dgm:bulletEnabled val="1"/>
        </dgm:presLayoutVars>
      </dgm:prSet>
      <dgm:spPr/>
    </dgm:pt>
    <dgm:pt modelId="{B74407C4-85C0-4179-B731-156FF81F643A}" type="pres">
      <dgm:prSet presAssocID="{05170B78-C7DE-4776-8AE1-FB31995ABB21}" presName="sibTrans" presStyleCnt="0"/>
      <dgm:spPr/>
    </dgm:pt>
    <dgm:pt modelId="{1EF049F3-E4A2-4A3C-9CDD-25585E3435D7}" type="pres">
      <dgm:prSet presAssocID="{7A38785E-09B8-4369-9F7F-CB99F436E195}" presName="node" presStyleLbl="node1" presStyleIdx="4" presStyleCnt="5">
        <dgm:presLayoutVars>
          <dgm:bulletEnabled val="1"/>
        </dgm:presLayoutVars>
      </dgm:prSet>
      <dgm:spPr/>
    </dgm:pt>
  </dgm:ptLst>
  <dgm:cxnLst>
    <dgm:cxn modelId="{A580D40C-192C-4E2B-8D8E-5220DE34E893}" srcId="{FA8DF8C9-F936-4CA0-BFCF-D2F1739C51AD}" destId="{23C7FAC9-0150-4A6D-B715-77AB0ECC4652}" srcOrd="2" destOrd="0" parTransId="{2D51CF6E-DB84-4E1B-8A5D-19DEF640929E}" sibTransId="{4A7A83C7-9E2F-4DB2-B143-503B1D735930}"/>
    <dgm:cxn modelId="{3711D214-12DB-4667-B83F-4261C85F2BD8}" srcId="{FA8DF8C9-F936-4CA0-BFCF-D2F1739C51AD}" destId="{5E98689F-706D-46BF-AA9E-EE492E649804}" srcOrd="0" destOrd="0" parTransId="{99EAE259-62E7-45A1-AF15-BC214B4E02DB}" sibTransId="{EAB3D579-081F-449F-AACD-C1DCCD4F11DC}"/>
    <dgm:cxn modelId="{A8541527-3FBA-480F-A351-C11ECB3CB242}" type="presOf" srcId="{FA8DF8C9-F936-4CA0-BFCF-D2F1739C51AD}" destId="{142A60E2-48ED-4F52-AB52-82786E554D29}" srcOrd="0" destOrd="0" presId="urn:microsoft.com/office/officeart/2005/8/layout/default"/>
    <dgm:cxn modelId="{B0DD7F61-A215-45C8-82B7-8FA93AFE534D}" type="presOf" srcId="{7A38785E-09B8-4369-9F7F-CB99F436E195}" destId="{1EF049F3-E4A2-4A3C-9CDD-25585E3435D7}" srcOrd="0" destOrd="0" presId="urn:microsoft.com/office/officeart/2005/8/layout/default"/>
    <dgm:cxn modelId="{F6234764-06E6-4565-ABBC-9985DA97C053}" type="presOf" srcId="{79791FC7-60C8-4EF1-A0B7-8C30047099AA}" destId="{98D6E155-AD99-49B9-A64E-EC5D5E65ADFA}" srcOrd="0" destOrd="0" presId="urn:microsoft.com/office/officeart/2005/8/layout/default"/>
    <dgm:cxn modelId="{5413D49D-39FB-450D-985C-8586214DA3D1}" type="presOf" srcId="{5E98689F-706D-46BF-AA9E-EE492E649804}" destId="{C8E2ED4B-BE68-40EF-9094-EFC3E33D44E0}" srcOrd="0" destOrd="0" presId="urn:microsoft.com/office/officeart/2005/8/layout/default"/>
    <dgm:cxn modelId="{51B901A6-3E68-4503-AE0D-E199C1222181}" srcId="{FA8DF8C9-F936-4CA0-BFCF-D2F1739C51AD}" destId="{79791FC7-60C8-4EF1-A0B7-8C30047099AA}" srcOrd="3" destOrd="0" parTransId="{5507E5FF-910C-4391-AA1A-D296512A45AA}" sibTransId="{05170B78-C7DE-4776-8AE1-FB31995ABB21}"/>
    <dgm:cxn modelId="{202017DB-2223-4508-A1C1-845B2680E647}" type="presOf" srcId="{23C7FAC9-0150-4A6D-B715-77AB0ECC4652}" destId="{AC1E9976-25DB-45AA-B102-4DF4747E8D2C}" srcOrd="0" destOrd="0" presId="urn:microsoft.com/office/officeart/2005/8/layout/default"/>
    <dgm:cxn modelId="{36774BDB-C453-41AA-B312-FD4B6289039C}" srcId="{FA8DF8C9-F936-4CA0-BFCF-D2F1739C51AD}" destId="{1240E42A-D904-4239-9FBF-288D26C69551}" srcOrd="1" destOrd="0" parTransId="{24C9C5C3-6347-4A13-87C4-D5324C7E8662}" sibTransId="{E3A79C48-22A6-4009-8132-030A79ED3783}"/>
    <dgm:cxn modelId="{993A7CE1-56F6-4DAB-869E-063ABC6EDAA2}" type="presOf" srcId="{1240E42A-D904-4239-9FBF-288D26C69551}" destId="{B830FF3F-F150-4340-B0CF-FF78A10D6D98}" srcOrd="0" destOrd="0" presId="urn:microsoft.com/office/officeart/2005/8/layout/default"/>
    <dgm:cxn modelId="{1779CFFE-7754-41F8-8C21-20924A4040EB}" srcId="{FA8DF8C9-F936-4CA0-BFCF-D2F1739C51AD}" destId="{7A38785E-09B8-4369-9F7F-CB99F436E195}" srcOrd="4" destOrd="0" parTransId="{7CC2AA05-4854-4565-8E1E-7FE6A950E8ED}" sibTransId="{EF9BAEEC-A795-40FA-992F-E7EF5ADF1432}"/>
    <dgm:cxn modelId="{0901EBBE-976D-4374-B5C6-2B532F39694C}" type="presParOf" srcId="{142A60E2-48ED-4F52-AB52-82786E554D29}" destId="{C8E2ED4B-BE68-40EF-9094-EFC3E33D44E0}" srcOrd="0" destOrd="0" presId="urn:microsoft.com/office/officeart/2005/8/layout/default"/>
    <dgm:cxn modelId="{6093C10D-3226-41FF-B8F7-09C46951F452}" type="presParOf" srcId="{142A60E2-48ED-4F52-AB52-82786E554D29}" destId="{A2E68DAF-A065-4A9A-977D-3F55461BE97D}" srcOrd="1" destOrd="0" presId="urn:microsoft.com/office/officeart/2005/8/layout/default"/>
    <dgm:cxn modelId="{1A231F32-CA15-4CDD-BD1D-910B880AC61B}" type="presParOf" srcId="{142A60E2-48ED-4F52-AB52-82786E554D29}" destId="{B830FF3F-F150-4340-B0CF-FF78A10D6D98}" srcOrd="2" destOrd="0" presId="urn:microsoft.com/office/officeart/2005/8/layout/default"/>
    <dgm:cxn modelId="{2F5C281F-B4BC-4D7F-82A9-B8A471C084EC}" type="presParOf" srcId="{142A60E2-48ED-4F52-AB52-82786E554D29}" destId="{3349CECD-61A6-4257-9526-47CC70684A88}" srcOrd="3" destOrd="0" presId="urn:microsoft.com/office/officeart/2005/8/layout/default"/>
    <dgm:cxn modelId="{AA89B000-8AD8-49CF-91AB-5EA6EA438C32}" type="presParOf" srcId="{142A60E2-48ED-4F52-AB52-82786E554D29}" destId="{AC1E9976-25DB-45AA-B102-4DF4747E8D2C}" srcOrd="4" destOrd="0" presId="urn:microsoft.com/office/officeart/2005/8/layout/default"/>
    <dgm:cxn modelId="{6FE67BB4-6B3F-4EDC-9292-9624C6F990B0}" type="presParOf" srcId="{142A60E2-48ED-4F52-AB52-82786E554D29}" destId="{A0FDD7BF-49B4-4897-9EC4-C069EA88AF70}" srcOrd="5" destOrd="0" presId="urn:microsoft.com/office/officeart/2005/8/layout/default"/>
    <dgm:cxn modelId="{810BB71D-95C7-4C3B-A025-3C71ADD0D229}" type="presParOf" srcId="{142A60E2-48ED-4F52-AB52-82786E554D29}" destId="{98D6E155-AD99-49B9-A64E-EC5D5E65ADFA}" srcOrd="6" destOrd="0" presId="urn:microsoft.com/office/officeart/2005/8/layout/default"/>
    <dgm:cxn modelId="{0B77A72F-E28E-4BB1-8D67-7FA0A3D1B3D8}" type="presParOf" srcId="{142A60E2-48ED-4F52-AB52-82786E554D29}" destId="{B74407C4-85C0-4179-B731-156FF81F643A}" srcOrd="7" destOrd="0" presId="urn:microsoft.com/office/officeart/2005/8/layout/default"/>
    <dgm:cxn modelId="{1E4FDEE1-4834-494B-AF2B-2D765C9F1446}" type="presParOf" srcId="{142A60E2-48ED-4F52-AB52-82786E554D29}" destId="{1EF049F3-E4A2-4A3C-9CDD-25585E3435D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2ED4B-BE68-40EF-9094-EFC3E33D44E0}">
      <dsp:nvSpPr>
        <dsp:cNvPr id="0" name=""/>
        <dsp:cNvSpPr/>
      </dsp:nvSpPr>
      <dsp:spPr>
        <a:xfrm>
          <a:off x="1832967" y="3968"/>
          <a:ext cx="4060031" cy="24360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pt-BR" sz="3900" kern="1200" dirty="0"/>
            <a:t>Caracterização das alternativas para o empreendimento</a:t>
          </a:r>
        </a:p>
      </dsp:txBody>
      <dsp:txXfrm>
        <a:off x="1832967" y="3968"/>
        <a:ext cx="4060031" cy="2436018"/>
      </dsp:txXfrm>
    </dsp:sp>
    <dsp:sp modelId="{B830FF3F-F150-4340-B0CF-FF78A10D6D98}">
      <dsp:nvSpPr>
        <dsp:cNvPr id="0" name=""/>
        <dsp:cNvSpPr/>
      </dsp:nvSpPr>
      <dsp:spPr>
        <a:xfrm>
          <a:off x="6299001" y="3968"/>
          <a:ext cx="4060031" cy="24360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pt-BR" sz="3900" kern="1200" dirty="0"/>
            <a:t>Reconhecimento ambiental inicial</a:t>
          </a:r>
        </a:p>
      </dsp:txBody>
      <dsp:txXfrm>
        <a:off x="6299001" y="3968"/>
        <a:ext cx="4060031" cy="2436018"/>
      </dsp:txXfrm>
    </dsp:sp>
    <dsp:sp modelId="{AC1E9976-25DB-45AA-B102-4DF4747E8D2C}">
      <dsp:nvSpPr>
        <dsp:cNvPr id="0" name=""/>
        <dsp:cNvSpPr/>
      </dsp:nvSpPr>
      <dsp:spPr>
        <a:xfrm>
          <a:off x="1832967" y="2845990"/>
          <a:ext cx="4060031" cy="24360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pt-BR" sz="3900" kern="1200" dirty="0"/>
            <a:t>Identificação preliminar dos impactos</a:t>
          </a:r>
        </a:p>
      </dsp:txBody>
      <dsp:txXfrm>
        <a:off x="1832967" y="2845990"/>
        <a:ext cx="4060031" cy="2436018"/>
      </dsp:txXfrm>
    </dsp:sp>
    <dsp:sp modelId="{98D6E155-AD99-49B9-A64E-EC5D5E65ADFA}">
      <dsp:nvSpPr>
        <dsp:cNvPr id="0" name=""/>
        <dsp:cNvSpPr/>
      </dsp:nvSpPr>
      <dsp:spPr>
        <a:xfrm>
          <a:off x="6299001" y="2845990"/>
          <a:ext cx="4060031" cy="24360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pt-BR" sz="3900" kern="1200" dirty="0"/>
            <a:t>Determinação do Escopo</a:t>
          </a:r>
        </a:p>
      </dsp:txBody>
      <dsp:txXfrm>
        <a:off x="6299001" y="2845990"/>
        <a:ext cx="4060031" cy="2436018"/>
      </dsp:txXfrm>
    </dsp:sp>
    <dsp:sp modelId="{1EF049F3-E4A2-4A3C-9CDD-25585E3435D7}">
      <dsp:nvSpPr>
        <dsp:cNvPr id="0" name=""/>
        <dsp:cNvSpPr/>
      </dsp:nvSpPr>
      <dsp:spPr>
        <a:xfrm>
          <a:off x="4065984" y="5688012"/>
          <a:ext cx="4060031" cy="24360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pt-BR" sz="3900" kern="1200" dirty="0"/>
            <a:t>Plano de trabalho</a:t>
          </a:r>
        </a:p>
      </dsp:txBody>
      <dsp:txXfrm>
        <a:off x="4065984" y="5688012"/>
        <a:ext cx="4060031" cy="2436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2ED4B-BE68-40EF-9094-EFC3E33D44E0}">
      <dsp:nvSpPr>
        <dsp:cNvPr id="0" name=""/>
        <dsp:cNvSpPr/>
      </dsp:nvSpPr>
      <dsp:spPr>
        <a:xfrm>
          <a:off x="1832967" y="3968"/>
          <a:ext cx="4060031" cy="24360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pt-BR" sz="4100" kern="1200" dirty="0"/>
            <a:t>Plano</a:t>
          </a:r>
          <a:r>
            <a:rPr lang="pt-BR" sz="4100" kern="1200" baseline="0" dirty="0"/>
            <a:t> de Trabalho/ Termos de Referência</a:t>
          </a:r>
          <a:endParaRPr lang="pt-BR" sz="4100" kern="1200" dirty="0"/>
        </a:p>
      </dsp:txBody>
      <dsp:txXfrm>
        <a:off x="1832967" y="3968"/>
        <a:ext cx="4060031" cy="2436018"/>
      </dsp:txXfrm>
    </dsp:sp>
    <dsp:sp modelId="{B830FF3F-F150-4340-B0CF-FF78A10D6D98}">
      <dsp:nvSpPr>
        <dsp:cNvPr id="0" name=""/>
        <dsp:cNvSpPr/>
      </dsp:nvSpPr>
      <dsp:spPr>
        <a:xfrm>
          <a:off x="6299001" y="3968"/>
          <a:ext cx="4060031" cy="24360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pt-BR" sz="4100" kern="1200" dirty="0"/>
            <a:t>Estudos de Base</a:t>
          </a:r>
        </a:p>
      </dsp:txBody>
      <dsp:txXfrm>
        <a:off x="6299001" y="3968"/>
        <a:ext cx="4060031" cy="2436018"/>
      </dsp:txXfrm>
    </dsp:sp>
    <dsp:sp modelId="{AC1E9976-25DB-45AA-B102-4DF4747E8D2C}">
      <dsp:nvSpPr>
        <dsp:cNvPr id="0" name=""/>
        <dsp:cNvSpPr/>
      </dsp:nvSpPr>
      <dsp:spPr>
        <a:xfrm>
          <a:off x="1832967" y="2845990"/>
          <a:ext cx="4060031" cy="24360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pt-BR" sz="4100" kern="1200" dirty="0"/>
            <a:t>Identificação</a:t>
          </a:r>
          <a:r>
            <a:rPr lang="pt-BR" sz="4100" kern="1200" baseline="0" dirty="0"/>
            <a:t> dos Impactos</a:t>
          </a:r>
          <a:endParaRPr lang="pt-BR" sz="4100" kern="1200" dirty="0"/>
        </a:p>
      </dsp:txBody>
      <dsp:txXfrm>
        <a:off x="1832967" y="2845990"/>
        <a:ext cx="4060031" cy="2436018"/>
      </dsp:txXfrm>
    </dsp:sp>
    <dsp:sp modelId="{98D6E155-AD99-49B9-A64E-EC5D5E65ADFA}">
      <dsp:nvSpPr>
        <dsp:cNvPr id="0" name=""/>
        <dsp:cNvSpPr/>
      </dsp:nvSpPr>
      <dsp:spPr>
        <a:xfrm>
          <a:off x="6299001" y="2845990"/>
          <a:ext cx="4060031" cy="24360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pt-BR" sz="4100" kern="1200" dirty="0"/>
            <a:t>Avaliação</a:t>
          </a:r>
          <a:r>
            <a:rPr lang="pt-BR" sz="4100" kern="1200" baseline="0" dirty="0"/>
            <a:t> dos impactos</a:t>
          </a:r>
          <a:endParaRPr lang="pt-BR" sz="4100" kern="1200" dirty="0"/>
        </a:p>
      </dsp:txBody>
      <dsp:txXfrm>
        <a:off x="6299001" y="2845990"/>
        <a:ext cx="4060031" cy="2436018"/>
      </dsp:txXfrm>
    </dsp:sp>
    <dsp:sp modelId="{1EF049F3-E4A2-4A3C-9CDD-25585E3435D7}">
      <dsp:nvSpPr>
        <dsp:cNvPr id="0" name=""/>
        <dsp:cNvSpPr/>
      </dsp:nvSpPr>
      <dsp:spPr>
        <a:xfrm>
          <a:off x="4065984" y="5688012"/>
          <a:ext cx="4060031" cy="24360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pt-BR" sz="4100" kern="1200" dirty="0"/>
            <a:t>EIA e RIMA</a:t>
          </a:r>
        </a:p>
      </dsp:txBody>
      <dsp:txXfrm>
        <a:off x="4065984" y="5688012"/>
        <a:ext cx="4060031" cy="24360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6724B-80E9-46D3-9F5C-A7521554E8B0}" type="datetimeFigureOut">
              <a:rPr lang="pt-BR" smtClean="0"/>
              <a:t>25/03/2025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5B675-EF02-4DF2-9636-208F77ABB17B}" type="slidenum">
              <a:rPr lang="pt-BR" smtClean="0"/>
              <a:t>‹nº›</a:t>
            </a:fld>
            <a:endParaRPr lang="pt-BR"/>
          </a:p>
        </p:txBody>
      </p:sp>
    </p:spTree>
    <p:extLst>
      <p:ext uri="{BB962C8B-B14F-4D97-AF65-F5344CB8AC3E}">
        <p14:creationId xmlns:p14="http://schemas.microsoft.com/office/powerpoint/2010/main" val="135930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Interdependência – Na unidade funcional do ecossistema tudo está inter-relacionado, de tal maneira que não podemos tocar num elemento isolado sem afetarmos o conjunto,</a:t>
            </a:r>
          </a:p>
          <a:p>
            <a:endParaRPr lang="pt-BR" dirty="0"/>
          </a:p>
          <a:p>
            <a:r>
              <a:rPr lang="pt-BR" dirty="0"/>
              <a:t>Lago, Antônio; Pádua, José Augusto. O que é ecologia (Primeiros Passos) (p. 11). Brasiliense. Edição do Kindle. </a:t>
            </a:r>
          </a:p>
          <a:p>
            <a:r>
              <a:rPr lang="pt-BR" dirty="0"/>
              <a:t>2. Ordem dinâmica – Esse sistema de equilíbrio interdependente não é estático e sim dinâmico; não surgiu do nada, mas foi sendo forjado por um lento e trabalhoso processo evolutivo,</a:t>
            </a:r>
          </a:p>
          <a:p>
            <a:endParaRPr lang="pt-BR" dirty="0"/>
          </a:p>
          <a:p>
            <a:r>
              <a:rPr lang="pt-BR" dirty="0"/>
              <a:t>Lago, Antônio; Pádua, José Augusto. O que é ecologia (Primeiros Passos) (p. 12). Brasiliense. Edição do Kindle. </a:t>
            </a:r>
          </a:p>
          <a:p>
            <a:r>
              <a:rPr lang="pt-BR" dirty="0"/>
              <a:t>Esse dinamismo faz com que o ecossistema seja não apenas auto-organizado como também autorregulável. Assim, se o sistema sofre algum dano ou modificação, ele tem capacidade para se reordenar e se adaptar à nova situação,</a:t>
            </a:r>
          </a:p>
          <a:p>
            <a:endParaRPr lang="pt-BR" dirty="0"/>
          </a:p>
          <a:p>
            <a:r>
              <a:rPr lang="pt-BR" dirty="0"/>
              <a:t>Lago, Antônio; Pádua, José Augusto. O que é ecologia (Primeiros Passos) (pp. 13-14). Brasiliense. Edição do Kindle. </a:t>
            </a:r>
          </a:p>
          <a:p>
            <a:r>
              <a:rPr lang="pt-BR" dirty="0"/>
              <a:t>4. Maior diversidade = maior estabilidade – Quanto maior for a variedade de elementos existentes em um ecossistema, maior será a sua capacidade de se autorregular,</a:t>
            </a:r>
          </a:p>
          <a:p>
            <a:endParaRPr lang="pt-BR" dirty="0"/>
          </a:p>
          <a:p>
            <a:r>
              <a:rPr lang="pt-BR" dirty="0"/>
              <a:t>Lago, Antônio; Pádua, José Augusto. O que é ecologia (Primeiros Passos) (p. 14). Brasiliense. Edição do Kindle. </a:t>
            </a:r>
          </a:p>
          <a:p>
            <a:r>
              <a:rPr lang="pt-BR" dirty="0"/>
              <a:t>6. Reciclagem permanente – Não existe “lixo” na natureza. Todo elemento natural liberado no ambiente é reaproveitado de alguma forma pelo ecossistema. Através desses reaproveitamentos, os materiais de que a vida se serve</a:t>
            </a:r>
          </a:p>
          <a:p>
            <a:endParaRPr lang="pt-BR" dirty="0"/>
          </a:p>
          <a:p>
            <a:r>
              <a:rPr lang="pt-BR" dirty="0"/>
              <a:t>Lago, Antônio; Pádua, José Augusto. O que é ecologia (Primeiros Passos) (p. 14). Brasiliense. Edição do Kindle. </a:t>
            </a:r>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5</a:t>
            </a:fld>
            <a:endParaRPr lang="pt-BR"/>
          </a:p>
        </p:txBody>
      </p:sp>
    </p:spTree>
    <p:extLst>
      <p:ext uri="{BB962C8B-B14F-4D97-AF65-F5344CB8AC3E}">
        <p14:creationId xmlns:p14="http://schemas.microsoft.com/office/powerpoint/2010/main" val="1895098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17</a:t>
            </a:fld>
            <a:endParaRPr lang="pt-BR"/>
          </a:p>
        </p:txBody>
      </p:sp>
    </p:spTree>
    <p:extLst>
      <p:ext uri="{BB962C8B-B14F-4D97-AF65-F5344CB8AC3E}">
        <p14:creationId xmlns:p14="http://schemas.microsoft.com/office/powerpoint/2010/main" val="78495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18</a:t>
            </a:fld>
            <a:endParaRPr lang="pt-BR"/>
          </a:p>
        </p:txBody>
      </p:sp>
    </p:spTree>
    <p:extLst>
      <p:ext uri="{BB962C8B-B14F-4D97-AF65-F5344CB8AC3E}">
        <p14:creationId xmlns:p14="http://schemas.microsoft.com/office/powerpoint/2010/main" val="1195152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19</a:t>
            </a:fld>
            <a:endParaRPr lang="pt-BR"/>
          </a:p>
        </p:txBody>
      </p:sp>
    </p:spTree>
    <p:extLst>
      <p:ext uri="{BB962C8B-B14F-4D97-AF65-F5344CB8AC3E}">
        <p14:creationId xmlns:p14="http://schemas.microsoft.com/office/powerpoint/2010/main" val="92172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44</a:t>
            </a:fld>
            <a:endParaRPr lang="pt-BR"/>
          </a:p>
        </p:txBody>
      </p:sp>
    </p:spTree>
    <p:extLst>
      <p:ext uri="{BB962C8B-B14F-4D97-AF65-F5344CB8AC3E}">
        <p14:creationId xmlns:p14="http://schemas.microsoft.com/office/powerpoint/2010/main" val="3149177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49</a:t>
            </a:fld>
            <a:endParaRPr lang="pt-BR"/>
          </a:p>
        </p:txBody>
      </p:sp>
    </p:spTree>
    <p:extLst>
      <p:ext uri="{BB962C8B-B14F-4D97-AF65-F5344CB8AC3E}">
        <p14:creationId xmlns:p14="http://schemas.microsoft.com/office/powerpoint/2010/main" val="1968604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notações 1">
            <a:extLst>
              <a:ext uri="{FF2B5EF4-FFF2-40B4-BE49-F238E27FC236}">
                <a16:creationId xmlns:a16="http://schemas.microsoft.com/office/drawing/2014/main" id="{1A6F20B6-170E-AF70-2D96-F9D1A7C2D798}"/>
              </a:ext>
            </a:extLst>
          </p:cNvPr>
          <p:cNvSpPr>
            <a:spLocks noGrp="1"/>
          </p:cNvSpPr>
          <p:nvPr>
            <p:ph type="body" idx="1"/>
          </p:nvPr>
        </p:nvSpPr>
        <p:spPr/>
        <p:txBody>
          <a:bodyPr/>
          <a:lstStyle/>
          <a:p>
            <a:endParaRPr lang="pt-B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6</a:t>
            </a:fld>
            <a:endParaRPr lang="pt-BR"/>
          </a:p>
        </p:txBody>
      </p:sp>
    </p:spTree>
    <p:extLst>
      <p:ext uri="{BB962C8B-B14F-4D97-AF65-F5344CB8AC3E}">
        <p14:creationId xmlns:p14="http://schemas.microsoft.com/office/powerpoint/2010/main" val="2747554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7</a:t>
            </a:fld>
            <a:endParaRPr lang="pt-BR"/>
          </a:p>
        </p:txBody>
      </p:sp>
    </p:spTree>
    <p:extLst>
      <p:ext uri="{BB962C8B-B14F-4D97-AF65-F5344CB8AC3E}">
        <p14:creationId xmlns:p14="http://schemas.microsoft.com/office/powerpoint/2010/main" val="4205116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116</a:t>
            </a:fld>
            <a:endParaRPr lang="pt-BR"/>
          </a:p>
        </p:txBody>
      </p:sp>
    </p:spTree>
    <p:extLst>
      <p:ext uri="{BB962C8B-B14F-4D97-AF65-F5344CB8AC3E}">
        <p14:creationId xmlns:p14="http://schemas.microsoft.com/office/powerpoint/2010/main" val="3849032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57A25-9661-2C06-2617-DBD9DE7F2B3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79CB49D-62D8-C98A-315B-A52E3772BC1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B5F8427-DB56-B2C4-4960-6E7C6805B48C}"/>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E0C5B64-4146-9296-1D8F-364322E81E0B}"/>
              </a:ext>
            </a:extLst>
          </p:cNvPr>
          <p:cNvSpPr>
            <a:spLocks noGrp="1"/>
          </p:cNvSpPr>
          <p:nvPr>
            <p:ph type="sldNum" sz="quarter" idx="5"/>
          </p:nvPr>
        </p:nvSpPr>
        <p:spPr/>
        <p:txBody>
          <a:bodyPr/>
          <a:lstStyle/>
          <a:p>
            <a:fld id="{7B15B675-EF02-4DF2-9636-208F77ABB17B}" type="slidenum">
              <a:rPr lang="pt-BR" smtClean="0"/>
              <a:t>117</a:t>
            </a:fld>
            <a:endParaRPr lang="pt-BR"/>
          </a:p>
        </p:txBody>
      </p:sp>
    </p:spTree>
    <p:extLst>
      <p:ext uri="{BB962C8B-B14F-4D97-AF65-F5344CB8AC3E}">
        <p14:creationId xmlns:p14="http://schemas.microsoft.com/office/powerpoint/2010/main" val="1903502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8</a:t>
            </a:fld>
            <a:endParaRPr lang="pt-BR"/>
          </a:p>
        </p:txBody>
      </p:sp>
    </p:spTree>
    <p:extLst>
      <p:ext uri="{BB962C8B-B14F-4D97-AF65-F5344CB8AC3E}">
        <p14:creationId xmlns:p14="http://schemas.microsoft.com/office/powerpoint/2010/main" val="280988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DAD6A-2698-D175-45A9-14E102A3CD1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79A0FB7-727F-1D97-0CAD-E50F453BACB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9F81F4B-15A4-FA08-E9A5-74C640F9C3B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5732BFD-0B87-7A19-8C60-048521388ED7}"/>
              </a:ext>
            </a:extLst>
          </p:cNvPr>
          <p:cNvSpPr>
            <a:spLocks noGrp="1"/>
          </p:cNvSpPr>
          <p:nvPr>
            <p:ph type="sldNum" sz="quarter" idx="5"/>
          </p:nvPr>
        </p:nvSpPr>
        <p:spPr/>
        <p:txBody>
          <a:bodyPr/>
          <a:lstStyle/>
          <a:p>
            <a:fld id="{7B15B675-EF02-4DF2-9636-208F77ABB17B}" type="slidenum">
              <a:rPr lang="pt-BR" smtClean="0"/>
              <a:t>9</a:t>
            </a:fld>
            <a:endParaRPr lang="pt-BR"/>
          </a:p>
        </p:txBody>
      </p:sp>
    </p:spTree>
    <p:extLst>
      <p:ext uri="{BB962C8B-B14F-4D97-AF65-F5344CB8AC3E}">
        <p14:creationId xmlns:p14="http://schemas.microsoft.com/office/powerpoint/2010/main" val="324462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10</a:t>
            </a:fld>
            <a:endParaRPr lang="pt-BR"/>
          </a:p>
        </p:txBody>
      </p:sp>
    </p:spTree>
    <p:extLst>
      <p:ext uri="{BB962C8B-B14F-4D97-AF65-F5344CB8AC3E}">
        <p14:creationId xmlns:p14="http://schemas.microsoft.com/office/powerpoint/2010/main" val="3717086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11</a:t>
            </a:fld>
            <a:endParaRPr lang="pt-BR"/>
          </a:p>
        </p:txBody>
      </p:sp>
    </p:spTree>
    <p:extLst>
      <p:ext uri="{BB962C8B-B14F-4D97-AF65-F5344CB8AC3E}">
        <p14:creationId xmlns:p14="http://schemas.microsoft.com/office/powerpoint/2010/main" val="240383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15</a:t>
            </a:fld>
            <a:endParaRPr lang="pt-BR"/>
          </a:p>
        </p:txBody>
      </p:sp>
    </p:spTree>
    <p:extLst>
      <p:ext uri="{BB962C8B-B14F-4D97-AF65-F5344CB8AC3E}">
        <p14:creationId xmlns:p14="http://schemas.microsoft.com/office/powerpoint/2010/main" val="3392790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B15B675-EF02-4DF2-9636-208F77ABB17B}" type="slidenum">
              <a:rPr lang="pt-BR" smtClean="0"/>
              <a:t>16</a:t>
            </a:fld>
            <a:endParaRPr lang="pt-BR"/>
          </a:p>
        </p:txBody>
      </p:sp>
    </p:spTree>
    <p:extLst>
      <p:ext uri="{BB962C8B-B14F-4D97-AF65-F5344CB8AC3E}">
        <p14:creationId xmlns:p14="http://schemas.microsoft.com/office/powerpoint/2010/main" val="1261332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planalto.gov.br/ccivil_03/constituicao/Emendas/Emc/emc06.htm#art1" TargetMode="External"/><Relationship Id="rId2" Type="http://schemas.openxmlformats.org/officeDocument/2006/relationships/hyperlink" Target="https://www.planalto.gov.br/ccivil_03/constituicao/Emendas/Emc/emc42.htm#art1" TargetMode="External"/><Relationship Id="rId1" Type="http://schemas.openxmlformats.org/officeDocument/2006/relationships/slideLayout" Target="../slideLayouts/slideLayout7.xml"/><Relationship Id="rId4" Type="http://schemas.openxmlformats.org/officeDocument/2006/relationships/hyperlink" Target="https://www.planalto.gov.br/ccivil_03/_Ato2019-2022/2019/Lei/L13874.htm#art1"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hyperlink" Target="https://www.ecycle.com.br/3210-camada-de-ozonio"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hyperlink" Target="https://www.ecycle.com.br/3210-camada-de-ozonio"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hyperlink" Target="https://www.ecycle.com.br/3210-camada-de-ozonio"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hyperlink" Target="https://www.ecycle.com.br/3210-camada-de-ozonio"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www.cnnbrasil.com.br/internacional/biden-revela-nova-meta-climatica-ambiciosa-dos-estados-unido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1235475" y="285341"/>
            <a:ext cx="813755" cy="9853974"/>
            <a:chOff x="0" y="0"/>
            <a:chExt cx="1467792" cy="209332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893117"/>
              <a:ext cx="1467792" cy="128431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2448">
              <a:off x="294945" y="101839"/>
              <a:ext cx="877903" cy="128161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78382"/>
              <a:ext cx="1467792" cy="128431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2448">
              <a:off x="294945" y="5687104"/>
              <a:ext cx="877903" cy="128161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4063647"/>
              <a:ext cx="1467792" cy="128431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2448">
              <a:off x="294945" y="11272369"/>
              <a:ext cx="877903" cy="128161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9648912"/>
              <a:ext cx="1467792" cy="128431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2448">
              <a:off x="294945" y="16857633"/>
              <a:ext cx="877903" cy="1281610"/>
            </a:xfrm>
            <a:prstGeom prst="rect">
              <a:avLst/>
            </a:prstGeom>
          </p:spPr>
        </p:pic>
      </p:grpSp>
      <p:grpSp>
        <p:nvGrpSpPr>
          <p:cNvPr id="11" name="Group 11"/>
          <p:cNvGrpSpPr/>
          <p:nvPr/>
        </p:nvGrpSpPr>
        <p:grpSpPr>
          <a:xfrm>
            <a:off x="61250" y="0"/>
            <a:ext cx="1051016" cy="10139315"/>
            <a:chOff x="0" y="0"/>
            <a:chExt cx="1401355" cy="21216645"/>
          </a:xfrm>
        </p:grpSpPr>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1401355" cy="1234761"/>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562" y="2888000"/>
              <a:ext cx="1176232" cy="117623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5717471"/>
              <a:ext cx="1401355" cy="1234761"/>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562" y="8605471"/>
              <a:ext cx="1176232" cy="1176232"/>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11434942"/>
              <a:ext cx="1401355" cy="1234761"/>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2562" y="14322942"/>
              <a:ext cx="1176232" cy="1176232"/>
            </a:xfrm>
            <a:prstGeom prst="rect">
              <a:avLst/>
            </a:prstGeom>
          </p:spPr>
        </p:pic>
        <p:pic>
          <p:nvPicPr>
            <p:cNvPr id="18"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17152413"/>
              <a:ext cx="1401355" cy="1234761"/>
            </a:xfrm>
            <a:prstGeom prst="rect">
              <a:avLst/>
            </a:prstGeom>
          </p:spPr>
        </p:pic>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2562" y="20040413"/>
              <a:ext cx="1176232" cy="1176232"/>
            </a:xfrm>
            <a:prstGeom prst="rect">
              <a:avLst/>
            </a:prstGeom>
          </p:spPr>
        </p:pic>
      </p:grpSp>
      <p:grpSp>
        <p:nvGrpSpPr>
          <p:cNvPr id="20" name="Group 20"/>
          <p:cNvGrpSpPr/>
          <p:nvPr/>
        </p:nvGrpSpPr>
        <p:grpSpPr>
          <a:xfrm>
            <a:off x="17111133" y="0"/>
            <a:ext cx="1100844" cy="10139315"/>
            <a:chOff x="0" y="0"/>
            <a:chExt cx="1467792" cy="20933230"/>
          </a:xfrm>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893117"/>
              <a:ext cx="1467792" cy="1284318"/>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2448">
              <a:off x="294945" y="101839"/>
              <a:ext cx="877903" cy="1281610"/>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78382"/>
              <a:ext cx="1467792" cy="1284318"/>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2448">
              <a:off x="294945" y="5687104"/>
              <a:ext cx="877903" cy="1281610"/>
            </a:xfrm>
            <a:prstGeom prst="rect">
              <a:avLst/>
            </a:prstGeom>
          </p:spPr>
        </p:pic>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4063647"/>
              <a:ext cx="1467792" cy="1284318"/>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2448">
              <a:off x="294945" y="11272369"/>
              <a:ext cx="877903" cy="1281610"/>
            </a:xfrm>
            <a:prstGeom prst="rect">
              <a:avLst/>
            </a:prstGeom>
          </p:spPr>
        </p:pic>
        <p:pic>
          <p:nvPicPr>
            <p:cNvPr id="27" name="Picture 2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9648912"/>
              <a:ext cx="1467792" cy="1284318"/>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2448">
              <a:off x="294945" y="16857633"/>
              <a:ext cx="877903" cy="1281610"/>
            </a:xfrm>
            <a:prstGeom prst="rect">
              <a:avLst/>
            </a:prstGeom>
          </p:spPr>
        </p:pic>
      </p:grpSp>
      <p:grpSp>
        <p:nvGrpSpPr>
          <p:cNvPr id="29" name="Group 29"/>
          <p:cNvGrpSpPr/>
          <p:nvPr/>
        </p:nvGrpSpPr>
        <p:grpSpPr>
          <a:xfrm>
            <a:off x="15920773" y="307317"/>
            <a:ext cx="1051016" cy="9979684"/>
            <a:chOff x="0" y="0"/>
            <a:chExt cx="1401355" cy="21216645"/>
          </a:xfrm>
        </p:grpSpPr>
        <p:pic>
          <p:nvPicPr>
            <p:cNvPr id="30" name="Picture 3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1401355" cy="1234761"/>
            </a:xfrm>
            <a:prstGeom prst="rect">
              <a:avLst/>
            </a:prstGeom>
          </p:spPr>
        </p:pic>
        <p:pic>
          <p:nvPicPr>
            <p:cNvPr id="31" name="Picture 3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2562" y="2888000"/>
              <a:ext cx="1176232" cy="1176232"/>
            </a:xfrm>
            <a:prstGeom prst="rect">
              <a:avLst/>
            </a:prstGeom>
          </p:spPr>
        </p:pic>
        <p:pic>
          <p:nvPicPr>
            <p:cNvPr id="32" name="Picture 3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5717471"/>
              <a:ext cx="1401355" cy="1234761"/>
            </a:xfrm>
            <a:prstGeom prst="rect">
              <a:avLst/>
            </a:prstGeom>
          </p:spPr>
        </p:pic>
        <p:pic>
          <p:nvPicPr>
            <p:cNvPr id="33" name="Picture 3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562" y="8605471"/>
              <a:ext cx="1176232" cy="1176232"/>
            </a:xfrm>
            <a:prstGeom prst="rect">
              <a:avLst/>
            </a:prstGeom>
          </p:spPr>
        </p:pic>
        <p:pic>
          <p:nvPicPr>
            <p:cNvPr id="34" name="Picture 3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11434942"/>
              <a:ext cx="1401355" cy="1234761"/>
            </a:xfrm>
            <a:prstGeom prst="rect">
              <a:avLst/>
            </a:prstGeom>
          </p:spPr>
        </p:pic>
        <p:pic>
          <p:nvPicPr>
            <p:cNvPr id="35" name="Picture 3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562" y="14322942"/>
              <a:ext cx="1176232" cy="1176232"/>
            </a:xfrm>
            <a:prstGeom prst="rect">
              <a:avLst/>
            </a:prstGeom>
          </p:spPr>
        </p:pic>
        <p:pic>
          <p:nvPicPr>
            <p:cNvPr id="36"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17152413"/>
              <a:ext cx="1401355" cy="1234761"/>
            </a:xfrm>
            <a:prstGeom prst="rect">
              <a:avLst/>
            </a:prstGeom>
          </p:spPr>
        </p:pic>
        <p:pic>
          <p:nvPicPr>
            <p:cNvPr id="37" name="Picture 3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2562" y="20040413"/>
              <a:ext cx="1176232" cy="1176232"/>
            </a:xfrm>
            <a:prstGeom prst="rect">
              <a:avLst/>
            </a:prstGeom>
          </p:spPr>
        </p:pic>
      </p:grpSp>
      <p:grpSp>
        <p:nvGrpSpPr>
          <p:cNvPr id="38" name="Group 38"/>
          <p:cNvGrpSpPr/>
          <p:nvPr/>
        </p:nvGrpSpPr>
        <p:grpSpPr>
          <a:xfrm>
            <a:off x="3099604" y="3899153"/>
            <a:ext cx="11589092" cy="4548257"/>
            <a:chOff x="-558027" y="2127223"/>
            <a:chExt cx="15452123" cy="6064342"/>
          </a:xfrm>
        </p:grpSpPr>
        <p:sp>
          <p:nvSpPr>
            <p:cNvPr id="40" name="TextBox 40"/>
            <p:cNvSpPr txBox="1"/>
            <p:nvPr/>
          </p:nvSpPr>
          <p:spPr>
            <a:xfrm>
              <a:off x="-558027" y="2127223"/>
              <a:ext cx="15002335" cy="1555981"/>
            </a:xfrm>
            <a:prstGeom prst="rect">
              <a:avLst/>
            </a:prstGeom>
          </p:spPr>
          <p:txBody>
            <a:bodyPr lIns="0" tIns="0" rIns="0" bIns="0" rtlCol="0" anchor="t">
              <a:spAutoFit/>
            </a:bodyPr>
            <a:lstStyle/>
            <a:p>
              <a:pPr algn="ctr">
                <a:lnSpc>
                  <a:spcPts val="9050"/>
                </a:lnSpc>
              </a:pPr>
              <a:r>
                <a:rPr lang="pt-BR" sz="9050" spc="181" dirty="0">
                  <a:solidFill>
                    <a:srgbClr val="FFFFFF"/>
                  </a:solidFill>
                  <a:latin typeface="Fredoka One"/>
                </a:rPr>
                <a:t>Ecologia</a:t>
              </a:r>
            </a:p>
          </p:txBody>
        </p:sp>
        <p:sp>
          <p:nvSpPr>
            <p:cNvPr id="41" name="TextBox 41"/>
            <p:cNvSpPr txBox="1"/>
            <p:nvPr/>
          </p:nvSpPr>
          <p:spPr>
            <a:xfrm>
              <a:off x="3132368" y="7309272"/>
              <a:ext cx="11761728" cy="882293"/>
            </a:xfrm>
            <a:prstGeom prst="rect">
              <a:avLst/>
            </a:prstGeom>
          </p:spPr>
          <p:txBody>
            <a:bodyPr wrap="square" lIns="0" tIns="0" rIns="0" bIns="0" rtlCol="0" anchor="t">
              <a:spAutoFit/>
            </a:bodyPr>
            <a:lstStyle/>
            <a:p>
              <a:pPr algn="ctr">
                <a:lnSpc>
                  <a:spcPts val="5600"/>
                </a:lnSpc>
              </a:pPr>
              <a:r>
                <a:rPr lang="en-US" sz="4000" spc="200" dirty="0">
                  <a:solidFill>
                    <a:srgbClr val="FFC83A"/>
                  </a:solidFill>
                  <a:latin typeface="Quicksand"/>
                </a:rPr>
                <a:t>Prof. Dr. Adriano Makux de Paula.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346267" y="1"/>
            <a:ext cx="16913004" cy="1181099"/>
            <a:chOff x="40033" y="-356682"/>
            <a:chExt cx="7356888" cy="3372788"/>
          </a:xfrm>
        </p:grpSpPr>
        <p:sp>
          <p:nvSpPr>
            <p:cNvPr id="3" name="TextBox 3"/>
            <p:cNvSpPr txBox="1"/>
            <p:nvPr/>
          </p:nvSpPr>
          <p:spPr>
            <a:xfrm>
              <a:off x="40033" y="-356682"/>
              <a:ext cx="7356888" cy="1167773"/>
            </a:xfrm>
            <a:prstGeom prst="rect">
              <a:avLst/>
            </a:prstGeom>
          </p:spPr>
          <p:txBody>
            <a:bodyPr lIns="0" tIns="0" rIns="0" bIns="0" rtlCol="0" anchor="t">
              <a:spAutoFit/>
            </a:bodyPr>
            <a:lstStyle/>
            <a:p>
              <a:pPr algn="l">
                <a:lnSpc>
                  <a:spcPts val="5759"/>
                </a:lnSpc>
              </a:pPr>
              <a:r>
                <a:rPr lang="en-US" sz="5400" spc="96" dirty="0" err="1">
                  <a:solidFill>
                    <a:srgbClr val="FFFFFF"/>
                  </a:solidFill>
                  <a:latin typeface="Fredoka One"/>
                </a:rPr>
                <a:t>Conservacionismo</a:t>
              </a:r>
              <a:r>
                <a:rPr lang="en-US" sz="5400" spc="96" dirty="0">
                  <a:solidFill>
                    <a:srgbClr val="FFFFFF"/>
                  </a:solidFill>
                  <a:latin typeface="Fredoka One"/>
                </a:rPr>
                <a:t> da “</a:t>
              </a:r>
              <a:r>
                <a:rPr lang="en-US" sz="5400" spc="96" dirty="0" err="1">
                  <a:solidFill>
                    <a:srgbClr val="FFFFFF"/>
                  </a:solidFill>
                  <a:latin typeface="Fredoka One"/>
                </a:rPr>
                <a:t>sustentabilidade</a:t>
              </a:r>
              <a:r>
                <a:rPr lang="en-US" sz="5400" spc="96" dirty="0">
                  <a:solidFill>
                    <a:srgbClr val="FFFFFF"/>
                  </a:solidFill>
                  <a:latin typeface="Fredoka One"/>
                </a:rPr>
                <a:t>”</a:t>
              </a:r>
            </a:p>
          </p:txBody>
        </p:sp>
        <p:sp>
          <p:nvSpPr>
            <p:cNvPr id="4" name="AutoShape 4"/>
            <p:cNvSpPr/>
            <p:nvPr/>
          </p:nvSpPr>
          <p:spPr>
            <a:xfrm>
              <a:off x="938444" y="2719787"/>
              <a:ext cx="2052169" cy="296319"/>
            </a:xfrm>
            <a:prstGeom prst="rect">
              <a:avLst/>
            </a:prstGeom>
            <a:solidFill>
              <a:srgbClr val="FFC83A"/>
            </a:solidFill>
          </p:spPr>
        </p:sp>
      </p:grpSp>
      <p:sp>
        <p:nvSpPr>
          <p:cNvPr id="6" name="TextBox 6"/>
          <p:cNvSpPr txBox="1"/>
          <p:nvPr/>
        </p:nvSpPr>
        <p:spPr>
          <a:xfrm>
            <a:off x="8577307" y="1971575"/>
            <a:ext cx="8683736" cy="389337"/>
          </a:xfrm>
          <a:prstGeom prst="rect">
            <a:avLst/>
          </a:prstGeom>
        </p:spPr>
        <p:txBody>
          <a:bodyPr lIns="0" tIns="0" rIns="0" bIns="0" rtlCol="0" anchor="t">
            <a:spAutoFit/>
          </a:bodyPr>
          <a:lstStyle/>
          <a:p>
            <a:pPr algn="l">
              <a:lnSpc>
                <a:spcPts val="3442"/>
              </a:lnSpc>
            </a:pPr>
            <a:r>
              <a:rPr lang="en-US" sz="2025" dirty="0">
                <a:solidFill>
                  <a:srgbClr val="FFFFFF"/>
                </a:solidFill>
                <a:latin typeface="Quicksand Bold"/>
              </a:rPr>
              <a:t>.</a:t>
            </a:r>
          </a:p>
        </p:txBody>
      </p:sp>
      <p:sp>
        <p:nvSpPr>
          <p:cNvPr id="15" name="AutoShape 15"/>
          <p:cNvSpPr/>
          <p:nvPr/>
        </p:nvSpPr>
        <p:spPr>
          <a:xfrm>
            <a:off x="-254083" y="9642665"/>
            <a:ext cx="18796165" cy="904716"/>
          </a:xfrm>
          <a:prstGeom prst="rect">
            <a:avLst/>
          </a:prstGeom>
          <a:solidFill>
            <a:srgbClr val="FFC83A"/>
          </a:solidFill>
        </p:spPr>
      </p:sp>
      <p:sp>
        <p:nvSpPr>
          <p:cNvPr id="20" name="CaixaDeTexto 19">
            <a:extLst>
              <a:ext uri="{FF2B5EF4-FFF2-40B4-BE49-F238E27FC236}">
                <a16:creationId xmlns:a16="http://schemas.microsoft.com/office/drawing/2014/main" id="{B5288259-FEC7-4ACD-BFDB-B186E5431939}"/>
              </a:ext>
            </a:extLst>
          </p:cNvPr>
          <p:cNvSpPr txBox="1"/>
          <p:nvPr/>
        </p:nvSpPr>
        <p:spPr>
          <a:xfrm>
            <a:off x="0" y="1617275"/>
            <a:ext cx="18109174" cy="12557284"/>
          </a:xfrm>
          <a:prstGeom prst="rect">
            <a:avLst/>
          </a:prstGeom>
          <a:noFill/>
        </p:spPr>
        <p:txBody>
          <a:bodyPr wrap="square" rtlCol="0">
            <a:spAutoFit/>
          </a:bodyPr>
          <a:lstStyle/>
          <a:p>
            <a:pPr marL="285750" indent="-285750" algn="just">
              <a:buFont typeface="Arial" panose="020B0604020202020204" pitchFamily="34" charset="0"/>
              <a:buChar char="•"/>
            </a:pPr>
            <a:r>
              <a:rPr lang="pt-BR" sz="3200" dirty="0">
                <a:solidFill>
                  <a:schemeClr val="bg1"/>
                </a:solidFill>
                <a:latin typeface="Arial Black" panose="020B0A04020102020204" pitchFamily="34" charset="0"/>
              </a:rPr>
              <a:t>Gifford </a:t>
            </a:r>
            <a:r>
              <a:rPr lang="pt-BR" sz="3200" dirty="0" err="1">
                <a:solidFill>
                  <a:schemeClr val="bg1"/>
                </a:solidFill>
                <a:latin typeface="Arial Black" panose="020B0A04020102020204" pitchFamily="34" charset="0"/>
              </a:rPr>
              <a:t>Pinchot</a:t>
            </a:r>
            <a:r>
              <a:rPr lang="pt-BR" sz="3200" dirty="0">
                <a:solidFill>
                  <a:schemeClr val="bg1"/>
                </a:solidFill>
                <a:latin typeface="Arial Black" panose="020B0A04020102020204" pitchFamily="34" charset="0"/>
              </a:rPr>
              <a:t>, engenheiro florestal, criou o movimento de conservação dos recursos, apregoando o seu uso racional. </a:t>
            </a:r>
          </a:p>
          <a:p>
            <a:pPr marL="457200" indent="-457200" algn="just">
              <a:buFont typeface="Arial" panose="020B0604020202020204" pitchFamily="34" charset="0"/>
              <a:buChar char="•"/>
            </a:pPr>
            <a:r>
              <a:rPr lang="pt-BR" sz="3200" dirty="0">
                <a:solidFill>
                  <a:schemeClr val="bg1"/>
                </a:solidFill>
                <a:latin typeface="Arial Black" panose="020B0A04020102020204" pitchFamily="34" charset="0"/>
              </a:rPr>
              <a:t> agia dentro de um contexto de transformação da natureza em mercadoria. </a:t>
            </a:r>
          </a:p>
          <a:p>
            <a:pPr marL="457200" indent="-457200" algn="just">
              <a:buFont typeface="Arial" panose="020B0604020202020204" pitchFamily="34" charset="0"/>
              <a:buChar char="•"/>
            </a:pPr>
            <a:r>
              <a:rPr lang="pt-BR" sz="3200" dirty="0">
                <a:solidFill>
                  <a:schemeClr val="bg1"/>
                </a:solidFill>
                <a:latin typeface="Arial Black" panose="020B0A04020102020204" pitchFamily="34" charset="0"/>
              </a:rPr>
              <a:t>Na sua concepção, a natureza é frequentemente lenta e os processos de manejo podem torná-la eficiente;</a:t>
            </a:r>
          </a:p>
          <a:p>
            <a:pPr marL="457200" indent="-457200" algn="just">
              <a:buFont typeface="Arial" panose="020B0604020202020204" pitchFamily="34" charset="0"/>
              <a:buChar char="•"/>
            </a:pPr>
            <a:r>
              <a:rPr lang="pt-BR" sz="3200" dirty="0">
                <a:solidFill>
                  <a:schemeClr val="bg1"/>
                </a:solidFill>
                <a:latin typeface="Arial Black" panose="020B0A04020102020204" pitchFamily="34" charset="0"/>
              </a:rPr>
              <a:t> acreditava que a conservação deveria basear-se em três princípios: </a:t>
            </a:r>
          </a:p>
          <a:p>
            <a:pPr algn="just"/>
            <a:r>
              <a:rPr lang="pt-BR" sz="3200" dirty="0">
                <a:solidFill>
                  <a:schemeClr val="bg1"/>
                </a:solidFill>
                <a:latin typeface="Arial Black" panose="020B0A04020102020204" pitchFamily="34" charset="0"/>
              </a:rPr>
              <a:t>-O USO DOS RECURSOS NATURAIS PELA GERAÇÃO PRESENTE; </a:t>
            </a:r>
          </a:p>
          <a:p>
            <a:pPr algn="just"/>
            <a:r>
              <a:rPr lang="pt-BR" sz="3200" dirty="0">
                <a:solidFill>
                  <a:schemeClr val="bg1"/>
                </a:solidFill>
                <a:latin typeface="Arial Black" panose="020B0A04020102020204" pitchFamily="34" charset="0"/>
              </a:rPr>
              <a:t>-A PREVENÇÃO DE DESPERDÍCIO;</a:t>
            </a:r>
          </a:p>
          <a:p>
            <a:pPr algn="just"/>
            <a:r>
              <a:rPr lang="pt-BR" sz="3200" dirty="0">
                <a:solidFill>
                  <a:schemeClr val="bg1"/>
                </a:solidFill>
                <a:latin typeface="Arial Black" panose="020B0A04020102020204" pitchFamily="34" charset="0"/>
              </a:rPr>
              <a:t>- O USO DOS RECURSOS NATURAIS PARA BENEFÍCIO DA MAIORIA DOS CIDADÃOS.</a:t>
            </a:r>
          </a:p>
          <a:p>
            <a:pPr marL="457200" indent="-457200" algn="just">
              <a:buFont typeface="Arial" panose="020B0604020202020204" pitchFamily="34" charset="0"/>
              <a:buChar char="•"/>
            </a:pPr>
            <a:r>
              <a:rPr lang="pt-BR" sz="3200" dirty="0" err="1">
                <a:solidFill>
                  <a:schemeClr val="bg1"/>
                </a:solidFill>
                <a:latin typeface="Arial Black" panose="020B0A04020102020204" pitchFamily="34" charset="0"/>
              </a:rPr>
              <a:t>Pinchot</a:t>
            </a:r>
            <a:r>
              <a:rPr lang="pt-BR" sz="3200" dirty="0">
                <a:solidFill>
                  <a:schemeClr val="bg1"/>
                </a:solidFill>
                <a:latin typeface="Arial Black" panose="020B0A04020102020204" pitchFamily="34" charset="0"/>
              </a:rPr>
              <a:t> foi um dos primeiros movimentos teórico-práticos contra o "desenvolvimento a qualquer custo“.</a:t>
            </a:r>
          </a:p>
          <a:p>
            <a:pPr marL="457200" indent="-457200" algn="just">
              <a:buFont typeface="Arial" panose="020B0604020202020204" pitchFamily="34" charset="0"/>
              <a:buChar char="•"/>
            </a:pPr>
            <a:r>
              <a:rPr lang="pt-BR" sz="3200" dirty="0">
                <a:solidFill>
                  <a:schemeClr val="bg1"/>
                </a:solidFill>
                <a:latin typeface="Arial Black" panose="020B0A04020102020204" pitchFamily="34" charset="0"/>
              </a:rPr>
              <a:t>Essas ideias se tornaram importantes, para os enfoques posteriores, como o ecodesenvolvimento, na década de 70. Estiveram no centro dos debates da </a:t>
            </a:r>
            <a:r>
              <a:rPr lang="pt-BR" sz="3200" i="1" dirty="0">
                <a:solidFill>
                  <a:schemeClr val="bg1"/>
                </a:solidFill>
                <a:latin typeface="Arial Black" panose="020B0A04020102020204" pitchFamily="34" charset="0"/>
              </a:rPr>
              <a:t>Conferência de Estocolmo sobre o</a:t>
            </a:r>
            <a:r>
              <a:rPr lang="pt-BR" sz="3200" dirty="0">
                <a:solidFill>
                  <a:schemeClr val="bg1"/>
                </a:solidFill>
                <a:latin typeface="Arial Black" panose="020B0A04020102020204" pitchFamily="34" charset="0"/>
              </a:rPr>
              <a:t> </a:t>
            </a:r>
            <a:r>
              <a:rPr lang="pt-BR" sz="3200" i="1" dirty="0">
                <a:solidFill>
                  <a:schemeClr val="bg1"/>
                </a:solidFill>
                <a:latin typeface="Arial Black" panose="020B0A04020102020204" pitchFamily="34" charset="0"/>
              </a:rPr>
              <a:t>Meio Ambiente Humano </a:t>
            </a:r>
            <a:r>
              <a:rPr lang="pt-BR" sz="3200" dirty="0">
                <a:solidFill>
                  <a:schemeClr val="bg1"/>
                </a:solidFill>
                <a:latin typeface="Arial Black" panose="020B0A04020102020204" pitchFamily="34" charset="0"/>
              </a:rPr>
              <a:t>(1972), na Eco-92.</a:t>
            </a:r>
            <a:br>
              <a:rPr lang="pt-BR" sz="3200" dirty="0"/>
            </a:br>
            <a:br>
              <a:rPr lang="pt-BR" sz="3200" dirty="0"/>
            </a:br>
            <a:endParaRPr lang="pt-BR" sz="3200" dirty="0">
              <a:solidFill>
                <a:schemeClr val="bg1"/>
              </a:solidFill>
              <a:latin typeface="Arial Black" panose="020B0A04020102020204" pitchFamily="34" charset="0"/>
            </a:endParaRPr>
          </a:p>
          <a:p>
            <a:pPr marL="457200" indent="-457200">
              <a:buFont typeface="Arial" panose="020B0604020202020204" pitchFamily="34" charset="0"/>
              <a:buChar char="•"/>
            </a:pPr>
            <a:r>
              <a:rPr lang="pt-BR" sz="4800" dirty="0">
                <a:solidFill>
                  <a:schemeClr val="bg1"/>
                </a:solidFill>
                <a:latin typeface="Arial Black" panose="020B0A04020102020204" pitchFamily="34" charset="0"/>
              </a:rPr>
              <a:t> </a:t>
            </a:r>
            <a:br>
              <a:rPr lang="pt-BR" sz="3200" dirty="0"/>
            </a:br>
            <a:endParaRPr lang="pt-BR" sz="3200" dirty="0">
              <a:solidFill>
                <a:schemeClr val="bg1"/>
              </a:solidFill>
              <a:latin typeface="Arial Black" panose="020B0A04020102020204" pitchFamily="34" charset="0"/>
            </a:endParaRPr>
          </a:p>
          <a:p>
            <a:pPr marL="571500" indent="-571500" algn="just">
              <a:buFont typeface="Arial" panose="020B0604020202020204" pitchFamily="34" charset="0"/>
              <a:buChar char="•"/>
            </a:pPr>
            <a:br>
              <a:rPr lang="pt-BR" dirty="0"/>
            </a:br>
            <a:r>
              <a:rPr lang="pt-BR" dirty="0"/>
              <a:t>.</a:t>
            </a:r>
            <a:r>
              <a:rPr lang="pt-BR" sz="3200" dirty="0"/>
              <a:t> </a:t>
            </a:r>
            <a:br>
              <a:rPr lang="pt-BR" sz="3200" dirty="0"/>
            </a:br>
            <a:br>
              <a:rPr lang="pt-BR" sz="3200" dirty="0">
                <a:solidFill>
                  <a:schemeClr val="bg1"/>
                </a:solidFill>
                <a:latin typeface="Arial Black" panose="020B0A04020102020204" pitchFamily="34" charset="0"/>
              </a:rPr>
            </a:br>
            <a:endParaRPr lang="pt-BR" sz="3200" dirty="0">
              <a:solidFill>
                <a:schemeClr val="bg1"/>
              </a:solidFill>
              <a:latin typeface="Arial Black" panose="020B0A04020102020204" pitchFamily="34" charset="0"/>
            </a:endParaRPr>
          </a:p>
          <a:p>
            <a:pPr marL="571500" indent="-571500" algn="just">
              <a:buFont typeface="Arial" panose="020B0604020202020204" pitchFamily="34" charset="0"/>
              <a:buChar char="•"/>
            </a:pPr>
            <a:r>
              <a:rPr lang="pt-BR" dirty="0"/>
              <a:t> </a:t>
            </a:r>
            <a:br>
              <a:rPr lang="pt-BR" dirty="0"/>
            </a:br>
            <a:r>
              <a:rPr lang="pt-BR" dirty="0"/>
              <a:t> </a:t>
            </a:r>
            <a:br>
              <a:rPr lang="pt-BR" sz="3600" dirty="0"/>
            </a:br>
            <a:endParaRPr lang="pt-BR" sz="3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56910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a:extLst>
            <a:ext uri="{FF2B5EF4-FFF2-40B4-BE49-F238E27FC236}">
              <a16:creationId xmlns:a16="http://schemas.microsoft.com/office/drawing/2014/main" id="{F07DFE0F-BB86-3037-4536-19082C0F6862}"/>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459AE026-AE39-0891-6E83-A5B59DAE0B82}"/>
              </a:ext>
            </a:extLst>
          </p:cNvPr>
          <p:cNvSpPr txBox="1"/>
          <p:nvPr/>
        </p:nvSpPr>
        <p:spPr>
          <a:xfrm>
            <a:off x="1447800" y="1739599"/>
            <a:ext cx="15392400" cy="1323439"/>
          </a:xfrm>
          <a:prstGeom prst="rect">
            <a:avLst/>
          </a:prstGeom>
          <a:noFill/>
        </p:spPr>
        <p:txBody>
          <a:bodyPr wrap="square" rtlCol="0">
            <a:spAutoFit/>
          </a:bodyPr>
          <a:lstStyle/>
          <a:p>
            <a:pPr algn="just"/>
            <a:r>
              <a:rPr lang="pt-BR" sz="4000" i="0" dirty="0">
                <a:solidFill>
                  <a:srgbClr val="222222"/>
                </a:solidFill>
                <a:effectLst/>
                <a:latin typeface="Arial Black" panose="020B0A04020102020204" pitchFamily="34" charset="0"/>
              </a:rPr>
              <a:t>Objetivos de Desenvolvimento Sustentável e 169 metas</a:t>
            </a:r>
            <a:endParaRPr lang="pt-BR" sz="4000" dirty="0">
              <a:latin typeface="Arial Black" panose="020B0A04020102020204" pitchFamily="34" charset="0"/>
            </a:endParaRPr>
          </a:p>
        </p:txBody>
      </p:sp>
      <p:sp>
        <p:nvSpPr>
          <p:cNvPr id="6" name="AutoShape 4">
            <a:extLst>
              <a:ext uri="{FF2B5EF4-FFF2-40B4-BE49-F238E27FC236}">
                <a16:creationId xmlns:a16="http://schemas.microsoft.com/office/drawing/2014/main" id="{E0284D4F-BDBF-628A-CF93-348A73167C3D}"/>
              </a:ext>
            </a:extLst>
          </p:cNvPr>
          <p:cNvSpPr/>
          <p:nvPr/>
        </p:nvSpPr>
        <p:spPr>
          <a:xfrm>
            <a:off x="917699" y="3289839"/>
            <a:ext cx="4717802" cy="188735"/>
          </a:xfrm>
          <a:prstGeom prst="rect">
            <a:avLst/>
          </a:prstGeom>
          <a:solidFill>
            <a:srgbClr val="FFC83A"/>
          </a:solidFill>
        </p:spPr>
      </p:sp>
      <p:pic>
        <p:nvPicPr>
          <p:cNvPr id="16386" name="Picture 2" descr="ODS | GT Agenda 2030">
            <a:extLst>
              <a:ext uri="{FF2B5EF4-FFF2-40B4-BE49-F238E27FC236}">
                <a16:creationId xmlns:a16="http://schemas.microsoft.com/office/drawing/2014/main" id="{E0EF7BC7-10BA-7A6A-EC73-C6027C950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856607"/>
            <a:ext cx="9372600" cy="590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8004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F87F325-728D-6A60-4410-F22410825D02}"/>
              </a:ext>
            </a:extLst>
          </p:cNvPr>
          <p:cNvSpPr txBox="1"/>
          <p:nvPr/>
        </p:nvSpPr>
        <p:spPr>
          <a:xfrm>
            <a:off x="228600" y="1812548"/>
            <a:ext cx="15392400" cy="2554545"/>
          </a:xfrm>
          <a:prstGeom prst="rect">
            <a:avLst/>
          </a:prstGeom>
          <a:noFill/>
        </p:spPr>
        <p:txBody>
          <a:bodyPr wrap="square" rtlCol="0">
            <a:spAutoFit/>
          </a:bodyPr>
          <a:lstStyle/>
          <a:p>
            <a:pPr algn="just"/>
            <a:r>
              <a:rPr lang="pt-BR" sz="3200" dirty="0">
                <a:latin typeface="Arial Black" panose="020B0A04020102020204" pitchFamily="34" charset="0"/>
              </a:rPr>
              <a:t>Os ODS são um conjunto de 17 objetivos estabelecidos pela Assembleia Geral da ONU, com foco em erradicação da pobreza, proteção do planeta e promoção da prosperidade para todos. Cada objetivo aborda uma área específica de desenvolvimento sustentável e é parte da Agenda 2030.</a:t>
            </a:r>
          </a:p>
        </p:txBody>
      </p:sp>
      <p:sp>
        <p:nvSpPr>
          <p:cNvPr id="5" name="CaixaDeTexto 4">
            <a:extLst>
              <a:ext uri="{FF2B5EF4-FFF2-40B4-BE49-F238E27FC236}">
                <a16:creationId xmlns:a16="http://schemas.microsoft.com/office/drawing/2014/main" id="{2384D664-5B2E-B046-3D1E-3099F32867B9}"/>
              </a:ext>
            </a:extLst>
          </p:cNvPr>
          <p:cNvSpPr txBox="1"/>
          <p:nvPr/>
        </p:nvSpPr>
        <p:spPr>
          <a:xfrm>
            <a:off x="2286000" y="800100"/>
            <a:ext cx="9144000" cy="769441"/>
          </a:xfrm>
          <a:prstGeom prst="rect">
            <a:avLst/>
          </a:prstGeom>
          <a:noFill/>
        </p:spPr>
        <p:txBody>
          <a:bodyPr wrap="square">
            <a:spAutoFit/>
          </a:bodyPr>
          <a:lstStyle/>
          <a:p>
            <a:pPr algn="ctr"/>
            <a:r>
              <a:rPr lang="pt-BR" sz="4400" dirty="0">
                <a:latin typeface="Arial Black" panose="020B0A04020102020204" pitchFamily="34" charset="0"/>
              </a:rPr>
              <a:t>Definição de ODS</a:t>
            </a:r>
          </a:p>
        </p:txBody>
      </p:sp>
      <p:sp>
        <p:nvSpPr>
          <p:cNvPr id="6" name="AutoShape 4">
            <a:extLst>
              <a:ext uri="{FF2B5EF4-FFF2-40B4-BE49-F238E27FC236}">
                <a16:creationId xmlns:a16="http://schemas.microsoft.com/office/drawing/2014/main" id="{C64B88AA-7314-1A54-2958-62C73CFA8793}"/>
              </a:ext>
            </a:extLst>
          </p:cNvPr>
          <p:cNvSpPr/>
          <p:nvPr/>
        </p:nvSpPr>
        <p:spPr>
          <a:xfrm>
            <a:off x="228600" y="1569541"/>
            <a:ext cx="4717802" cy="188735"/>
          </a:xfrm>
          <a:prstGeom prst="rect">
            <a:avLst/>
          </a:prstGeom>
          <a:solidFill>
            <a:srgbClr val="FFC83A"/>
          </a:solidFill>
        </p:spPr>
      </p:sp>
      <p:pic>
        <p:nvPicPr>
          <p:cNvPr id="16386" name="Picture 2" descr="ODS | GT Agenda 2030">
            <a:extLst>
              <a:ext uri="{FF2B5EF4-FFF2-40B4-BE49-F238E27FC236}">
                <a16:creationId xmlns:a16="http://schemas.microsoft.com/office/drawing/2014/main" id="{0FDEEC5E-D70B-01C2-C6E0-0BC7F52A0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367094"/>
            <a:ext cx="9372600" cy="590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4244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A7FA00E-D67E-CABA-D9E5-D8252CD867FD}"/>
              </a:ext>
            </a:extLst>
          </p:cNvPr>
          <p:cNvSpPr txBox="1"/>
          <p:nvPr/>
        </p:nvSpPr>
        <p:spPr>
          <a:xfrm>
            <a:off x="3962400" y="419100"/>
            <a:ext cx="6733766" cy="769441"/>
          </a:xfrm>
          <a:prstGeom prst="rect">
            <a:avLst/>
          </a:prstGeom>
          <a:noFill/>
        </p:spPr>
        <p:txBody>
          <a:bodyPr wrap="none" rtlCol="0">
            <a:spAutoFit/>
          </a:bodyPr>
          <a:lstStyle/>
          <a:p>
            <a:r>
              <a:rPr lang="pt-BR" sz="4400" dirty="0">
                <a:latin typeface="Arial Black" panose="020B0A04020102020204" pitchFamily="34" charset="0"/>
              </a:rPr>
              <a:t>Importância dos ODS</a:t>
            </a:r>
          </a:p>
        </p:txBody>
      </p:sp>
      <p:sp>
        <p:nvSpPr>
          <p:cNvPr id="3" name="CaixaDeTexto 2">
            <a:extLst>
              <a:ext uri="{FF2B5EF4-FFF2-40B4-BE49-F238E27FC236}">
                <a16:creationId xmlns:a16="http://schemas.microsoft.com/office/drawing/2014/main" id="{48832B9E-7655-C6F4-5253-6B2338D44AD5}"/>
              </a:ext>
            </a:extLst>
          </p:cNvPr>
          <p:cNvSpPr txBox="1"/>
          <p:nvPr/>
        </p:nvSpPr>
        <p:spPr>
          <a:xfrm>
            <a:off x="1371600" y="2635121"/>
            <a:ext cx="16230600" cy="3170099"/>
          </a:xfrm>
          <a:prstGeom prst="rect">
            <a:avLst/>
          </a:prstGeom>
          <a:noFill/>
        </p:spPr>
        <p:txBody>
          <a:bodyPr wrap="square" rtlCol="0">
            <a:spAutoFit/>
          </a:bodyPr>
          <a:lstStyle/>
          <a:p>
            <a:pPr algn="just"/>
            <a:r>
              <a:rPr lang="pt-BR" sz="4000" dirty="0">
                <a:latin typeface="Arial Black" panose="020B0A04020102020204" pitchFamily="34" charset="0"/>
              </a:rPr>
              <a:t>Os ODS são fundamentais para orientar as políticas e ações globais em direção a um desenvolvimento sustentável. Sua importância reside na capacidade de unir nações em torno de objetivos comuns e mensuráveis, promovendo igualdade e justiça social.</a:t>
            </a:r>
          </a:p>
        </p:txBody>
      </p:sp>
      <p:sp>
        <p:nvSpPr>
          <p:cNvPr id="4" name="AutoShape 4">
            <a:extLst>
              <a:ext uri="{FF2B5EF4-FFF2-40B4-BE49-F238E27FC236}">
                <a16:creationId xmlns:a16="http://schemas.microsoft.com/office/drawing/2014/main" id="{CC9F7E83-3D31-B1A8-193E-1AA1CAFD4EC0}"/>
              </a:ext>
            </a:extLst>
          </p:cNvPr>
          <p:cNvSpPr/>
          <p:nvPr/>
        </p:nvSpPr>
        <p:spPr>
          <a:xfrm>
            <a:off x="381000" y="2019300"/>
            <a:ext cx="4717802" cy="188735"/>
          </a:xfrm>
          <a:prstGeom prst="rect">
            <a:avLst/>
          </a:prstGeom>
          <a:solidFill>
            <a:srgbClr val="FFC83A"/>
          </a:solidFill>
        </p:spPr>
      </p:sp>
    </p:spTree>
    <p:extLst>
      <p:ext uri="{BB962C8B-B14F-4D97-AF65-F5344CB8AC3E}">
        <p14:creationId xmlns:p14="http://schemas.microsoft.com/office/powerpoint/2010/main" val="5295336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3EA2045-430A-A5AB-0DEB-825AAF9FCD2F}"/>
              </a:ext>
            </a:extLst>
          </p:cNvPr>
          <p:cNvSpPr txBox="1"/>
          <p:nvPr/>
        </p:nvSpPr>
        <p:spPr>
          <a:xfrm>
            <a:off x="3379016" y="723900"/>
            <a:ext cx="8149988" cy="769441"/>
          </a:xfrm>
          <a:prstGeom prst="rect">
            <a:avLst/>
          </a:prstGeom>
          <a:noFill/>
        </p:spPr>
        <p:txBody>
          <a:bodyPr wrap="none" rtlCol="0">
            <a:spAutoFit/>
          </a:bodyPr>
          <a:lstStyle/>
          <a:p>
            <a:r>
              <a:rPr lang="pt-BR" sz="4400" dirty="0">
                <a:latin typeface="Arial Black" panose="020B0A04020102020204" pitchFamily="34" charset="0"/>
              </a:rPr>
              <a:t>Histórico da Agenda 2030</a:t>
            </a:r>
          </a:p>
        </p:txBody>
      </p:sp>
      <p:sp>
        <p:nvSpPr>
          <p:cNvPr id="3" name="CaixaDeTexto 2">
            <a:extLst>
              <a:ext uri="{FF2B5EF4-FFF2-40B4-BE49-F238E27FC236}">
                <a16:creationId xmlns:a16="http://schemas.microsoft.com/office/drawing/2014/main" id="{528D792F-33CE-68CD-74AD-FC48B639B2FF}"/>
              </a:ext>
            </a:extLst>
          </p:cNvPr>
          <p:cNvSpPr txBox="1"/>
          <p:nvPr/>
        </p:nvSpPr>
        <p:spPr>
          <a:xfrm>
            <a:off x="2057400" y="3467100"/>
            <a:ext cx="15621000" cy="3416320"/>
          </a:xfrm>
          <a:prstGeom prst="rect">
            <a:avLst/>
          </a:prstGeom>
          <a:noFill/>
        </p:spPr>
        <p:txBody>
          <a:bodyPr wrap="square" rtlCol="0">
            <a:spAutoFit/>
          </a:bodyPr>
          <a:lstStyle/>
          <a:p>
            <a:pPr algn="just"/>
            <a:r>
              <a:rPr lang="pt-BR" sz="3600" dirty="0">
                <a:latin typeface="Arial Black" panose="020B0A04020102020204" pitchFamily="34" charset="0"/>
              </a:rPr>
              <a:t>A Agenda 2030 foi adotada em setembro de 2015 durante a Cúpula das Nações Unidas em Nova Iorque, incorporando 17 ODS e 169 metas a serem alcançadas até 2030. A proposta emergiu para responder às críticas sobre a eficácia dos Objetivos de Desenvolvimento do Milênio, que eram limitados em escopo.</a:t>
            </a:r>
          </a:p>
        </p:txBody>
      </p:sp>
      <p:sp>
        <p:nvSpPr>
          <p:cNvPr id="4" name="AutoShape 4">
            <a:extLst>
              <a:ext uri="{FF2B5EF4-FFF2-40B4-BE49-F238E27FC236}">
                <a16:creationId xmlns:a16="http://schemas.microsoft.com/office/drawing/2014/main" id="{DC6E15FB-EF7F-7033-5518-A86D14583F17}"/>
              </a:ext>
            </a:extLst>
          </p:cNvPr>
          <p:cNvSpPr/>
          <p:nvPr/>
        </p:nvSpPr>
        <p:spPr>
          <a:xfrm>
            <a:off x="381000" y="2106850"/>
            <a:ext cx="4717802" cy="188735"/>
          </a:xfrm>
          <a:prstGeom prst="rect">
            <a:avLst/>
          </a:prstGeom>
          <a:solidFill>
            <a:srgbClr val="FFC83A"/>
          </a:solidFill>
        </p:spPr>
      </p:sp>
    </p:spTree>
    <p:extLst>
      <p:ext uri="{BB962C8B-B14F-4D97-AF65-F5344CB8AC3E}">
        <p14:creationId xmlns:p14="http://schemas.microsoft.com/office/powerpoint/2010/main" val="18864092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591A0C7-3C9B-282B-F5D2-919A018BDD4F}"/>
              </a:ext>
            </a:extLst>
          </p:cNvPr>
          <p:cNvSpPr txBox="1"/>
          <p:nvPr/>
        </p:nvSpPr>
        <p:spPr>
          <a:xfrm>
            <a:off x="6172200" y="1181100"/>
            <a:ext cx="4333046" cy="584775"/>
          </a:xfrm>
          <a:prstGeom prst="rect">
            <a:avLst/>
          </a:prstGeom>
          <a:noFill/>
        </p:spPr>
        <p:txBody>
          <a:bodyPr wrap="none" rtlCol="0">
            <a:spAutoFit/>
          </a:bodyPr>
          <a:lstStyle/>
          <a:p>
            <a:r>
              <a:rPr lang="pt-BR" sz="3200" dirty="0">
                <a:latin typeface="Arial Black" panose="020B0A04020102020204" pitchFamily="34" charset="0"/>
              </a:rPr>
              <a:t>Estrutura dos ODS</a:t>
            </a:r>
          </a:p>
        </p:txBody>
      </p:sp>
      <p:sp>
        <p:nvSpPr>
          <p:cNvPr id="3" name="CaixaDeTexto 2">
            <a:extLst>
              <a:ext uri="{FF2B5EF4-FFF2-40B4-BE49-F238E27FC236}">
                <a16:creationId xmlns:a16="http://schemas.microsoft.com/office/drawing/2014/main" id="{14100DE6-5EAD-64BE-1ECB-10A6A663D772}"/>
              </a:ext>
            </a:extLst>
          </p:cNvPr>
          <p:cNvSpPr txBox="1"/>
          <p:nvPr/>
        </p:nvSpPr>
        <p:spPr>
          <a:xfrm>
            <a:off x="1181100" y="3619500"/>
            <a:ext cx="15925800" cy="2062103"/>
          </a:xfrm>
          <a:prstGeom prst="rect">
            <a:avLst/>
          </a:prstGeom>
          <a:noFill/>
        </p:spPr>
        <p:txBody>
          <a:bodyPr wrap="square" rtlCol="0">
            <a:spAutoFit/>
          </a:bodyPr>
          <a:lstStyle/>
          <a:p>
            <a:pPr algn="just"/>
            <a:r>
              <a:rPr lang="pt-BR" sz="3200" dirty="0">
                <a:latin typeface="Arial Black" panose="020B0A04020102020204" pitchFamily="34" charset="0"/>
              </a:rPr>
              <a:t>Os ODS são organizados em 17 categorias, cada uma abordando diferentes desafios sociais, econômicos e ambientais. Além disso, cada objetivo é acompanhado por várias metas que detalham as ações necessárias para atingir os objetivos estabelecidos até 2030.</a:t>
            </a:r>
          </a:p>
        </p:txBody>
      </p:sp>
      <p:sp>
        <p:nvSpPr>
          <p:cNvPr id="4" name="AutoShape 4">
            <a:extLst>
              <a:ext uri="{FF2B5EF4-FFF2-40B4-BE49-F238E27FC236}">
                <a16:creationId xmlns:a16="http://schemas.microsoft.com/office/drawing/2014/main" id="{8BD56892-3012-BA1E-AF1F-9E30EE795C72}"/>
              </a:ext>
            </a:extLst>
          </p:cNvPr>
          <p:cNvSpPr/>
          <p:nvPr/>
        </p:nvSpPr>
        <p:spPr>
          <a:xfrm>
            <a:off x="0" y="1765875"/>
            <a:ext cx="4717802" cy="188735"/>
          </a:xfrm>
          <a:prstGeom prst="rect">
            <a:avLst/>
          </a:prstGeom>
          <a:solidFill>
            <a:srgbClr val="FFC83A"/>
          </a:solidFill>
        </p:spPr>
      </p:sp>
    </p:spTree>
    <p:extLst>
      <p:ext uri="{BB962C8B-B14F-4D97-AF65-F5344CB8AC3E}">
        <p14:creationId xmlns:p14="http://schemas.microsoft.com/office/powerpoint/2010/main" val="29640119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ODS 1">
            <a:extLst>
              <a:ext uri="{FF2B5EF4-FFF2-40B4-BE49-F238E27FC236}">
                <a16:creationId xmlns:a16="http://schemas.microsoft.com/office/drawing/2014/main" id="{71C05C5A-E639-0CAA-817D-B434C4125E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3600" y="5524500"/>
            <a:ext cx="4495800"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91000" y="440871"/>
            <a:ext cx="8229600" cy="1143000"/>
          </a:xfrm>
        </p:spPr>
        <p:txBody>
          <a:bodyPr>
            <a:normAutofit fontScale="90000"/>
          </a:bodyPr>
          <a:lstStyle/>
          <a:p>
            <a:r>
              <a:rPr dirty="0">
                <a:latin typeface="Arial Black" panose="020B0A04020102020204" pitchFamily="34" charset="0"/>
              </a:rPr>
              <a:t>ODS 1: </a:t>
            </a:r>
            <a:r>
              <a:rPr dirty="0" err="1">
                <a:latin typeface="Arial Black" panose="020B0A04020102020204" pitchFamily="34" charset="0"/>
              </a:rPr>
              <a:t>Erradicação</a:t>
            </a:r>
            <a:r>
              <a:rPr dirty="0">
                <a:latin typeface="Arial Black" panose="020B0A04020102020204" pitchFamily="34" charset="0"/>
              </a:rPr>
              <a:t> da </a:t>
            </a:r>
            <a:r>
              <a:rPr dirty="0" err="1">
                <a:latin typeface="Arial Black" panose="020B0A04020102020204" pitchFamily="34" charset="0"/>
              </a:rPr>
              <a:t>Pobreza</a:t>
            </a:r>
            <a:endParaRPr dirty="0">
              <a:latin typeface="Arial Black" panose="020B0A04020102020204" pitchFamily="34" charset="0"/>
            </a:endParaRPr>
          </a:p>
        </p:txBody>
      </p:sp>
      <p:sp>
        <p:nvSpPr>
          <p:cNvPr id="3" name="Content Placeholder 2"/>
          <p:cNvSpPr>
            <a:spLocks noGrp="1"/>
          </p:cNvSpPr>
          <p:nvPr>
            <p:ph idx="1"/>
          </p:nvPr>
        </p:nvSpPr>
        <p:spPr>
          <a:xfrm>
            <a:off x="-32657" y="2154906"/>
            <a:ext cx="13139057" cy="8132093"/>
          </a:xfrm>
        </p:spPr>
        <p:txBody>
          <a:bodyPr>
            <a:normAutofit fontScale="25000" lnSpcReduction="20000"/>
          </a:bodyPr>
          <a:lstStyle/>
          <a:p>
            <a:r>
              <a:rPr sz="12800" b="1" dirty="0">
                <a:latin typeface="Arial Black" panose="020B0A04020102020204" pitchFamily="34" charset="0"/>
              </a:rPr>
              <a:t>Acabar com a </a:t>
            </a:r>
            <a:r>
              <a:rPr sz="12800" b="1" dirty="0" err="1">
                <a:latin typeface="Arial Black" panose="020B0A04020102020204" pitchFamily="34" charset="0"/>
              </a:rPr>
              <a:t>pobreza</a:t>
            </a:r>
            <a:r>
              <a:rPr sz="12800" b="1" dirty="0">
                <a:latin typeface="Arial Black" panose="020B0A04020102020204" pitchFamily="34" charset="0"/>
              </a:rPr>
              <a:t> em </a:t>
            </a:r>
            <a:r>
              <a:rPr sz="12800" b="1" dirty="0" err="1">
                <a:latin typeface="Arial Black" panose="020B0A04020102020204" pitchFamily="34" charset="0"/>
              </a:rPr>
              <a:t>todas</a:t>
            </a:r>
            <a:r>
              <a:rPr sz="12800" b="1" dirty="0">
                <a:latin typeface="Arial Black" panose="020B0A04020102020204" pitchFamily="34" charset="0"/>
              </a:rPr>
              <a:t> as suas </a:t>
            </a:r>
            <a:r>
              <a:rPr sz="12800" b="1" dirty="0" err="1">
                <a:latin typeface="Arial Black" panose="020B0A04020102020204" pitchFamily="34" charset="0"/>
              </a:rPr>
              <a:t>formas</a:t>
            </a:r>
            <a:r>
              <a:rPr sz="12800" b="1" dirty="0">
                <a:latin typeface="Arial Black" panose="020B0A04020102020204" pitchFamily="34" charset="0"/>
              </a:rPr>
              <a:t> e em </a:t>
            </a:r>
            <a:r>
              <a:rPr sz="12800" b="1" dirty="0" err="1">
                <a:latin typeface="Arial Black" panose="020B0A04020102020204" pitchFamily="34" charset="0"/>
              </a:rPr>
              <a:t>todos</a:t>
            </a:r>
            <a:r>
              <a:rPr sz="12800" b="1" dirty="0">
                <a:latin typeface="Arial Black" panose="020B0A04020102020204" pitchFamily="34" charset="0"/>
              </a:rPr>
              <a:t> </a:t>
            </a:r>
            <a:r>
              <a:rPr sz="12800" b="1" dirty="0" err="1">
                <a:latin typeface="Arial Black" panose="020B0A04020102020204" pitchFamily="34" charset="0"/>
              </a:rPr>
              <a:t>os</a:t>
            </a:r>
            <a:r>
              <a:rPr sz="12800" b="1" dirty="0">
                <a:latin typeface="Arial Black" panose="020B0A04020102020204" pitchFamily="34" charset="0"/>
              </a:rPr>
              <a:t> </a:t>
            </a:r>
            <a:r>
              <a:rPr sz="12800" b="1" dirty="0" err="1">
                <a:latin typeface="Arial Black" panose="020B0A04020102020204" pitchFamily="34" charset="0"/>
              </a:rPr>
              <a:t>lugares</a:t>
            </a:r>
            <a:r>
              <a:rPr sz="12800" dirty="0">
                <a:latin typeface="Arial Black" panose="020B0A04020102020204" pitchFamily="34" charset="0"/>
              </a:rPr>
              <a:t>.</a:t>
            </a:r>
            <a:endParaRPr lang="pt-BR" sz="12800" dirty="0">
              <a:latin typeface="Arial Black" panose="020B0A04020102020204" pitchFamily="34" charset="0"/>
            </a:endParaRPr>
          </a:p>
          <a:p>
            <a:r>
              <a:rPr lang="pt-BR" sz="12800" b="1" i="0" dirty="0">
                <a:solidFill>
                  <a:srgbClr val="222222"/>
                </a:solidFill>
                <a:effectLst/>
                <a:latin typeface="Arial Black" panose="020B0A04020102020204" pitchFamily="34" charset="0"/>
              </a:rPr>
              <a:t> 1.1 </a:t>
            </a:r>
            <a:r>
              <a:rPr lang="pt-BR" sz="12800" b="0" i="0" dirty="0">
                <a:solidFill>
                  <a:srgbClr val="222222"/>
                </a:solidFill>
                <a:effectLst/>
                <a:latin typeface="Arial Black" panose="020B0A04020102020204" pitchFamily="34" charset="0"/>
              </a:rPr>
              <a:t>Até 2030, erradicar a pobreza extrema para todas as pessoas em todos os lugares, atualmente medida como pessoas vivendo com menos de US$ 1,90 por dia</a:t>
            </a:r>
          </a:p>
          <a:p>
            <a:pPr algn="l">
              <a:buNone/>
            </a:pPr>
            <a:r>
              <a:rPr lang="pt-BR" sz="12800" b="1" i="0" dirty="0">
                <a:solidFill>
                  <a:srgbClr val="222222"/>
                </a:solidFill>
                <a:effectLst/>
                <a:latin typeface="Arial Black" panose="020B0A04020102020204" pitchFamily="34" charset="0"/>
              </a:rPr>
              <a:t>1.2 </a:t>
            </a:r>
            <a:r>
              <a:rPr lang="pt-BR" sz="12800" b="0" i="0" dirty="0">
                <a:solidFill>
                  <a:srgbClr val="222222"/>
                </a:solidFill>
                <a:effectLst/>
                <a:latin typeface="Arial Black" panose="020B0A04020102020204" pitchFamily="34" charset="0"/>
              </a:rPr>
              <a:t>Até 2030, reduzir pelo menos à metade a proporção  de pessoas que vivem na pobreza.</a:t>
            </a:r>
          </a:p>
          <a:p>
            <a:pPr algn="l">
              <a:buNone/>
            </a:pPr>
            <a:r>
              <a:rPr lang="pt-BR" sz="12800" b="1" i="0" dirty="0">
                <a:solidFill>
                  <a:srgbClr val="222222"/>
                </a:solidFill>
                <a:effectLst/>
                <a:latin typeface="Arial Black" panose="020B0A04020102020204" pitchFamily="34" charset="0"/>
              </a:rPr>
              <a:t>1.4 </a:t>
            </a:r>
            <a:r>
              <a:rPr lang="pt-BR" sz="12800" b="0" i="0" dirty="0">
                <a:solidFill>
                  <a:srgbClr val="222222"/>
                </a:solidFill>
                <a:effectLst/>
                <a:latin typeface="Arial Black" panose="020B0A04020102020204" pitchFamily="34" charset="0"/>
              </a:rPr>
              <a:t>Até 2030, garantir que todos, particularmente os pobres e vulneráveis, tenham direitos iguais aos recursos econômicos</a:t>
            </a:r>
          </a:p>
          <a:p>
            <a:pPr algn="l">
              <a:buNone/>
            </a:pPr>
            <a:r>
              <a:rPr lang="pt-BR" sz="12800" b="1" i="0" dirty="0">
                <a:solidFill>
                  <a:srgbClr val="222222"/>
                </a:solidFill>
                <a:effectLst/>
                <a:latin typeface="Arial Black" panose="020B0A04020102020204" pitchFamily="34" charset="0"/>
              </a:rPr>
              <a:t>1.5 </a:t>
            </a:r>
            <a:r>
              <a:rPr lang="pt-BR" sz="12800" b="0" i="0" dirty="0">
                <a:solidFill>
                  <a:srgbClr val="222222"/>
                </a:solidFill>
                <a:effectLst/>
                <a:latin typeface="Arial Black" panose="020B0A04020102020204" pitchFamily="34" charset="0"/>
              </a:rPr>
              <a:t>Até 2030 reduzir a exposição e vulnerabilidade destes a eventos extremos relacionados com o clima e outros choques e desastres econômicos, sociais e ambientais</a:t>
            </a:r>
          </a:p>
          <a:p>
            <a:pPr algn="l">
              <a:buNone/>
            </a:pPr>
            <a:r>
              <a:rPr lang="pt-BR" sz="12800" b="1" i="0" dirty="0">
                <a:solidFill>
                  <a:srgbClr val="222222"/>
                </a:solidFill>
                <a:effectLst/>
                <a:latin typeface="Arial Black" panose="020B0A04020102020204" pitchFamily="34" charset="0"/>
              </a:rPr>
              <a:t>1.a</a:t>
            </a:r>
            <a:r>
              <a:rPr lang="pt-BR" sz="12800" b="0" i="0" dirty="0">
                <a:solidFill>
                  <a:srgbClr val="222222"/>
                </a:solidFill>
                <a:effectLst/>
                <a:latin typeface="Arial Black" panose="020B0A04020102020204" pitchFamily="34" charset="0"/>
              </a:rPr>
              <a:t> Garantir uma mobilização significativa de recursos a partir de uma variedade de fontes, inclusive por meio do reforço da cooperação para o desenvolvimento, para que países em desenvolvimento implementem programas e políticas para acabar com a pobreza .</a:t>
            </a:r>
          </a:p>
          <a:p>
            <a:endParaRPr lang="pt-BR" b="0" i="0" dirty="0">
              <a:solidFill>
                <a:srgbClr val="222222"/>
              </a:solidFill>
              <a:effectLst/>
              <a:latin typeface="Droid Sans"/>
            </a:endParaRPr>
          </a:p>
          <a:p>
            <a:endParaRPr dirty="0"/>
          </a:p>
        </p:txBody>
      </p:sp>
      <p:sp>
        <p:nvSpPr>
          <p:cNvPr id="4" name="AutoShape 4">
            <a:extLst>
              <a:ext uri="{FF2B5EF4-FFF2-40B4-BE49-F238E27FC236}">
                <a16:creationId xmlns:a16="http://schemas.microsoft.com/office/drawing/2014/main" id="{CF5907FE-BE74-A966-CC7A-6F8AF28C1D0B}"/>
              </a:ext>
            </a:extLst>
          </p:cNvPr>
          <p:cNvSpPr/>
          <p:nvPr/>
        </p:nvSpPr>
        <p:spPr>
          <a:xfrm>
            <a:off x="0" y="1966172"/>
            <a:ext cx="4717802" cy="188735"/>
          </a:xfrm>
          <a:prstGeom prst="rect">
            <a:avLst/>
          </a:prstGeom>
          <a:solidFill>
            <a:srgbClr val="FFC83A"/>
          </a:solidFill>
        </p:spPr>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1400" y="74435"/>
            <a:ext cx="8229600" cy="1143000"/>
          </a:xfrm>
        </p:spPr>
        <p:txBody>
          <a:bodyPr>
            <a:normAutofit fontScale="90000"/>
          </a:bodyPr>
          <a:lstStyle/>
          <a:p>
            <a:r>
              <a:rPr dirty="0">
                <a:latin typeface="Arial Black" panose="020B0A04020102020204" pitchFamily="34" charset="0"/>
              </a:rPr>
              <a:t>ODS 2: </a:t>
            </a:r>
            <a:r>
              <a:rPr dirty="0" err="1">
                <a:latin typeface="Arial Black" panose="020B0A04020102020204" pitchFamily="34" charset="0"/>
              </a:rPr>
              <a:t>Fome</a:t>
            </a:r>
            <a:r>
              <a:rPr dirty="0">
                <a:latin typeface="Arial Black" panose="020B0A04020102020204" pitchFamily="34" charset="0"/>
              </a:rPr>
              <a:t> Zero e Agricultura </a:t>
            </a:r>
            <a:r>
              <a:rPr dirty="0" err="1">
                <a:latin typeface="Arial Black" panose="020B0A04020102020204" pitchFamily="34" charset="0"/>
              </a:rPr>
              <a:t>Sustentável</a:t>
            </a:r>
            <a:endParaRPr dirty="0">
              <a:latin typeface="Arial Black" panose="020B0A04020102020204" pitchFamily="34" charset="0"/>
            </a:endParaRPr>
          </a:p>
        </p:txBody>
      </p:sp>
      <p:sp>
        <p:nvSpPr>
          <p:cNvPr id="3" name="Content Placeholder 2"/>
          <p:cNvSpPr>
            <a:spLocks noGrp="1"/>
          </p:cNvSpPr>
          <p:nvPr>
            <p:ph idx="1"/>
          </p:nvPr>
        </p:nvSpPr>
        <p:spPr>
          <a:xfrm>
            <a:off x="-21771" y="1460184"/>
            <a:ext cx="14728371" cy="8085365"/>
          </a:xfrm>
        </p:spPr>
        <p:txBody>
          <a:bodyPr>
            <a:normAutofit fontScale="25000" lnSpcReduction="20000"/>
          </a:bodyPr>
          <a:lstStyle/>
          <a:p>
            <a:r>
              <a:rPr sz="11200" dirty="0">
                <a:latin typeface="Arial Black" panose="020B0A04020102020204" pitchFamily="34" charset="0"/>
              </a:rPr>
              <a:t>Acabar com a </a:t>
            </a:r>
            <a:r>
              <a:rPr sz="11200" dirty="0" err="1">
                <a:latin typeface="Arial Black" panose="020B0A04020102020204" pitchFamily="34" charset="0"/>
              </a:rPr>
              <a:t>fome</a:t>
            </a:r>
            <a:r>
              <a:rPr sz="11200" dirty="0">
                <a:latin typeface="Arial Black" panose="020B0A04020102020204" pitchFamily="34" charset="0"/>
              </a:rPr>
              <a:t>, </a:t>
            </a:r>
            <a:r>
              <a:rPr sz="11200" dirty="0" err="1">
                <a:latin typeface="Arial Black" panose="020B0A04020102020204" pitchFamily="34" charset="0"/>
              </a:rPr>
              <a:t>alcançar</a:t>
            </a:r>
            <a:r>
              <a:rPr sz="11200" dirty="0">
                <a:latin typeface="Arial Black" panose="020B0A04020102020204" pitchFamily="34" charset="0"/>
              </a:rPr>
              <a:t> a </a:t>
            </a:r>
            <a:r>
              <a:rPr sz="11200" dirty="0" err="1">
                <a:latin typeface="Arial Black" panose="020B0A04020102020204" pitchFamily="34" charset="0"/>
              </a:rPr>
              <a:t>segurança</a:t>
            </a:r>
            <a:r>
              <a:rPr sz="11200" dirty="0">
                <a:latin typeface="Arial Black" panose="020B0A04020102020204" pitchFamily="34" charset="0"/>
              </a:rPr>
              <a:t> </a:t>
            </a:r>
            <a:r>
              <a:rPr sz="11200" dirty="0" err="1">
                <a:latin typeface="Arial Black" panose="020B0A04020102020204" pitchFamily="34" charset="0"/>
              </a:rPr>
              <a:t>alimentar</a:t>
            </a:r>
            <a:r>
              <a:rPr sz="11200" dirty="0">
                <a:latin typeface="Arial Black" panose="020B0A04020102020204" pitchFamily="34" charset="0"/>
              </a:rPr>
              <a:t> e </a:t>
            </a:r>
            <a:r>
              <a:rPr sz="11200" dirty="0" err="1">
                <a:latin typeface="Arial Black" panose="020B0A04020102020204" pitchFamily="34" charset="0"/>
              </a:rPr>
              <a:t>promover</a:t>
            </a:r>
            <a:r>
              <a:rPr sz="11200" dirty="0">
                <a:latin typeface="Arial Black" panose="020B0A04020102020204" pitchFamily="34" charset="0"/>
              </a:rPr>
              <a:t> a </a:t>
            </a:r>
            <a:r>
              <a:rPr sz="11200" dirty="0" err="1">
                <a:latin typeface="Arial Black" panose="020B0A04020102020204" pitchFamily="34" charset="0"/>
              </a:rPr>
              <a:t>agricultura</a:t>
            </a:r>
            <a:r>
              <a:rPr sz="11200" dirty="0">
                <a:latin typeface="Arial Black" panose="020B0A04020102020204" pitchFamily="34" charset="0"/>
              </a:rPr>
              <a:t> </a:t>
            </a:r>
            <a:r>
              <a:rPr sz="11200" dirty="0" err="1">
                <a:latin typeface="Arial Black" panose="020B0A04020102020204" pitchFamily="34" charset="0"/>
              </a:rPr>
              <a:t>sustentável</a:t>
            </a:r>
            <a:r>
              <a:rPr sz="11200" dirty="0">
                <a:latin typeface="Arial Black" panose="020B0A04020102020204" pitchFamily="34" charset="0"/>
              </a:rPr>
              <a:t>.</a:t>
            </a:r>
            <a:endParaRPr lang="pt-BR" sz="11200" dirty="0">
              <a:latin typeface="Arial Black" panose="020B0A04020102020204" pitchFamily="34" charset="0"/>
            </a:endParaRPr>
          </a:p>
          <a:p>
            <a:pPr algn="l">
              <a:buNone/>
            </a:pPr>
            <a:r>
              <a:rPr lang="pt-BR" sz="11200" b="1" i="0" dirty="0">
                <a:solidFill>
                  <a:srgbClr val="222222"/>
                </a:solidFill>
                <a:effectLst/>
                <a:latin typeface="Arial Black" panose="020B0A04020102020204" pitchFamily="34" charset="0"/>
              </a:rPr>
              <a:t>2.1 </a:t>
            </a:r>
            <a:r>
              <a:rPr lang="pt-BR" sz="11200" b="0" i="0" dirty="0">
                <a:solidFill>
                  <a:srgbClr val="222222"/>
                </a:solidFill>
                <a:effectLst/>
                <a:latin typeface="Arial Black" panose="020B0A04020102020204" pitchFamily="34" charset="0"/>
              </a:rPr>
              <a:t>Até 2030, acabar com a fome e garantir o acesso de todas as pessoas, a alimentos seguros, nutritivos e suficientes durante todo o ano. </a:t>
            </a:r>
          </a:p>
          <a:p>
            <a:pPr algn="l">
              <a:buNone/>
            </a:pPr>
            <a:r>
              <a:rPr lang="pt-BR" sz="11200" b="1" i="0" dirty="0">
                <a:solidFill>
                  <a:srgbClr val="222222"/>
                </a:solidFill>
                <a:effectLst/>
                <a:latin typeface="Arial Black" panose="020B0A04020102020204" pitchFamily="34" charset="0"/>
              </a:rPr>
              <a:t>2.2</a:t>
            </a:r>
            <a:r>
              <a:rPr lang="pt-BR" sz="11200" b="0" i="0" dirty="0">
                <a:solidFill>
                  <a:srgbClr val="222222"/>
                </a:solidFill>
                <a:effectLst/>
                <a:latin typeface="Arial Black" panose="020B0A04020102020204" pitchFamily="34" charset="0"/>
              </a:rPr>
              <a:t> Até 2030, acabar com todas as formas de desnutrição.</a:t>
            </a:r>
          </a:p>
          <a:p>
            <a:pPr algn="l">
              <a:buNone/>
            </a:pPr>
            <a:r>
              <a:rPr lang="pt-BR" sz="11200" b="1" i="0" dirty="0">
                <a:solidFill>
                  <a:srgbClr val="222222"/>
                </a:solidFill>
                <a:effectLst/>
                <a:latin typeface="Arial Black" panose="020B0A04020102020204" pitchFamily="34" charset="0"/>
              </a:rPr>
              <a:t>2.3</a:t>
            </a:r>
            <a:r>
              <a:rPr lang="pt-BR" sz="11200" b="0" i="0" dirty="0">
                <a:solidFill>
                  <a:srgbClr val="222222"/>
                </a:solidFill>
                <a:effectLst/>
                <a:latin typeface="Arial Black" panose="020B0A04020102020204" pitchFamily="34" charset="0"/>
              </a:rPr>
              <a:t> Até 2030, dobrar a produtividade agrícola e a renda dos pequenos produtores de alimentos, particularmente das mulheres, povos indígenas, agricultores familiares, pastores e pescadores, inclusive por meio de acesso seguro e igual à terra, outros recursos produtivos e insumos.</a:t>
            </a:r>
          </a:p>
          <a:p>
            <a:pPr algn="l">
              <a:buNone/>
            </a:pPr>
            <a:r>
              <a:rPr lang="pt-BR" sz="11200" b="1" i="0" dirty="0">
                <a:solidFill>
                  <a:srgbClr val="222222"/>
                </a:solidFill>
                <a:effectLst/>
                <a:latin typeface="Arial Black" panose="020B0A04020102020204" pitchFamily="34" charset="0"/>
              </a:rPr>
              <a:t>2.4</a:t>
            </a:r>
            <a:r>
              <a:rPr lang="pt-BR" sz="11200" b="0" i="0" dirty="0">
                <a:solidFill>
                  <a:srgbClr val="222222"/>
                </a:solidFill>
                <a:effectLst/>
                <a:latin typeface="Arial Black" panose="020B0A04020102020204" pitchFamily="34" charset="0"/>
              </a:rPr>
              <a:t> Até 2030, garantir sistemas sustentáveis de produção de alimentos e implementar práticas agrícolas resilientes, </a:t>
            </a:r>
          </a:p>
          <a:p>
            <a:pPr algn="l">
              <a:buNone/>
            </a:pPr>
            <a:r>
              <a:rPr lang="pt-BR" sz="11200" b="1" i="0" dirty="0">
                <a:solidFill>
                  <a:srgbClr val="222222"/>
                </a:solidFill>
                <a:effectLst/>
                <a:latin typeface="Arial Black" panose="020B0A04020102020204" pitchFamily="34" charset="0"/>
              </a:rPr>
              <a:t>2.5 </a:t>
            </a:r>
            <a:r>
              <a:rPr lang="pt-BR" sz="11200" b="0" i="0" dirty="0">
                <a:solidFill>
                  <a:srgbClr val="222222"/>
                </a:solidFill>
                <a:effectLst/>
                <a:latin typeface="Arial Black" panose="020B0A04020102020204" pitchFamily="34" charset="0"/>
              </a:rPr>
              <a:t>Até 2020, manter a diversidade genética de sementes, plantas cultivadas, animais de criação e domesticados e suas respectivas espécies selvagens</a:t>
            </a:r>
          </a:p>
          <a:p>
            <a:pPr algn="l">
              <a:buNone/>
            </a:pPr>
            <a:r>
              <a:rPr lang="pt-BR" sz="11200" b="1" i="0" dirty="0">
                <a:solidFill>
                  <a:srgbClr val="222222"/>
                </a:solidFill>
                <a:effectLst/>
                <a:latin typeface="Arial Black" panose="020B0A04020102020204" pitchFamily="34" charset="0"/>
              </a:rPr>
              <a:t>2.6</a:t>
            </a:r>
            <a:r>
              <a:rPr lang="pt-BR" sz="11200" b="0" i="0" dirty="0">
                <a:solidFill>
                  <a:srgbClr val="222222"/>
                </a:solidFill>
                <a:effectLst/>
                <a:latin typeface="Arial Black" panose="020B0A04020102020204" pitchFamily="34" charset="0"/>
              </a:rPr>
              <a:t> Aumentar o investimento, inclusive via o reforço da cooperação internacional, em infraestrutura rural, pesquisa e extensão de serviços agrícolas.</a:t>
            </a:r>
          </a:p>
          <a:p>
            <a:pPr algn="l">
              <a:buNone/>
            </a:pPr>
            <a:r>
              <a:rPr lang="pt-BR" sz="11200" b="1" i="0" dirty="0">
                <a:solidFill>
                  <a:srgbClr val="222222"/>
                </a:solidFill>
                <a:effectLst/>
                <a:latin typeface="Arial Black" panose="020B0A04020102020204" pitchFamily="34" charset="0"/>
              </a:rPr>
              <a:t>2.7</a:t>
            </a:r>
            <a:r>
              <a:rPr lang="pt-BR" sz="11200" b="0" i="0" dirty="0">
                <a:solidFill>
                  <a:srgbClr val="222222"/>
                </a:solidFill>
                <a:effectLst/>
                <a:latin typeface="Arial Black" panose="020B0A04020102020204" pitchFamily="34" charset="0"/>
              </a:rPr>
              <a:t> Corrigir e prevenir as restrições ao comércio e distorções nos mercados agrícolas mundiais.</a:t>
            </a:r>
          </a:p>
          <a:p>
            <a:pPr algn="l">
              <a:buNone/>
            </a:pPr>
            <a:r>
              <a:rPr lang="pt-BR" sz="11200" b="1" i="0" dirty="0">
                <a:solidFill>
                  <a:srgbClr val="222222"/>
                </a:solidFill>
                <a:effectLst/>
                <a:latin typeface="Arial Black" panose="020B0A04020102020204" pitchFamily="34" charset="0"/>
              </a:rPr>
              <a:t>2.8 </a:t>
            </a:r>
            <a:r>
              <a:rPr lang="pt-BR" sz="11200" b="0" i="0" dirty="0">
                <a:solidFill>
                  <a:srgbClr val="222222"/>
                </a:solidFill>
                <a:effectLst/>
                <a:latin typeface="Arial Black" panose="020B0A04020102020204" pitchFamily="34" charset="0"/>
              </a:rPr>
              <a:t>Adotar medidas para garantir o funcionamento adequado dos mercados de commodities de alimentos e seus derivados, e facilitar o acesso oportuno à informação de mercado</a:t>
            </a:r>
          </a:p>
          <a:p>
            <a:endParaRPr dirty="0"/>
          </a:p>
        </p:txBody>
      </p:sp>
      <p:sp>
        <p:nvSpPr>
          <p:cNvPr id="4" name="AutoShape 4">
            <a:extLst>
              <a:ext uri="{FF2B5EF4-FFF2-40B4-BE49-F238E27FC236}">
                <a16:creationId xmlns:a16="http://schemas.microsoft.com/office/drawing/2014/main" id="{F5C64B95-CB2D-8EE8-2E18-CB355BE709EE}"/>
              </a:ext>
            </a:extLst>
          </p:cNvPr>
          <p:cNvSpPr/>
          <p:nvPr/>
        </p:nvSpPr>
        <p:spPr>
          <a:xfrm>
            <a:off x="-21771" y="1244442"/>
            <a:ext cx="4717802" cy="188735"/>
          </a:xfrm>
          <a:prstGeom prst="rect">
            <a:avLst/>
          </a:prstGeom>
          <a:solidFill>
            <a:srgbClr val="FFC83A"/>
          </a:solidFill>
        </p:spPr>
      </p:sp>
      <p:pic>
        <p:nvPicPr>
          <p:cNvPr id="2050" name="Picture 2" descr="ODS-2 – PNUD – Agenda 2030 Oeste do Paraná">
            <a:extLst>
              <a:ext uri="{FF2B5EF4-FFF2-40B4-BE49-F238E27FC236}">
                <a16:creationId xmlns:a16="http://schemas.microsoft.com/office/drawing/2014/main" id="{F33F8166-18C6-38F8-9243-0EF49F504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3780" y="6972300"/>
            <a:ext cx="3284220" cy="32842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3400" y="0"/>
            <a:ext cx="8229600" cy="1143000"/>
          </a:xfrm>
        </p:spPr>
        <p:txBody>
          <a:bodyPr/>
          <a:lstStyle/>
          <a:p>
            <a:r>
              <a:rPr dirty="0">
                <a:latin typeface="Arial Black" panose="020B0A04020102020204" pitchFamily="34" charset="0"/>
              </a:rPr>
              <a:t>ODS 3: </a:t>
            </a:r>
            <a:r>
              <a:rPr dirty="0" err="1">
                <a:latin typeface="Arial Black" panose="020B0A04020102020204" pitchFamily="34" charset="0"/>
              </a:rPr>
              <a:t>Saúde</a:t>
            </a:r>
            <a:r>
              <a:rPr dirty="0">
                <a:latin typeface="Arial Black" panose="020B0A04020102020204" pitchFamily="34" charset="0"/>
              </a:rPr>
              <a:t> e Bem-Estar</a:t>
            </a:r>
          </a:p>
        </p:txBody>
      </p:sp>
      <p:sp>
        <p:nvSpPr>
          <p:cNvPr id="3" name="Content Placeholder 2"/>
          <p:cNvSpPr>
            <a:spLocks noGrp="1"/>
          </p:cNvSpPr>
          <p:nvPr>
            <p:ph idx="1"/>
          </p:nvPr>
        </p:nvSpPr>
        <p:spPr>
          <a:xfrm>
            <a:off x="152400" y="1463039"/>
            <a:ext cx="15011400" cy="8176261"/>
          </a:xfrm>
        </p:spPr>
        <p:txBody>
          <a:bodyPr>
            <a:normAutofit fontScale="32500" lnSpcReduction="20000"/>
          </a:bodyPr>
          <a:lstStyle/>
          <a:p>
            <a:r>
              <a:rPr sz="11200" dirty="0" err="1">
                <a:latin typeface="Arial Black" panose="020B0A04020102020204" pitchFamily="34" charset="0"/>
              </a:rPr>
              <a:t>Garantir</a:t>
            </a:r>
            <a:r>
              <a:rPr sz="11200" dirty="0">
                <a:latin typeface="Arial Black" panose="020B0A04020102020204" pitchFamily="34" charset="0"/>
              </a:rPr>
              <a:t> </a:t>
            </a:r>
            <a:r>
              <a:rPr sz="11200" dirty="0" err="1">
                <a:latin typeface="Arial Black" panose="020B0A04020102020204" pitchFamily="34" charset="0"/>
              </a:rPr>
              <a:t>uma</a:t>
            </a:r>
            <a:r>
              <a:rPr sz="11200" dirty="0">
                <a:latin typeface="Arial Black" panose="020B0A04020102020204" pitchFamily="34" charset="0"/>
              </a:rPr>
              <a:t> </a:t>
            </a:r>
            <a:r>
              <a:rPr sz="11200" dirty="0" err="1">
                <a:latin typeface="Arial Black" panose="020B0A04020102020204" pitchFamily="34" charset="0"/>
              </a:rPr>
              <a:t>vida</a:t>
            </a:r>
            <a:r>
              <a:rPr sz="11200" dirty="0">
                <a:latin typeface="Arial Black" panose="020B0A04020102020204" pitchFamily="34" charset="0"/>
              </a:rPr>
              <a:t> </a:t>
            </a:r>
            <a:r>
              <a:rPr sz="11200" dirty="0" err="1">
                <a:latin typeface="Arial Black" panose="020B0A04020102020204" pitchFamily="34" charset="0"/>
              </a:rPr>
              <a:t>saudável</a:t>
            </a:r>
            <a:r>
              <a:rPr sz="11200" dirty="0">
                <a:latin typeface="Arial Black" panose="020B0A04020102020204" pitchFamily="34" charset="0"/>
              </a:rPr>
              <a:t> e </a:t>
            </a:r>
            <a:r>
              <a:rPr sz="11200" dirty="0" err="1">
                <a:latin typeface="Arial Black" panose="020B0A04020102020204" pitchFamily="34" charset="0"/>
              </a:rPr>
              <a:t>promover</a:t>
            </a:r>
            <a:r>
              <a:rPr sz="11200" dirty="0">
                <a:latin typeface="Arial Black" panose="020B0A04020102020204" pitchFamily="34" charset="0"/>
              </a:rPr>
              <a:t> o </a:t>
            </a:r>
            <a:r>
              <a:rPr sz="11200" dirty="0" err="1">
                <a:latin typeface="Arial Black" panose="020B0A04020102020204" pitchFamily="34" charset="0"/>
              </a:rPr>
              <a:t>bem-estar</a:t>
            </a:r>
            <a:r>
              <a:rPr sz="11200" dirty="0">
                <a:latin typeface="Arial Black" panose="020B0A04020102020204" pitchFamily="34" charset="0"/>
              </a:rPr>
              <a:t> para </a:t>
            </a:r>
            <a:r>
              <a:rPr sz="11200" dirty="0" err="1">
                <a:latin typeface="Arial Black" panose="020B0A04020102020204" pitchFamily="34" charset="0"/>
              </a:rPr>
              <a:t>todos</a:t>
            </a:r>
            <a:r>
              <a:rPr sz="11200" dirty="0">
                <a:latin typeface="Arial Black" panose="020B0A04020102020204" pitchFamily="34" charset="0"/>
              </a:rPr>
              <a:t>.</a:t>
            </a:r>
            <a:endParaRPr lang="pt-BR" sz="11200" dirty="0">
              <a:latin typeface="Arial Black" panose="020B0A04020102020204" pitchFamily="34" charset="0"/>
            </a:endParaRPr>
          </a:p>
          <a:p>
            <a:pPr algn="l">
              <a:buNone/>
            </a:pPr>
            <a:r>
              <a:rPr lang="pt-BR" sz="11200" b="1" i="0" dirty="0">
                <a:solidFill>
                  <a:srgbClr val="222222"/>
                </a:solidFill>
                <a:effectLst/>
                <a:latin typeface="Arial Black" panose="020B0A04020102020204" pitchFamily="34" charset="0"/>
              </a:rPr>
              <a:t>3.1</a:t>
            </a:r>
            <a:r>
              <a:rPr lang="pt-BR" sz="11200" b="0" i="0" dirty="0">
                <a:solidFill>
                  <a:srgbClr val="222222"/>
                </a:solidFill>
                <a:effectLst/>
                <a:latin typeface="Arial Black" panose="020B0A04020102020204" pitchFamily="34" charset="0"/>
              </a:rPr>
              <a:t> Até 2030, reduzir a taxa de mortalidade materna global para menos de 70 mortes por 100.000 nascidos vivos</a:t>
            </a:r>
          </a:p>
          <a:p>
            <a:pPr algn="l">
              <a:buNone/>
            </a:pPr>
            <a:r>
              <a:rPr lang="pt-BR" sz="9600" b="1" i="0" dirty="0">
                <a:solidFill>
                  <a:srgbClr val="222222"/>
                </a:solidFill>
                <a:effectLst/>
                <a:latin typeface="Arial Black" panose="020B0A04020102020204" pitchFamily="34" charset="0"/>
              </a:rPr>
              <a:t>3.2 </a:t>
            </a:r>
            <a:r>
              <a:rPr lang="pt-BR" sz="9600" b="0" i="0" dirty="0">
                <a:solidFill>
                  <a:srgbClr val="222222"/>
                </a:solidFill>
                <a:effectLst/>
                <a:latin typeface="Arial Black" panose="020B0A04020102020204" pitchFamily="34" charset="0"/>
              </a:rPr>
              <a:t>Até 2030, acabar com as mortes evitáveis de recém-nascidos e crianças menores de 5 anos.</a:t>
            </a:r>
          </a:p>
          <a:p>
            <a:pPr algn="l">
              <a:buNone/>
            </a:pPr>
            <a:r>
              <a:rPr lang="pt-BR" sz="9600" b="1" i="0" dirty="0">
                <a:solidFill>
                  <a:srgbClr val="222222"/>
                </a:solidFill>
                <a:effectLst/>
                <a:latin typeface="Arial Black" panose="020B0A04020102020204" pitchFamily="34" charset="0"/>
              </a:rPr>
              <a:t>3.3</a:t>
            </a:r>
            <a:r>
              <a:rPr lang="pt-BR" sz="9600" b="0" i="0" dirty="0">
                <a:solidFill>
                  <a:srgbClr val="222222"/>
                </a:solidFill>
                <a:effectLst/>
                <a:latin typeface="Arial Black" panose="020B0A04020102020204" pitchFamily="34" charset="0"/>
              </a:rPr>
              <a:t> Até 2030, acabar com as epidemias de AIDS, tuberculose, malária e doenças tropicais negligenciadas, e combater a hepatite, doenças transmitidas pela água, e outras doenças transmissíveis</a:t>
            </a:r>
          </a:p>
          <a:p>
            <a:pPr algn="l">
              <a:buNone/>
            </a:pPr>
            <a:r>
              <a:rPr lang="pt-BR" sz="9600" b="1" i="0" dirty="0">
                <a:solidFill>
                  <a:srgbClr val="222222"/>
                </a:solidFill>
                <a:effectLst/>
                <a:latin typeface="Arial Black" panose="020B0A04020102020204" pitchFamily="34" charset="0"/>
              </a:rPr>
              <a:t>3.4</a:t>
            </a:r>
            <a:r>
              <a:rPr lang="pt-BR" sz="9600" b="0" i="0" dirty="0">
                <a:solidFill>
                  <a:srgbClr val="222222"/>
                </a:solidFill>
                <a:effectLst/>
                <a:latin typeface="Arial Black" panose="020B0A04020102020204" pitchFamily="34" charset="0"/>
              </a:rPr>
              <a:t> Até 2030, reduzir em um terço a mortalidade prematura por doenças não transmissíveis via prevenção e tratamento, e promover a saúde mental e o bem-estar</a:t>
            </a:r>
          </a:p>
          <a:p>
            <a:pPr algn="l">
              <a:buNone/>
            </a:pPr>
            <a:r>
              <a:rPr lang="pt-BR" sz="9600" b="1" i="0" dirty="0">
                <a:solidFill>
                  <a:srgbClr val="222222"/>
                </a:solidFill>
                <a:effectLst/>
                <a:latin typeface="Arial Black" panose="020B0A04020102020204" pitchFamily="34" charset="0"/>
              </a:rPr>
              <a:t>3.5</a:t>
            </a:r>
            <a:r>
              <a:rPr lang="pt-BR" sz="9600" b="0" i="0" dirty="0">
                <a:solidFill>
                  <a:srgbClr val="222222"/>
                </a:solidFill>
                <a:effectLst/>
                <a:latin typeface="Arial Black" panose="020B0A04020102020204" pitchFamily="34" charset="0"/>
              </a:rPr>
              <a:t> Reforçar a prevenção e o tratamento do abuso de substâncias, incluindo o abuso de drogas entorpecentes e uso nocivo do álcool</a:t>
            </a:r>
          </a:p>
          <a:p>
            <a:pPr algn="l">
              <a:buNone/>
            </a:pPr>
            <a:r>
              <a:rPr lang="pt-BR" sz="9600" b="1" i="0" dirty="0">
                <a:solidFill>
                  <a:srgbClr val="222222"/>
                </a:solidFill>
                <a:effectLst/>
                <a:latin typeface="Arial Black" panose="020B0A04020102020204" pitchFamily="34" charset="0"/>
              </a:rPr>
              <a:t>3.6</a:t>
            </a:r>
            <a:r>
              <a:rPr lang="pt-BR" sz="9600" b="0" i="0" dirty="0">
                <a:solidFill>
                  <a:srgbClr val="222222"/>
                </a:solidFill>
                <a:effectLst/>
                <a:latin typeface="Arial Black" panose="020B0A04020102020204" pitchFamily="34" charset="0"/>
              </a:rPr>
              <a:t> Até 2020, reduzir pela metade as mortes e os ferimentos globais por acidentes em estradas</a:t>
            </a:r>
          </a:p>
          <a:p>
            <a:endParaRPr dirty="0">
              <a:latin typeface="Arial Black" panose="020B0A04020102020204" pitchFamily="34" charset="0"/>
            </a:endParaRPr>
          </a:p>
        </p:txBody>
      </p:sp>
      <p:sp>
        <p:nvSpPr>
          <p:cNvPr id="4" name="AutoShape 4">
            <a:extLst>
              <a:ext uri="{FF2B5EF4-FFF2-40B4-BE49-F238E27FC236}">
                <a16:creationId xmlns:a16="http://schemas.microsoft.com/office/drawing/2014/main" id="{71EED581-7028-3775-5651-71E391643544}"/>
              </a:ext>
            </a:extLst>
          </p:cNvPr>
          <p:cNvSpPr/>
          <p:nvPr/>
        </p:nvSpPr>
        <p:spPr>
          <a:xfrm>
            <a:off x="381000" y="1201032"/>
            <a:ext cx="4717802" cy="188735"/>
          </a:xfrm>
          <a:prstGeom prst="rect">
            <a:avLst/>
          </a:prstGeom>
          <a:solidFill>
            <a:srgbClr val="FFC83A"/>
          </a:solidFill>
        </p:spPr>
      </p:sp>
      <p:pic>
        <p:nvPicPr>
          <p:cNvPr id="3074" name="Picture 2" descr="Objetivo 3 - Saúde e Bem-Estar — Objetivos de Desenvolvimento Sustentável  ODS">
            <a:extLst>
              <a:ext uri="{FF2B5EF4-FFF2-40B4-BE49-F238E27FC236}">
                <a16:creationId xmlns:a16="http://schemas.microsoft.com/office/drawing/2014/main" id="{5110E69D-C456-9E0E-AD17-9AAA7D344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3800" y="7147560"/>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a:extLst>
            <a:ext uri="{FF2B5EF4-FFF2-40B4-BE49-F238E27FC236}">
              <a16:creationId xmlns:a16="http://schemas.microsoft.com/office/drawing/2014/main" id="{C798C259-B016-EC00-41B4-FFE1F5747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8342D-5D2E-120B-1570-FE4DED10F6D3}"/>
              </a:ext>
            </a:extLst>
          </p:cNvPr>
          <p:cNvSpPr>
            <a:spLocks noGrp="1"/>
          </p:cNvSpPr>
          <p:nvPr>
            <p:ph type="title"/>
          </p:nvPr>
        </p:nvSpPr>
        <p:spPr>
          <a:xfrm>
            <a:off x="4343400" y="0"/>
            <a:ext cx="8229600" cy="1143000"/>
          </a:xfrm>
        </p:spPr>
        <p:txBody>
          <a:bodyPr/>
          <a:lstStyle/>
          <a:p>
            <a:r>
              <a:rPr dirty="0">
                <a:latin typeface="Arial Black" panose="020B0A04020102020204" pitchFamily="34" charset="0"/>
              </a:rPr>
              <a:t>ODS 3: </a:t>
            </a:r>
            <a:r>
              <a:rPr dirty="0" err="1">
                <a:latin typeface="Arial Black" panose="020B0A04020102020204" pitchFamily="34" charset="0"/>
              </a:rPr>
              <a:t>Saúde</a:t>
            </a:r>
            <a:r>
              <a:rPr dirty="0">
                <a:latin typeface="Arial Black" panose="020B0A04020102020204" pitchFamily="34" charset="0"/>
              </a:rPr>
              <a:t> e Bem-Estar</a:t>
            </a:r>
          </a:p>
        </p:txBody>
      </p:sp>
      <p:sp>
        <p:nvSpPr>
          <p:cNvPr id="3" name="Content Placeholder 2">
            <a:extLst>
              <a:ext uri="{FF2B5EF4-FFF2-40B4-BE49-F238E27FC236}">
                <a16:creationId xmlns:a16="http://schemas.microsoft.com/office/drawing/2014/main" id="{006057EF-B5B6-46AE-0774-B22F947C7CDA}"/>
              </a:ext>
            </a:extLst>
          </p:cNvPr>
          <p:cNvSpPr>
            <a:spLocks noGrp="1"/>
          </p:cNvSpPr>
          <p:nvPr>
            <p:ph idx="1"/>
          </p:nvPr>
        </p:nvSpPr>
        <p:spPr>
          <a:xfrm>
            <a:off x="152400" y="1463039"/>
            <a:ext cx="15011400" cy="9601200"/>
          </a:xfrm>
        </p:spPr>
        <p:txBody>
          <a:bodyPr>
            <a:normAutofit fontScale="25000" lnSpcReduction="20000"/>
          </a:bodyPr>
          <a:lstStyle/>
          <a:p>
            <a:pPr algn="l">
              <a:buNone/>
            </a:pPr>
            <a:r>
              <a:rPr lang="pt-BR" sz="12800" b="1" i="0" dirty="0">
                <a:solidFill>
                  <a:srgbClr val="222222"/>
                </a:solidFill>
                <a:effectLst/>
                <a:latin typeface="Arial Black" panose="020B0A04020102020204" pitchFamily="34" charset="0"/>
              </a:rPr>
              <a:t>3.7 </a:t>
            </a:r>
            <a:r>
              <a:rPr lang="pt-BR" sz="12800" b="0" i="0" dirty="0">
                <a:solidFill>
                  <a:srgbClr val="222222"/>
                </a:solidFill>
                <a:effectLst/>
                <a:latin typeface="Arial Black" panose="020B0A04020102020204" pitchFamily="34" charset="0"/>
              </a:rPr>
              <a:t>Até 2030, assegurar o acesso universal aos serviços de saúde sexual e reprodutiva, incluindo o planejamento familiar</a:t>
            </a:r>
          </a:p>
          <a:p>
            <a:pPr algn="l">
              <a:buNone/>
            </a:pPr>
            <a:r>
              <a:rPr lang="pt-BR" sz="12800" b="1" i="0" dirty="0">
                <a:solidFill>
                  <a:srgbClr val="222222"/>
                </a:solidFill>
                <a:effectLst/>
                <a:latin typeface="Arial Black" panose="020B0A04020102020204" pitchFamily="34" charset="0"/>
              </a:rPr>
              <a:t>3.8 </a:t>
            </a:r>
            <a:r>
              <a:rPr lang="pt-BR" sz="12800" b="0" i="0" dirty="0">
                <a:solidFill>
                  <a:srgbClr val="222222"/>
                </a:solidFill>
                <a:effectLst/>
                <a:latin typeface="Arial Black" panose="020B0A04020102020204" pitchFamily="34" charset="0"/>
              </a:rPr>
              <a:t>Atingir a cobertura universal de saúde, incluindo a proteção do risco financeiro, o acesso a serviços de saúde essenciais de qualidade e o acesso a medicamentos e vacinas essenciais seguros, eficazes, de qualidade e a preços acessíveis para todos</a:t>
            </a:r>
          </a:p>
          <a:p>
            <a:pPr algn="l">
              <a:buNone/>
            </a:pPr>
            <a:r>
              <a:rPr lang="pt-BR" sz="12800" b="1" i="0" dirty="0">
                <a:solidFill>
                  <a:srgbClr val="222222"/>
                </a:solidFill>
                <a:effectLst/>
                <a:latin typeface="Arial Black" panose="020B0A04020102020204" pitchFamily="34" charset="0"/>
              </a:rPr>
              <a:t>3.9 </a:t>
            </a:r>
            <a:r>
              <a:rPr lang="pt-BR" sz="12800" b="0" i="0" dirty="0">
                <a:solidFill>
                  <a:srgbClr val="222222"/>
                </a:solidFill>
                <a:effectLst/>
                <a:latin typeface="Arial Black" panose="020B0A04020102020204" pitchFamily="34" charset="0"/>
              </a:rPr>
              <a:t>Até 2030, reduzir substancialmente o número de mortes e doenças por produtos químicos perigosos, contaminação e poluição do ar e água do solo</a:t>
            </a:r>
          </a:p>
          <a:p>
            <a:pPr algn="l">
              <a:buNone/>
            </a:pPr>
            <a:r>
              <a:rPr lang="pt-BR" sz="12800" b="1" i="0" dirty="0">
                <a:solidFill>
                  <a:srgbClr val="222222"/>
                </a:solidFill>
                <a:effectLst/>
                <a:latin typeface="Arial Black" panose="020B0A04020102020204" pitchFamily="34" charset="0"/>
              </a:rPr>
              <a:t>3.a </a:t>
            </a:r>
            <a:r>
              <a:rPr lang="pt-BR" sz="12800" b="0" i="0" dirty="0">
                <a:solidFill>
                  <a:srgbClr val="222222"/>
                </a:solidFill>
                <a:effectLst/>
                <a:latin typeface="Arial Black" panose="020B0A04020102020204" pitchFamily="34" charset="0"/>
              </a:rPr>
              <a:t>Fortalecer a implementação da Convenção-Quadro para o Controle do Tabaco em todos os países, conforme apropriado</a:t>
            </a:r>
          </a:p>
          <a:p>
            <a:pPr algn="l">
              <a:buNone/>
            </a:pPr>
            <a:r>
              <a:rPr lang="pt-BR" sz="12800" b="1" i="0" dirty="0">
                <a:solidFill>
                  <a:srgbClr val="222222"/>
                </a:solidFill>
                <a:effectLst/>
                <a:latin typeface="Arial Black" panose="020B0A04020102020204" pitchFamily="34" charset="0"/>
              </a:rPr>
              <a:t>3.b </a:t>
            </a:r>
            <a:r>
              <a:rPr lang="pt-BR" sz="12800" b="0" i="0" dirty="0">
                <a:solidFill>
                  <a:srgbClr val="222222"/>
                </a:solidFill>
                <a:effectLst/>
                <a:latin typeface="Arial Black" panose="020B0A04020102020204" pitchFamily="34" charset="0"/>
              </a:rPr>
              <a:t>Apoiar a pesquisa e o desenvolvimento de vacinas e medicamentos para as doenças transmissíveis e não transmissíveis; </a:t>
            </a:r>
          </a:p>
          <a:p>
            <a:pPr algn="l">
              <a:buNone/>
            </a:pPr>
            <a:r>
              <a:rPr lang="pt-BR" sz="12800" b="1" i="0" dirty="0">
                <a:solidFill>
                  <a:srgbClr val="222222"/>
                </a:solidFill>
                <a:effectLst/>
                <a:latin typeface="Arial Black" panose="020B0A04020102020204" pitchFamily="34" charset="0"/>
              </a:rPr>
              <a:t>3.c </a:t>
            </a:r>
            <a:r>
              <a:rPr lang="pt-BR" sz="12800" b="0" i="0" dirty="0">
                <a:solidFill>
                  <a:srgbClr val="222222"/>
                </a:solidFill>
                <a:effectLst/>
                <a:latin typeface="Arial Black" panose="020B0A04020102020204" pitchFamily="34" charset="0"/>
              </a:rPr>
              <a:t>Aumentar substancialmente o financiamento da saúde e o recrutamento, desenvolvimento e formação, e retenção do pessoal de saúde nos países em desenvolvimento;</a:t>
            </a:r>
          </a:p>
          <a:p>
            <a:pPr algn="l"/>
            <a:r>
              <a:rPr lang="pt-BR" sz="12800" b="1" i="0" dirty="0">
                <a:solidFill>
                  <a:srgbClr val="222222"/>
                </a:solidFill>
                <a:effectLst/>
                <a:latin typeface="Arial Black" panose="020B0A04020102020204" pitchFamily="34" charset="0"/>
              </a:rPr>
              <a:t>3.d </a:t>
            </a:r>
            <a:r>
              <a:rPr lang="pt-BR" sz="12800" b="0" i="0" dirty="0">
                <a:solidFill>
                  <a:srgbClr val="222222"/>
                </a:solidFill>
                <a:effectLst/>
                <a:latin typeface="Arial Black" panose="020B0A04020102020204" pitchFamily="34" charset="0"/>
              </a:rPr>
              <a:t>Reforçar a capacidade de todos os países, particularmente os países em desenvolvimento, para o alerta precoce, redução de riscos e gerenciamento de riscos nacionais e globais de saúde</a:t>
            </a:r>
          </a:p>
          <a:p>
            <a:endParaRPr dirty="0">
              <a:latin typeface="Arial Black" panose="020B0A04020102020204" pitchFamily="34" charset="0"/>
            </a:endParaRPr>
          </a:p>
        </p:txBody>
      </p:sp>
      <p:sp>
        <p:nvSpPr>
          <p:cNvPr id="4" name="AutoShape 4">
            <a:extLst>
              <a:ext uri="{FF2B5EF4-FFF2-40B4-BE49-F238E27FC236}">
                <a16:creationId xmlns:a16="http://schemas.microsoft.com/office/drawing/2014/main" id="{0BE15148-DAE7-FB88-BCDB-FD88010F8564}"/>
              </a:ext>
            </a:extLst>
          </p:cNvPr>
          <p:cNvSpPr/>
          <p:nvPr/>
        </p:nvSpPr>
        <p:spPr>
          <a:xfrm>
            <a:off x="381000" y="1201032"/>
            <a:ext cx="4717802" cy="188735"/>
          </a:xfrm>
          <a:prstGeom prst="rect">
            <a:avLst/>
          </a:prstGeom>
          <a:solidFill>
            <a:srgbClr val="FFC83A"/>
          </a:solidFill>
        </p:spPr>
      </p:sp>
      <p:pic>
        <p:nvPicPr>
          <p:cNvPr id="3074" name="Picture 2" descr="Objetivo 3 - Saúde e Bem-Estar — Objetivos de Desenvolvimento Sustentável  ODS">
            <a:extLst>
              <a:ext uri="{FF2B5EF4-FFF2-40B4-BE49-F238E27FC236}">
                <a16:creationId xmlns:a16="http://schemas.microsoft.com/office/drawing/2014/main" id="{ED3EEC69-E2BE-909F-5FEF-BF653E06D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3800" y="7147560"/>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6252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2724" y="38100"/>
            <a:ext cx="8229600" cy="1143000"/>
          </a:xfrm>
        </p:spPr>
        <p:txBody>
          <a:bodyPr>
            <a:normAutofit fontScale="90000"/>
          </a:bodyPr>
          <a:lstStyle/>
          <a:p>
            <a:r>
              <a:rPr dirty="0">
                <a:latin typeface="Arial Black" panose="020B0A04020102020204" pitchFamily="34" charset="0"/>
              </a:rPr>
              <a:t>ODS 4: </a:t>
            </a:r>
            <a:r>
              <a:rPr dirty="0" err="1">
                <a:latin typeface="Arial Black" panose="020B0A04020102020204" pitchFamily="34" charset="0"/>
              </a:rPr>
              <a:t>Educação</a:t>
            </a:r>
            <a:r>
              <a:rPr dirty="0">
                <a:latin typeface="Arial Black" panose="020B0A04020102020204" pitchFamily="34" charset="0"/>
              </a:rPr>
              <a:t> de </a:t>
            </a:r>
            <a:r>
              <a:rPr dirty="0" err="1">
                <a:latin typeface="Arial Black" panose="020B0A04020102020204" pitchFamily="34" charset="0"/>
              </a:rPr>
              <a:t>Qualidade</a:t>
            </a:r>
            <a:endParaRPr dirty="0">
              <a:latin typeface="Arial Black" panose="020B0A04020102020204" pitchFamily="34" charset="0"/>
            </a:endParaRPr>
          </a:p>
        </p:txBody>
      </p:sp>
      <p:sp>
        <p:nvSpPr>
          <p:cNvPr id="3" name="Content Placeholder 2"/>
          <p:cNvSpPr>
            <a:spLocks noGrp="1"/>
          </p:cNvSpPr>
          <p:nvPr>
            <p:ph idx="1"/>
          </p:nvPr>
        </p:nvSpPr>
        <p:spPr>
          <a:xfrm>
            <a:off x="230981" y="2086378"/>
            <a:ext cx="14018419" cy="8011885"/>
          </a:xfrm>
        </p:spPr>
        <p:txBody>
          <a:bodyPr>
            <a:normAutofit fontScale="25000" lnSpcReduction="20000"/>
          </a:bodyPr>
          <a:lstStyle/>
          <a:p>
            <a:r>
              <a:rPr sz="11200" dirty="0" err="1">
                <a:latin typeface="Arial Black" panose="020B0A04020102020204" pitchFamily="34" charset="0"/>
              </a:rPr>
              <a:t>Garantir</a:t>
            </a:r>
            <a:r>
              <a:rPr sz="11200" dirty="0">
                <a:latin typeface="Arial Black" panose="020B0A04020102020204" pitchFamily="34" charset="0"/>
              </a:rPr>
              <a:t> </a:t>
            </a:r>
            <a:r>
              <a:rPr sz="11200" dirty="0" err="1">
                <a:latin typeface="Arial Black" panose="020B0A04020102020204" pitchFamily="34" charset="0"/>
              </a:rPr>
              <a:t>acesso</a:t>
            </a:r>
            <a:r>
              <a:rPr sz="11200" dirty="0">
                <a:latin typeface="Arial Black" panose="020B0A04020102020204" pitchFamily="34" charset="0"/>
              </a:rPr>
              <a:t> à </a:t>
            </a:r>
            <a:r>
              <a:rPr sz="11200" dirty="0" err="1">
                <a:latin typeface="Arial Black" panose="020B0A04020102020204" pitchFamily="34" charset="0"/>
              </a:rPr>
              <a:t>educação</a:t>
            </a:r>
            <a:r>
              <a:rPr sz="11200" dirty="0">
                <a:latin typeface="Arial Black" panose="020B0A04020102020204" pitchFamily="34" charset="0"/>
              </a:rPr>
              <a:t> </a:t>
            </a:r>
            <a:r>
              <a:rPr sz="11200" dirty="0" err="1">
                <a:latin typeface="Arial Black" panose="020B0A04020102020204" pitchFamily="34" charset="0"/>
              </a:rPr>
              <a:t>inclusiva</a:t>
            </a:r>
            <a:r>
              <a:rPr sz="11200" dirty="0">
                <a:latin typeface="Arial Black" panose="020B0A04020102020204" pitchFamily="34" charset="0"/>
              </a:rPr>
              <a:t>, </a:t>
            </a:r>
            <a:r>
              <a:rPr sz="11200" dirty="0" err="1">
                <a:latin typeface="Arial Black" panose="020B0A04020102020204" pitchFamily="34" charset="0"/>
              </a:rPr>
              <a:t>equitativa</a:t>
            </a:r>
            <a:r>
              <a:rPr sz="11200" dirty="0">
                <a:latin typeface="Arial Black" panose="020B0A04020102020204" pitchFamily="34" charset="0"/>
              </a:rPr>
              <a:t> e de </a:t>
            </a:r>
            <a:r>
              <a:rPr sz="11200" dirty="0" err="1">
                <a:latin typeface="Arial Black" panose="020B0A04020102020204" pitchFamily="34" charset="0"/>
              </a:rPr>
              <a:t>qualidade</a:t>
            </a:r>
            <a:r>
              <a:rPr sz="11200" dirty="0">
                <a:latin typeface="Arial Black" panose="020B0A04020102020204" pitchFamily="34" charset="0"/>
              </a:rPr>
              <a:t>.</a:t>
            </a:r>
            <a:endParaRPr lang="pt-BR" sz="11200" dirty="0">
              <a:latin typeface="Arial Black" panose="020B0A04020102020204" pitchFamily="34" charset="0"/>
            </a:endParaRPr>
          </a:p>
          <a:p>
            <a:pPr algn="l">
              <a:buNone/>
            </a:pPr>
            <a:r>
              <a:rPr lang="pt-BR" sz="11200" b="1" i="0" dirty="0">
                <a:solidFill>
                  <a:srgbClr val="222222"/>
                </a:solidFill>
                <a:effectLst/>
                <a:latin typeface="Arial Black" panose="020B0A04020102020204" pitchFamily="34" charset="0"/>
              </a:rPr>
              <a:t>4.1</a:t>
            </a:r>
            <a:r>
              <a:rPr lang="pt-BR" sz="11200" b="0" i="0" dirty="0">
                <a:solidFill>
                  <a:srgbClr val="222222"/>
                </a:solidFill>
                <a:effectLst/>
                <a:latin typeface="Arial Black" panose="020B0A04020102020204" pitchFamily="34" charset="0"/>
              </a:rPr>
              <a:t> Até 2030, garantir que todos completem o ensino primário e secundário livre;</a:t>
            </a:r>
          </a:p>
          <a:p>
            <a:pPr algn="l">
              <a:buNone/>
            </a:pPr>
            <a:r>
              <a:rPr lang="pt-BR" sz="11200" b="1" i="0" dirty="0">
                <a:solidFill>
                  <a:srgbClr val="222222"/>
                </a:solidFill>
                <a:effectLst/>
                <a:latin typeface="Arial Black" panose="020B0A04020102020204" pitchFamily="34" charset="0"/>
              </a:rPr>
              <a:t>4.2</a:t>
            </a:r>
            <a:r>
              <a:rPr lang="pt-BR" sz="11200" b="0" i="0" dirty="0">
                <a:solidFill>
                  <a:srgbClr val="222222"/>
                </a:solidFill>
                <a:effectLst/>
                <a:latin typeface="Arial Black" panose="020B0A04020102020204" pitchFamily="34" charset="0"/>
              </a:rPr>
              <a:t> Até 2030, garantir que todos tenham acesso a um desenvolvimento de qualidade na primeira infância, cuidados e educação pré-escolar, de modo que eles estejam prontos para o ensino primário</a:t>
            </a:r>
          </a:p>
          <a:p>
            <a:pPr algn="l">
              <a:buNone/>
            </a:pPr>
            <a:r>
              <a:rPr lang="pt-BR" sz="11200" b="1" i="0" dirty="0">
                <a:solidFill>
                  <a:srgbClr val="222222"/>
                </a:solidFill>
                <a:effectLst/>
                <a:latin typeface="Arial Black" panose="020B0A04020102020204" pitchFamily="34" charset="0"/>
              </a:rPr>
              <a:t>4.3</a:t>
            </a:r>
            <a:r>
              <a:rPr lang="pt-BR" sz="11200" b="0" i="0" dirty="0">
                <a:solidFill>
                  <a:srgbClr val="222222"/>
                </a:solidFill>
                <a:effectLst/>
                <a:latin typeface="Arial Black" panose="020B0A04020102020204" pitchFamily="34" charset="0"/>
              </a:rPr>
              <a:t> Até 2030, assegurar a igualdade de acesso para todos os homens e mulheres à educação técnica, profissional e superior de qualidade, a preços acessíveis, incluindo universidade</a:t>
            </a:r>
          </a:p>
          <a:p>
            <a:pPr algn="l">
              <a:buNone/>
            </a:pPr>
            <a:r>
              <a:rPr lang="pt-BR" sz="11200" b="1" i="0" dirty="0">
                <a:solidFill>
                  <a:srgbClr val="222222"/>
                </a:solidFill>
                <a:effectLst/>
                <a:latin typeface="Arial Black" panose="020B0A04020102020204" pitchFamily="34" charset="0"/>
              </a:rPr>
              <a:t>4.4</a:t>
            </a:r>
            <a:r>
              <a:rPr lang="pt-BR" sz="11200" b="0" i="0" dirty="0">
                <a:solidFill>
                  <a:srgbClr val="222222"/>
                </a:solidFill>
                <a:effectLst/>
                <a:latin typeface="Arial Black" panose="020B0A04020102020204" pitchFamily="34" charset="0"/>
              </a:rPr>
              <a:t> Até 2030, aumentar substancialmente o número de jovens e adultos que tenham habilidades relevantes, inclusive competências técnicas e profissionais, para emprego, trabalho decente e empreendedorismo</a:t>
            </a:r>
          </a:p>
          <a:p>
            <a:pPr algn="l">
              <a:buNone/>
            </a:pPr>
            <a:r>
              <a:rPr lang="pt-BR" sz="11200" b="1" i="0" dirty="0">
                <a:solidFill>
                  <a:srgbClr val="222222"/>
                </a:solidFill>
                <a:effectLst/>
                <a:latin typeface="Arial Black" panose="020B0A04020102020204" pitchFamily="34" charset="0"/>
              </a:rPr>
              <a:t>4.5</a:t>
            </a:r>
            <a:r>
              <a:rPr lang="pt-BR" sz="11200" b="0" i="0" dirty="0">
                <a:solidFill>
                  <a:srgbClr val="222222"/>
                </a:solidFill>
                <a:effectLst/>
                <a:latin typeface="Arial Black" panose="020B0A04020102020204" pitchFamily="34" charset="0"/>
              </a:rPr>
              <a:t> Até 2030, eliminar as disparidades de gênero na educação e garantir a igualdade de acesso a todos os níveis de educação e formação profissional para os mais vulneráveis, incluindo as pessoas com deficiência, povos indígenas e as crianças em situação de vulnerabilidade</a:t>
            </a:r>
          </a:p>
          <a:p>
            <a:pPr algn="l">
              <a:buNone/>
            </a:pPr>
            <a:r>
              <a:rPr lang="pt-BR" sz="11200" b="1" i="0" dirty="0">
                <a:solidFill>
                  <a:srgbClr val="222222"/>
                </a:solidFill>
                <a:effectLst/>
                <a:latin typeface="Arial Black" panose="020B0A04020102020204" pitchFamily="34" charset="0"/>
              </a:rPr>
              <a:t>4.6</a:t>
            </a:r>
            <a:r>
              <a:rPr lang="pt-BR" sz="11200" b="0" i="0" dirty="0">
                <a:solidFill>
                  <a:srgbClr val="222222"/>
                </a:solidFill>
                <a:effectLst/>
                <a:latin typeface="Arial Black" panose="020B0A04020102020204" pitchFamily="34" charset="0"/>
              </a:rPr>
              <a:t> Até 2030, garantir que todos os jovens e uma substancial proporção dos adultos, homens e mulheres estejam alfabetizados e tenham adquirido o conhecimento básico de matemática</a:t>
            </a:r>
          </a:p>
          <a:p>
            <a:endParaRPr dirty="0">
              <a:latin typeface="Arial Black" panose="020B0A04020102020204" pitchFamily="34" charset="0"/>
            </a:endParaRPr>
          </a:p>
        </p:txBody>
      </p:sp>
      <p:sp>
        <p:nvSpPr>
          <p:cNvPr id="4" name="AutoShape 4">
            <a:extLst>
              <a:ext uri="{FF2B5EF4-FFF2-40B4-BE49-F238E27FC236}">
                <a16:creationId xmlns:a16="http://schemas.microsoft.com/office/drawing/2014/main" id="{89B4B5F3-17D3-AEFF-70F7-605A25A24F7F}"/>
              </a:ext>
            </a:extLst>
          </p:cNvPr>
          <p:cNvSpPr/>
          <p:nvPr/>
        </p:nvSpPr>
        <p:spPr>
          <a:xfrm>
            <a:off x="204922" y="1539372"/>
            <a:ext cx="4717802" cy="188735"/>
          </a:xfrm>
          <a:prstGeom prst="rect">
            <a:avLst/>
          </a:prstGeom>
          <a:solidFill>
            <a:srgbClr val="FFC83A"/>
          </a:solidFill>
        </p:spPr>
      </p:sp>
      <p:pic>
        <p:nvPicPr>
          <p:cNvPr id="4098" name="Picture 2" descr="ODS-4 – PNUD – Agenda 2030 Oeste do Paraná">
            <a:extLst>
              <a:ext uri="{FF2B5EF4-FFF2-40B4-BE49-F238E27FC236}">
                <a16:creationId xmlns:a16="http://schemas.microsoft.com/office/drawing/2014/main" id="{5D771125-1583-1F38-6AFC-AB876A5C8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5771" y="7197901"/>
            <a:ext cx="2900362" cy="2900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119536" y="342900"/>
            <a:ext cx="18168464" cy="21215261"/>
            <a:chOff x="-428001" y="-1671786"/>
            <a:chExt cx="9513593" cy="28287004"/>
          </a:xfrm>
        </p:grpSpPr>
        <p:sp>
          <p:nvSpPr>
            <p:cNvPr id="3" name="TextBox 3"/>
            <p:cNvSpPr txBox="1"/>
            <p:nvPr/>
          </p:nvSpPr>
          <p:spPr>
            <a:xfrm>
              <a:off x="-233878" y="-1671786"/>
              <a:ext cx="9319470" cy="1927622"/>
            </a:xfrm>
            <a:prstGeom prst="rect">
              <a:avLst/>
            </a:prstGeom>
          </p:spPr>
          <p:txBody>
            <a:bodyPr lIns="0" tIns="0" rIns="0" bIns="0" rtlCol="0" anchor="t">
              <a:spAutoFit/>
            </a:bodyPr>
            <a:lstStyle/>
            <a:p>
              <a:pPr algn="l">
                <a:lnSpc>
                  <a:spcPts val="5759"/>
                </a:lnSpc>
              </a:pPr>
              <a:r>
                <a:rPr lang="pt-BR" sz="4800" b="1" dirty="0">
                  <a:solidFill>
                    <a:schemeClr val="bg1"/>
                  </a:solidFill>
                  <a:latin typeface="Arial Black" panose="020B0A04020102020204" pitchFamily="34" charset="0"/>
                </a:rPr>
                <a:t>Ecologia Social</a:t>
              </a:r>
              <a:br>
                <a:rPr lang="pt-BR" sz="4800" dirty="0"/>
              </a:br>
              <a:endParaRPr lang="en-US" sz="4800" spc="96" dirty="0">
                <a:solidFill>
                  <a:srgbClr val="FFFFFF"/>
                </a:solidFill>
                <a:latin typeface="Fredoka One"/>
              </a:endParaRPr>
            </a:p>
          </p:txBody>
        </p:sp>
        <p:sp>
          <p:nvSpPr>
            <p:cNvPr id="4" name="AutoShape 4"/>
            <p:cNvSpPr/>
            <p:nvPr/>
          </p:nvSpPr>
          <p:spPr>
            <a:xfrm>
              <a:off x="-428001" y="-707976"/>
              <a:ext cx="2052169" cy="296319"/>
            </a:xfrm>
            <a:prstGeom prst="rect">
              <a:avLst/>
            </a:prstGeom>
            <a:solidFill>
              <a:srgbClr val="FFC83A"/>
            </a:solidFill>
          </p:spPr>
        </p:sp>
        <p:sp>
          <p:nvSpPr>
            <p:cNvPr id="5" name="TextBox 5"/>
            <p:cNvSpPr txBox="1"/>
            <p:nvPr/>
          </p:nvSpPr>
          <p:spPr>
            <a:xfrm>
              <a:off x="-428001" y="-411657"/>
              <a:ext cx="9319470" cy="27026875"/>
            </a:xfrm>
            <a:prstGeom prst="rect">
              <a:avLst/>
            </a:prstGeom>
          </p:spPr>
          <p:txBody>
            <a:bodyPr wrap="square" lIns="0" tIns="0" rIns="0" bIns="0" rtlCol="0" anchor="t">
              <a:spAutoFit/>
            </a:bodyPr>
            <a:lstStyle/>
            <a:p>
              <a:pPr marL="457200" indent="-457200">
                <a:lnSpc>
                  <a:spcPts val="4760"/>
                </a:lnSpc>
                <a:buFont typeface="Arial" panose="020B0604020202020204" pitchFamily="34" charset="0"/>
                <a:buChar char="•"/>
              </a:pPr>
              <a:r>
                <a:rPr lang="pt-BR" sz="3200" b="1" i="0" dirty="0">
                  <a:solidFill>
                    <a:schemeClr val="bg1"/>
                  </a:solidFill>
                  <a:effectLst/>
                  <a:latin typeface="Arial Black" panose="020B0A04020102020204" pitchFamily="34" charset="0"/>
                </a:rPr>
                <a:t>ecologia social começou a ser elaborado a partir da década de 1960, como consequência, inclusive, do imenso avanço internacional da produção industrial e da degradação ambiental, observado após a Segunda Grande Guerra.</a:t>
              </a:r>
            </a:p>
            <a:p>
              <a:pPr marL="457200" indent="-457200">
                <a:lnSpc>
                  <a:spcPts val="4760"/>
                </a:lnSpc>
                <a:buFont typeface="Arial" panose="020B0604020202020204" pitchFamily="34" charset="0"/>
                <a:buChar char="•"/>
              </a:pPr>
              <a:r>
                <a:rPr lang="pt-BR" sz="3200" b="0" i="0" dirty="0">
                  <a:solidFill>
                    <a:schemeClr val="bg1"/>
                  </a:solidFill>
                  <a:effectLst/>
                  <a:latin typeface="Arial Black" panose="020B0A04020102020204" pitchFamily="34" charset="0"/>
                </a:rPr>
                <a:t>O novo ecologismo surgiu com as agitações estudantis de 1968, nos Estados Unidos e na Europa. As questões ecológicas passaram a ser uma das bandeiras de luta, ao lado do antimilitarismo/</a:t>
              </a:r>
              <a:r>
                <a:rPr lang="pt-BR" sz="3200" b="0" i="0" dirty="0" err="1">
                  <a:solidFill>
                    <a:schemeClr val="bg1"/>
                  </a:solidFill>
                  <a:effectLst/>
                  <a:latin typeface="Arial Black" panose="020B0A04020102020204" pitchFamily="34" charset="0"/>
                </a:rPr>
                <a:t>pacificismo</a:t>
              </a:r>
              <a:r>
                <a:rPr lang="pt-BR" sz="3200" b="0" i="0" dirty="0">
                  <a:solidFill>
                    <a:schemeClr val="bg1"/>
                  </a:solidFill>
                  <a:effectLst/>
                  <a:latin typeface="Arial Black" panose="020B0A04020102020204" pitchFamily="34" charset="0"/>
                </a:rPr>
                <a:t>, direitos das minorias etc.</a:t>
              </a:r>
              <a:r>
                <a:rPr lang="pt-BR" sz="3200" dirty="0">
                  <a:solidFill>
                    <a:schemeClr val="bg1"/>
                  </a:solidFill>
                  <a:latin typeface="Arial Black" panose="020B0A04020102020204" pitchFamily="34" charset="0"/>
                </a:rPr>
                <a:t> </a:t>
              </a:r>
              <a:br>
                <a:rPr lang="pt-BR" sz="3200" dirty="0"/>
              </a:br>
              <a:r>
                <a:rPr lang="pt-BR" sz="3200" b="1" i="0" dirty="0">
                  <a:solidFill>
                    <a:schemeClr val="bg1"/>
                  </a:solidFill>
                  <a:effectLst/>
                  <a:latin typeface="Arial Black" panose="020B0A04020102020204" pitchFamily="34" charset="0"/>
                </a:rPr>
                <a:t>A ecologia social nasceu a partir do momento em que a reflexão ecológica deixou de se ocupar apenas do estudo </a:t>
              </a:r>
              <a:r>
                <a:rPr lang="pt-BR" sz="3200" b="1" dirty="0">
                  <a:solidFill>
                    <a:schemeClr val="bg1"/>
                  </a:solidFill>
                  <a:latin typeface="Arial Black" panose="020B0A04020102020204" pitchFamily="34" charset="0"/>
                </a:rPr>
                <a:t>do mundo natural para abarcar também os múltiplos aspectos da relação entre os homens e o meio ambiente.</a:t>
              </a:r>
            </a:p>
            <a:p>
              <a:pPr marL="457200" indent="-457200">
                <a:lnSpc>
                  <a:spcPts val="4760"/>
                </a:lnSpc>
                <a:buFont typeface="Arial" panose="020B0604020202020204" pitchFamily="34" charset="0"/>
                <a:buChar char="•"/>
              </a:pPr>
              <a:r>
                <a:rPr lang="pt-BR" sz="3200" b="1" dirty="0">
                  <a:solidFill>
                    <a:schemeClr val="bg1"/>
                  </a:solidFill>
                  <a:latin typeface="Arial Black" panose="020B0A04020102020204" pitchFamily="34" charset="0"/>
                </a:rPr>
                <a:t>Analisa o impacto das sociedades humanas sobre os ambientes naturais.</a:t>
              </a:r>
            </a:p>
            <a:p>
              <a:pPr marL="457200" indent="-457200">
                <a:lnSpc>
                  <a:spcPts val="4760"/>
                </a:lnSpc>
                <a:buFont typeface="Arial" panose="020B0604020202020204" pitchFamily="34" charset="0"/>
                <a:buChar char="•"/>
              </a:pPr>
              <a:r>
                <a:rPr lang="pt-BR" sz="3200" b="1" dirty="0">
                  <a:solidFill>
                    <a:schemeClr val="bg1"/>
                  </a:solidFill>
                  <a:latin typeface="Arial Black" panose="020B0A04020102020204" pitchFamily="34" charset="0"/>
                </a:rPr>
                <a:t>Essa área do pensamento ecológico, portanto, se aproxima mais intimamente do campo das ciências sociais e humanas.</a:t>
              </a:r>
            </a:p>
            <a:p>
              <a:pPr marL="457200" indent="-457200">
                <a:lnSpc>
                  <a:spcPts val="4760"/>
                </a:lnSpc>
                <a:buFont typeface="Arial" panose="020B0604020202020204" pitchFamily="34" charset="0"/>
                <a:buChar char="•"/>
              </a:pPr>
              <a:r>
                <a:rPr lang="pt-BR" sz="3200" b="1" dirty="0">
                  <a:solidFill>
                    <a:schemeClr val="bg1"/>
                  </a:solidFill>
                  <a:latin typeface="Arial Black" panose="020B0A04020102020204" pitchFamily="34" charset="0"/>
                </a:rPr>
                <a:t>Surge após a constatação do impacto destrutivo do homem sobre a natureza, provocada pelo desenvolvimento do industrialismo.</a:t>
              </a:r>
            </a:p>
            <a:p>
              <a:pPr>
                <a:lnSpc>
                  <a:spcPts val="4760"/>
                </a:lnSpc>
              </a:pPr>
              <a:br>
                <a:rPr lang="pt-BR" sz="3200" dirty="0"/>
              </a:br>
              <a:br>
                <a:rPr lang="pt-BR" sz="3200" dirty="0"/>
              </a:br>
              <a:endParaRPr lang="pt-BR" sz="3200" b="1" dirty="0">
                <a:solidFill>
                  <a:srgbClr val="FFC000"/>
                </a:solidFill>
                <a:latin typeface="Quicksand" panose="020B0604020202020204" charset="0"/>
              </a:endParaRPr>
            </a:p>
            <a:p>
              <a:pPr marL="457200" indent="-457200">
                <a:lnSpc>
                  <a:spcPts val="4760"/>
                </a:lnSpc>
                <a:buFont typeface="Arial" panose="020B0604020202020204" pitchFamily="34" charset="0"/>
                <a:buChar char="•"/>
              </a:pPr>
              <a:endParaRPr lang="pt-BR" sz="3200" dirty="0">
                <a:solidFill>
                  <a:srgbClr val="FFC000"/>
                </a:solidFill>
                <a:latin typeface="Quicksand" panose="020B0604020202020204" charset="0"/>
              </a:endParaRPr>
            </a:p>
            <a:p>
              <a:pPr marL="457200" indent="-457200">
                <a:lnSpc>
                  <a:spcPts val="4760"/>
                </a:lnSpc>
                <a:buFont typeface="Arial" panose="020B0604020202020204" pitchFamily="34" charset="0"/>
                <a:buChar char="•"/>
              </a:pPr>
              <a:br>
                <a:rPr lang="pt-BR" sz="3200" dirty="0">
                  <a:solidFill>
                    <a:srgbClr val="FFC000"/>
                  </a:solidFill>
                  <a:latin typeface="Quicksand" panose="020B0604020202020204" charset="0"/>
                </a:rPr>
              </a:br>
              <a:endParaRPr lang="pt-BR" sz="3200" b="1" dirty="0">
                <a:solidFill>
                  <a:srgbClr val="FFC000"/>
                </a:solidFill>
                <a:latin typeface="Quicksand" panose="020B0604020202020204" charset="0"/>
              </a:endParaRPr>
            </a:p>
            <a:p>
              <a:pPr marL="457200" indent="-457200">
                <a:lnSpc>
                  <a:spcPts val="4760"/>
                </a:lnSpc>
                <a:buFont typeface="Arial" panose="020B0604020202020204" pitchFamily="34" charset="0"/>
                <a:buChar char="•"/>
              </a:pPr>
              <a:br>
                <a:rPr lang="pt-BR" sz="3200" dirty="0"/>
              </a:br>
              <a:br>
                <a:rPr lang="pt-BR" sz="3200" dirty="0"/>
              </a:br>
              <a:br>
                <a:rPr lang="pt-BR" sz="3200" dirty="0"/>
              </a:br>
              <a:endParaRPr lang="pt-BR" sz="3200" b="1" dirty="0">
                <a:solidFill>
                  <a:srgbClr val="FFC000"/>
                </a:solidFill>
                <a:latin typeface="Quicksand" panose="020B0604020202020204" charset="0"/>
              </a:endParaRPr>
            </a:p>
            <a:p>
              <a:pPr marL="457200" indent="-457200" algn="l">
                <a:lnSpc>
                  <a:spcPts val="4760"/>
                </a:lnSpc>
                <a:buFont typeface="Arial" panose="020B0604020202020204" pitchFamily="34" charset="0"/>
                <a:buChar char="•"/>
              </a:pPr>
              <a:br>
                <a:rPr lang="pt-BR" sz="3200" dirty="0"/>
              </a:br>
              <a:br>
                <a:rPr lang="pt-BR" sz="3200" dirty="0"/>
              </a:br>
              <a:br>
                <a:rPr lang="pt-BR" sz="3600" dirty="0"/>
              </a:br>
              <a:endParaRPr lang="pt-BR" sz="3600" dirty="0">
                <a:solidFill>
                  <a:srgbClr val="FFC000"/>
                </a:solidFill>
                <a:effectLst/>
                <a:latin typeface="Quicksand Bold" panose="020B0604020202020204" charset="0"/>
                <a:ea typeface="Times New Roman" panose="02020603050405020304" pitchFamily="18" charset="0"/>
              </a:endParaRPr>
            </a:p>
            <a:p>
              <a:pPr algn="l">
                <a:lnSpc>
                  <a:spcPts val="4760"/>
                </a:lnSpc>
              </a:pPr>
              <a:endParaRPr lang="en-US" sz="3600" spc="140" dirty="0">
                <a:solidFill>
                  <a:srgbClr val="FFC000"/>
                </a:solidFill>
                <a:latin typeface="Quicksand Bold"/>
              </a:endParaRPr>
            </a:p>
          </p:txBody>
        </p:sp>
        <p:sp>
          <p:nvSpPr>
            <p:cNvPr id="6" name="TextBox 6"/>
            <p:cNvSpPr txBox="1"/>
            <p:nvPr/>
          </p:nvSpPr>
          <p:spPr>
            <a:xfrm>
              <a:off x="-233878" y="4653972"/>
              <a:ext cx="7033949" cy="550920"/>
            </a:xfrm>
            <a:prstGeom prst="rect">
              <a:avLst/>
            </a:prstGeom>
          </p:spPr>
          <p:txBody>
            <a:bodyPr lIns="0" tIns="0" rIns="0" bIns="0" rtlCol="0" anchor="t">
              <a:spAutoFit/>
            </a:bodyPr>
            <a:lstStyle/>
            <a:p>
              <a:pPr algn="l">
                <a:lnSpc>
                  <a:spcPts val="3442"/>
                </a:lnSpc>
              </a:pPr>
              <a:endParaRPr lang="en-US" sz="2800" dirty="0">
                <a:solidFill>
                  <a:srgbClr val="FFFFFF"/>
                </a:solidFill>
                <a:latin typeface="Quicksand Bold"/>
              </a:endParaRPr>
            </a:p>
          </p:txBody>
        </p:sp>
      </p:grpSp>
    </p:spTree>
    <p:extLst>
      <p:ext uri="{BB962C8B-B14F-4D97-AF65-F5344CB8AC3E}">
        <p14:creationId xmlns:p14="http://schemas.microsoft.com/office/powerpoint/2010/main" val="4880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a:extLst>
            <a:ext uri="{FF2B5EF4-FFF2-40B4-BE49-F238E27FC236}">
              <a16:creationId xmlns:a16="http://schemas.microsoft.com/office/drawing/2014/main" id="{58E5D802-33B4-7119-D4ED-D7371B1EC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E9B8C-73F6-6C85-C894-D3B93CF9EAA5}"/>
              </a:ext>
            </a:extLst>
          </p:cNvPr>
          <p:cNvSpPr>
            <a:spLocks noGrp="1"/>
          </p:cNvSpPr>
          <p:nvPr>
            <p:ph type="title"/>
          </p:nvPr>
        </p:nvSpPr>
        <p:spPr>
          <a:xfrm>
            <a:off x="4922724" y="38100"/>
            <a:ext cx="8229600" cy="1143000"/>
          </a:xfrm>
        </p:spPr>
        <p:txBody>
          <a:bodyPr>
            <a:normAutofit fontScale="90000"/>
          </a:bodyPr>
          <a:lstStyle/>
          <a:p>
            <a:r>
              <a:rPr dirty="0">
                <a:latin typeface="Arial Black" panose="020B0A04020102020204" pitchFamily="34" charset="0"/>
              </a:rPr>
              <a:t>ODS 4: </a:t>
            </a:r>
            <a:r>
              <a:rPr dirty="0" err="1">
                <a:latin typeface="Arial Black" panose="020B0A04020102020204" pitchFamily="34" charset="0"/>
              </a:rPr>
              <a:t>Educação</a:t>
            </a:r>
            <a:r>
              <a:rPr dirty="0">
                <a:latin typeface="Arial Black" panose="020B0A04020102020204" pitchFamily="34" charset="0"/>
              </a:rPr>
              <a:t> de </a:t>
            </a:r>
            <a:r>
              <a:rPr dirty="0" err="1">
                <a:latin typeface="Arial Black" panose="020B0A04020102020204" pitchFamily="34" charset="0"/>
              </a:rPr>
              <a:t>Qualidade</a:t>
            </a:r>
            <a:endParaRPr dirty="0">
              <a:latin typeface="Arial Black" panose="020B0A04020102020204" pitchFamily="34" charset="0"/>
            </a:endParaRPr>
          </a:p>
        </p:txBody>
      </p:sp>
      <p:sp>
        <p:nvSpPr>
          <p:cNvPr id="3" name="Content Placeholder 2">
            <a:extLst>
              <a:ext uri="{FF2B5EF4-FFF2-40B4-BE49-F238E27FC236}">
                <a16:creationId xmlns:a16="http://schemas.microsoft.com/office/drawing/2014/main" id="{FFC8B032-30F6-DA39-2AA0-00E84E4C418F}"/>
              </a:ext>
            </a:extLst>
          </p:cNvPr>
          <p:cNvSpPr>
            <a:spLocks noGrp="1"/>
          </p:cNvSpPr>
          <p:nvPr>
            <p:ph idx="1"/>
          </p:nvPr>
        </p:nvSpPr>
        <p:spPr>
          <a:xfrm>
            <a:off x="204922" y="1784577"/>
            <a:ext cx="15313819" cy="8011885"/>
          </a:xfrm>
        </p:spPr>
        <p:txBody>
          <a:bodyPr>
            <a:normAutofit fontScale="25000" lnSpcReduction="20000"/>
          </a:bodyPr>
          <a:lstStyle/>
          <a:p>
            <a:pPr algn="l">
              <a:buNone/>
            </a:pPr>
            <a:r>
              <a:rPr lang="pt-BR" sz="12800" b="1" i="0" dirty="0">
                <a:solidFill>
                  <a:srgbClr val="222222"/>
                </a:solidFill>
                <a:effectLst/>
                <a:latin typeface="Arial Black" panose="020B0A04020102020204" pitchFamily="34" charset="0"/>
              </a:rPr>
              <a:t>4.7</a:t>
            </a:r>
            <a:r>
              <a:rPr lang="pt-BR" sz="12800" b="0" i="0" dirty="0">
                <a:solidFill>
                  <a:srgbClr val="222222"/>
                </a:solidFill>
                <a:effectLst/>
                <a:latin typeface="Arial Black" panose="020B0A04020102020204" pitchFamily="34" charset="0"/>
              </a:rPr>
              <a:t> Até 2030, garantir que todos os alunos adquiram conhecimentos e habilidades necessárias para promover o desenvolvimento sustentável, inclusive;</a:t>
            </a:r>
          </a:p>
          <a:p>
            <a:pPr algn="l">
              <a:buNone/>
            </a:pPr>
            <a:r>
              <a:rPr lang="pt-BR" sz="12800" b="1" i="0" dirty="0">
                <a:solidFill>
                  <a:srgbClr val="222222"/>
                </a:solidFill>
                <a:effectLst/>
                <a:latin typeface="Arial Black" panose="020B0A04020102020204" pitchFamily="34" charset="0"/>
              </a:rPr>
              <a:t>4.a</a:t>
            </a:r>
            <a:r>
              <a:rPr lang="pt-BR" sz="12800" b="0" i="0" dirty="0">
                <a:solidFill>
                  <a:srgbClr val="222222"/>
                </a:solidFill>
                <a:effectLst/>
                <a:latin typeface="Arial Black" panose="020B0A04020102020204" pitchFamily="34" charset="0"/>
              </a:rPr>
              <a:t> Construir e melhorar instalações físicas para educação, apropriadas para crianças e sensíveis às deficiências e ao gênero, e que proporcionem ambientes de aprendizagem seguros e não violentos, inclusivos e eficazes para todos</a:t>
            </a:r>
          </a:p>
          <a:p>
            <a:pPr algn="l">
              <a:buNone/>
            </a:pPr>
            <a:r>
              <a:rPr lang="pt-BR" sz="12800" b="1" i="0" dirty="0">
                <a:solidFill>
                  <a:srgbClr val="222222"/>
                </a:solidFill>
                <a:effectLst/>
                <a:latin typeface="Arial Black" panose="020B0A04020102020204" pitchFamily="34" charset="0"/>
              </a:rPr>
              <a:t>4.b</a:t>
            </a:r>
            <a:r>
              <a:rPr lang="pt-BR" sz="12800" b="0" i="0" dirty="0">
                <a:solidFill>
                  <a:srgbClr val="222222"/>
                </a:solidFill>
                <a:effectLst/>
                <a:latin typeface="Arial Black" panose="020B0A04020102020204" pitchFamily="34" charset="0"/>
              </a:rPr>
              <a:t> Até 2020, substancialmente ampliar globalmente o número de bolsas de estudo para os países em desenvolvimento, em particular os países menos desenvolvidos, pequenos Estados insulares em desenvolvimento e os países africanos, para o ensino superior, incluindo programas de formação profissional, de tecnologia da informação e da comunicação, técnicos, de engenharia e programas científicos em países desenvolvidos e outros países em desenvolvimento</a:t>
            </a:r>
          </a:p>
          <a:p>
            <a:pPr algn="l"/>
            <a:r>
              <a:rPr lang="pt-BR" sz="12800" b="1" i="0" dirty="0">
                <a:solidFill>
                  <a:srgbClr val="222222"/>
                </a:solidFill>
                <a:effectLst/>
                <a:latin typeface="Arial Black" panose="020B0A04020102020204" pitchFamily="34" charset="0"/>
              </a:rPr>
              <a:t>4.c</a:t>
            </a:r>
            <a:r>
              <a:rPr lang="pt-BR" sz="12800" b="0" i="0" dirty="0">
                <a:solidFill>
                  <a:srgbClr val="222222"/>
                </a:solidFill>
                <a:effectLst/>
                <a:latin typeface="Arial Black" panose="020B0A04020102020204" pitchFamily="34" charset="0"/>
              </a:rPr>
              <a:t> Até 2030, substancialmente aumentar o contingente de professores qualificados, inclusive por meio da cooperação internacional para a formação de professores, nos países em desenvolvimento, especialmente os países menos desenvolvidos e pequenos Estados insulares em desenvolvimento</a:t>
            </a:r>
          </a:p>
          <a:p>
            <a:endParaRPr dirty="0">
              <a:latin typeface="Arial Black" panose="020B0A04020102020204" pitchFamily="34" charset="0"/>
            </a:endParaRPr>
          </a:p>
        </p:txBody>
      </p:sp>
      <p:sp>
        <p:nvSpPr>
          <p:cNvPr id="4" name="AutoShape 4">
            <a:extLst>
              <a:ext uri="{FF2B5EF4-FFF2-40B4-BE49-F238E27FC236}">
                <a16:creationId xmlns:a16="http://schemas.microsoft.com/office/drawing/2014/main" id="{6EAA38DF-ACC4-E52E-DA87-FB28559893F9}"/>
              </a:ext>
            </a:extLst>
          </p:cNvPr>
          <p:cNvSpPr/>
          <p:nvPr/>
        </p:nvSpPr>
        <p:spPr>
          <a:xfrm>
            <a:off x="204922" y="1539372"/>
            <a:ext cx="4717802" cy="188735"/>
          </a:xfrm>
          <a:prstGeom prst="rect">
            <a:avLst/>
          </a:prstGeom>
          <a:solidFill>
            <a:srgbClr val="FFC83A"/>
          </a:solidFill>
        </p:spPr>
      </p:sp>
      <p:pic>
        <p:nvPicPr>
          <p:cNvPr id="4098" name="Picture 2" descr="ODS-4 – PNUD – Agenda 2030 Oeste do Paraná">
            <a:extLst>
              <a:ext uri="{FF2B5EF4-FFF2-40B4-BE49-F238E27FC236}">
                <a16:creationId xmlns:a16="http://schemas.microsoft.com/office/drawing/2014/main" id="{E143C40C-122A-4E69-7D67-16D239355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8741" y="7517741"/>
            <a:ext cx="2769259" cy="27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6496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4185"/>
            <a:ext cx="15011400" cy="1143000"/>
          </a:xfrm>
        </p:spPr>
        <p:txBody>
          <a:bodyPr>
            <a:normAutofit/>
          </a:bodyPr>
          <a:lstStyle/>
          <a:p>
            <a:r>
              <a:rPr dirty="0">
                <a:latin typeface="Arial Black" panose="020B0A04020102020204" pitchFamily="34" charset="0"/>
              </a:rPr>
              <a:t>ODS 5: </a:t>
            </a:r>
            <a:r>
              <a:rPr dirty="0" err="1">
                <a:latin typeface="Arial Black" panose="020B0A04020102020204" pitchFamily="34" charset="0"/>
              </a:rPr>
              <a:t>Igualdade</a:t>
            </a:r>
            <a:r>
              <a:rPr dirty="0">
                <a:latin typeface="Arial Black" panose="020B0A04020102020204" pitchFamily="34" charset="0"/>
              </a:rPr>
              <a:t> de </a:t>
            </a:r>
            <a:r>
              <a:rPr dirty="0" err="1">
                <a:latin typeface="Arial Black" panose="020B0A04020102020204" pitchFamily="34" charset="0"/>
              </a:rPr>
              <a:t>Gênero</a:t>
            </a:r>
            <a:endParaRPr dirty="0">
              <a:latin typeface="Arial Black" panose="020B0A04020102020204" pitchFamily="34" charset="0"/>
            </a:endParaRPr>
          </a:p>
        </p:txBody>
      </p:sp>
      <p:sp>
        <p:nvSpPr>
          <p:cNvPr id="3" name="Content Placeholder 2"/>
          <p:cNvSpPr>
            <a:spLocks noGrp="1"/>
          </p:cNvSpPr>
          <p:nvPr>
            <p:ph idx="1"/>
          </p:nvPr>
        </p:nvSpPr>
        <p:spPr>
          <a:xfrm>
            <a:off x="152400" y="1388766"/>
            <a:ext cx="15621000" cy="8898234"/>
          </a:xfrm>
        </p:spPr>
        <p:txBody>
          <a:bodyPr>
            <a:normAutofit fontScale="25000" lnSpcReduction="20000"/>
          </a:bodyPr>
          <a:lstStyle/>
          <a:p>
            <a:r>
              <a:rPr sz="11200" dirty="0" err="1">
                <a:latin typeface="Arial Black" panose="020B0A04020102020204" pitchFamily="34" charset="0"/>
              </a:rPr>
              <a:t>Alcançar</a:t>
            </a:r>
            <a:r>
              <a:rPr sz="11200" dirty="0">
                <a:latin typeface="Arial Black" panose="020B0A04020102020204" pitchFamily="34" charset="0"/>
              </a:rPr>
              <a:t> a </a:t>
            </a:r>
            <a:r>
              <a:rPr sz="11200" dirty="0" err="1">
                <a:latin typeface="Arial Black" panose="020B0A04020102020204" pitchFamily="34" charset="0"/>
              </a:rPr>
              <a:t>igualdade</a:t>
            </a:r>
            <a:r>
              <a:rPr sz="11200" dirty="0">
                <a:latin typeface="Arial Black" panose="020B0A04020102020204" pitchFamily="34" charset="0"/>
              </a:rPr>
              <a:t> de </a:t>
            </a:r>
            <a:r>
              <a:rPr sz="11200" dirty="0" err="1">
                <a:latin typeface="Arial Black" panose="020B0A04020102020204" pitchFamily="34" charset="0"/>
              </a:rPr>
              <a:t>gênero</a:t>
            </a:r>
            <a:r>
              <a:rPr sz="11200" dirty="0">
                <a:latin typeface="Arial Black" panose="020B0A04020102020204" pitchFamily="34" charset="0"/>
              </a:rPr>
              <a:t> e </a:t>
            </a:r>
            <a:r>
              <a:rPr sz="11200" dirty="0" err="1">
                <a:latin typeface="Arial Black" panose="020B0A04020102020204" pitchFamily="34" charset="0"/>
              </a:rPr>
              <a:t>empoderar</a:t>
            </a:r>
            <a:r>
              <a:rPr sz="11200" dirty="0">
                <a:latin typeface="Arial Black" panose="020B0A04020102020204" pitchFamily="34" charset="0"/>
              </a:rPr>
              <a:t> </a:t>
            </a:r>
            <a:r>
              <a:rPr sz="11200" dirty="0" err="1">
                <a:latin typeface="Arial Black" panose="020B0A04020102020204" pitchFamily="34" charset="0"/>
              </a:rPr>
              <a:t>todas</a:t>
            </a:r>
            <a:r>
              <a:rPr sz="11200" dirty="0">
                <a:latin typeface="Arial Black" panose="020B0A04020102020204" pitchFamily="34" charset="0"/>
              </a:rPr>
              <a:t> as </a:t>
            </a:r>
            <a:r>
              <a:rPr sz="11200" dirty="0" err="1">
                <a:latin typeface="Arial Black" panose="020B0A04020102020204" pitchFamily="34" charset="0"/>
              </a:rPr>
              <a:t>mulheres</a:t>
            </a:r>
            <a:r>
              <a:rPr sz="11200" dirty="0">
                <a:latin typeface="Arial Black" panose="020B0A04020102020204" pitchFamily="34" charset="0"/>
              </a:rPr>
              <a:t> e meninas.</a:t>
            </a:r>
            <a:endParaRPr lang="pt-BR" sz="11200" dirty="0">
              <a:latin typeface="Arial Black" panose="020B0A04020102020204" pitchFamily="34" charset="0"/>
            </a:endParaRPr>
          </a:p>
          <a:p>
            <a:pPr algn="l">
              <a:buNone/>
            </a:pPr>
            <a:r>
              <a:rPr lang="pt-BR" sz="11200" b="1" i="0" dirty="0">
                <a:solidFill>
                  <a:srgbClr val="222222"/>
                </a:solidFill>
                <a:effectLst/>
                <a:latin typeface="Arial Black" panose="020B0A04020102020204" pitchFamily="34" charset="0"/>
              </a:rPr>
              <a:t>5.1 </a:t>
            </a:r>
            <a:r>
              <a:rPr lang="pt-BR" sz="11200" b="0" i="0" dirty="0">
                <a:solidFill>
                  <a:srgbClr val="222222"/>
                </a:solidFill>
                <a:effectLst/>
                <a:latin typeface="Arial Black" panose="020B0A04020102020204" pitchFamily="34" charset="0"/>
              </a:rPr>
              <a:t>Acabar com todas as formas de discriminação contra todas as mulheres e meninas em toda parte;</a:t>
            </a:r>
          </a:p>
          <a:p>
            <a:pPr algn="l">
              <a:buNone/>
            </a:pPr>
            <a:r>
              <a:rPr lang="pt-BR" sz="11200" b="1" i="0" dirty="0">
                <a:solidFill>
                  <a:srgbClr val="222222"/>
                </a:solidFill>
                <a:effectLst/>
                <a:latin typeface="Arial Black" panose="020B0A04020102020204" pitchFamily="34" charset="0"/>
              </a:rPr>
              <a:t>5.2</a:t>
            </a:r>
            <a:r>
              <a:rPr lang="pt-BR" sz="11200" b="0" i="0" dirty="0">
                <a:solidFill>
                  <a:srgbClr val="222222"/>
                </a:solidFill>
                <a:effectLst/>
                <a:latin typeface="Arial Black" panose="020B0A04020102020204" pitchFamily="34" charset="0"/>
              </a:rPr>
              <a:t> Eliminar todas as formas de violência contra todas as mulheres e meninas nas esferas públicas e privadas, incluindo o tráfico e exploração sexual e de outros tipos;</a:t>
            </a:r>
          </a:p>
          <a:p>
            <a:pPr algn="l">
              <a:buNone/>
            </a:pPr>
            <a:r>
              <a:rPr lang="pt-BR" sz="11200" b="1" i="0" dirty="0">
                <a:solidFill>
                  <a:srgbClr val="222222"/>
                </a:solidFill>
                <a:effectLst/>
                <a:latin typeface="Arial Black" panose="020B0A04020102020204" pitchFamily="34" charset="0"/>
              </a:rPr>
              <a:t>5.3</a:t>
            </a:r>
            <a:r>
              <a:rPr lang="pt-BR" sz="11200" b="0" i="0" dirty="0">
                <a:solidFill>
                  <a:srgbClr val="222222"/>
                </a:solidFill>
                <a:effectLst/>
                <a:latin typeface="Arial Black" panose="020B0A04020102020204" pitchFamily="34" charset="0"/>
              </a:rPr>
              <a:t> Eliminar todas as práticas nocivas, como os casamentos prematuros, forçados e de crianças e mutilações genitais femininas;</a:t>
            </a:r>
          </a:p>
          <a:p>
            <a:pPr algn="l">
              <a:buNone/>
            </a:pPr>
            <a:r>
              <a:rPr lang="pt-BR" sz="11200" b="1" i="0" dirty="0">
                <a:solidFill>
                  <a:srgbClr val="222222"/>
                </a:solidFill>
                <a:effectLst/>
                <a:latin typeface="Arial Black" panose="020B0A04020102020204" pitchFamily="34" charset="0"/>
              </a:rPr>
              <a:t>5.4</a:t>
            </a:r>
            <a:r>
              <a:rPr lang="pt-BR" sz="11200" b="0" i="0" dirty="0">
                <a:solidFill>
                  <a:srgbClr val="222222"/>
                </a:solidFill>
                <a:effectLst/>
                <a:latin typeface="Arial Black" panose="020B0A04020102020204" pitchFamily="34" charset="0"/>
              </a:rPr>
              <a:t> Reconhecer e valorizar o trabalho de assistência e doméstico não remunerado;</a:t>
            </a:r>
          </a:p>
          <a:p>
            <a:pPr algn="l">
              <a:buNone/>
            </a:pPr>
            <a:r>
              <a:rPr lang="pt-BR" sz="11200" b="1" i="0" dirty="0">
                <a:solidFill>
                  <a:srgbClr val="222222"/>
                </a:solidFill>
                <a:effectLst/>
                <a:latin typeface="Arial Black" panose="020B0A04020102020204" pitchFamily="34" charset="0"/>
              </a:rPr>
              <a:t>5.5</a:t>
            </a:r>
            <a:r>
              <a:rPr lang="pt-BR" sz="11200" b="0" i="0" dirty="0">
                <a:solidFill>
                  <a:srgbClr val="222222"/>
                </a:solidFill>
                <a:effectLst/>
                <a:latin typeface="Arial Black" panose="020B0A04020102020204" pitchFamily="34" charset="0"/>
              </a:rPr>
              <a:t> Garantir a participação plena e efetiva das mulheres e a igualdade de oportunidades para a liderança em todos os níveis de tomada de decisão na vida política, econômica e pública;</a:t>
            </a:r>
          </a:p>
          <a:p>
            <a:pPr algn="l">
              <a:buNone/>
            </a:pPr>
            <a:r>
              <a:rPr lang="pt-BR" sz="11200" b="1" i="0" dirty="0">
                <a:solidFill>
                  <a:srgbClr val="222222"/>
                </a:solidFill>
                <a:effectLst/>
                <a:latin typeface="Arial Black" panose="020B0A04020102020204" pitchFamily="34" charset="0"/>
              </a:rPr>
              <a:t>5.6 </a:t>
            </a:r>
            <a:r>
              <a:rPr lang="pt-BR" sz="11200" b="0" i="0" dirty="0">
                <a:solidFill>
                  <a:srgbClr val="222222"/>
                </a:solidFill>
                <a:effectLst/>
                <a:latin typeface="Arial Black" panose="020B0A04020102020204" pitchFamily="34" charset="0"/>
              </a:rPr>
              <a:t>Assegurar o acesso universal à saúde sexual e reprodutiva e os direitos reprodutivos;</a:t>
            </a:r>
          </a:p>
          <a:p>
            <a:pPr algn="l">
              <a:buNone/>
            </a:pPr>
            <a:r>
              <a:rPr lang="pt-BR" sz="11200" b="1" i="0" dirty="0">
                <a:solidFill>
                  <a:srgbClr val="222222"/>
                </a:solidFill>
                <a:effectLst/>
                <a:latin typeface="Arial Black" panose="020B0A04020102020204" pitchFamily="34" charset="0"/>
              </a:rPr>
              <a:t>5.a</a:t>
            </a:r>
            <a:r>
              <a:rPr lang="pt-BR" sz="11200" b="0" i="0" dirty="0">
                <a:solidFill>
                  <a:srgbClr val="222222"/>
                </a:solidFill>
                <a:effectLst/>
                <a:latin typeface="Arial Black" panose="020B0A04020102020204" pitchFamily="34" charset="0"/>
              </a:rPr>
              <a:t> Realizar reformas para dar às mulheres direitos iguais aos recursos econômicos, bem como o acesso a propriedade e controle sobre a terra e outras formas de propriedade, serviços financeiros, herança e os recursos naturais, de acordo com as leis nacionais</a:t>
            </a:r>
          </a:p>
          <a:p>
            <a:pPr algn="l">
              <a:buNone/>
            </a:pPr>
            <a:r>
              <a:rPr lang="pt-BR" sz="11200" b="1" i="0" dirty="0">
                <a:solidFill>
                  <a:srgbClr val="222222"/>
                </a:solidFill>
                <a:effectLst/>
                <a:latin typeface="Arial Black" panose="020B0A04020102020204" pitchFamily="34" charset="0"/>
              </a:rPr>
              <a:t>5.b </a:t>
            </a:r>
            <a:r>
              <a:rPr lang="pt-BR" sz="11200" b="0" i="0" dirty="0">
                <a:solidFill>
                  <a:srgbClr val="222222"/>
                </a:solidFill>
                <a:effectLst/>
                <a:latin typeface="Arial Black" panose="020B0A04020102020204" pitchFamily="34" charset="0"/>
              </a:rPr>
              <a:t>Aumentar o uso de tecnologias de base, em particular as tecnologias de informação e comunicação, para promover o empoderamento das mulheres</a:t>
            </a:r>
          </a:p>
          <a:p>
            <a:pPr algn="l"/>
            <a:r>
              <a:rPr lang="pt-BR" sz="11200" b="1" i="0" dirty="0">
                <a:solidFill>
                  <a:srgbClr val="222222"/>
                </a:solidFill>
                <a:effectLst/>
                <a:latin typeface="Arial Black" panose="020B0A04020102020204" pitchFamily="34" charset="0"/>
              </a:rPr>
              <a:t>5.c</a:t>
            </a:r>
            <a:r>
              <a:rPr lang="pt-BR" sz="11200" b="0" i="0" dirty="0">
                <a:solidFill>
                  <a:srgbClr val="222222"/>
                </a:solidFill>
                <a:effectLst/>
                <a:latin typeface="Arial Black" panose="020B0A04020102020204" pitchFamily="34" charset="0"/>
              </a:rPr>
              <a:t> Adotar e fortalecer políticas sólidas e legislação aplicável para a promoção da igualdade de gênero e o empoderamento de todas as mulheres e meninas em todos os níveis</a:t>
            </a:r>
          </a:p>
          <a:p>
            <a:endParaRPr sz="4400" dirty="0">
              <a:latin typeface="Arial Black" panose="020B0A04020102020204" pitchFamily="34" charset="0"/>
            </a:endParaRPr>
          </a:p>
        </p:txBody>
      </p:sp>
      <p:sp>
        <p:nvSpPr>
          <p:cNvPr id="4" name="AutoShape 4">
            <a:extLst>
              <a:ext uri="{FF2B5EF4-FFF2-40B4-BE49-F238E27FC236}">
                <a16:creationId xmlns:a16="http://schemas.microsoft.com/office/drawing/2014/main" id="{0D8C01B3-170D-63AC-2A7A-B6A06E2DA6C4}"/>
              </a:ext>
            </a:extLst>
          </p:cNvPr>
          <p:cNvSpPr/>
          <p:nvPr/>
        </p:nvSpPr>
        <p:spPr>
          <a:xfrm>
            <a:off x="152400" y="1172817"/>
            <a:ext cx="4717802" cy="188735"/>
          </a:xfrm>
          <a:prstGeom prst="rect">
            <a:avLst/>
          </a:prstGeom>
          <a:solidFill>
            <a:srgbClr val="FFC83A"/>
          </a:solidFill>
        </p:spPr>
        <p:txBody>
          <a:bodyPr/>
          <a:lstStyle/>
          <a:p>
            <a:endParaRPr lang="pt-BR" dirty="0"/>
          </a:p>
        </p:txBody>
      </p:sp>
      <p:pic>
        <p:nvPicPr>
          <p:cNvPr id="5122" name="Picture 2" descr="ODS-5 – PNUD – Agenda 2030 Oeste do Paraná">
            <a:extLst>
              <a:ext uri="{FF2B5EF4-FFF2-40B4-BE49-F238E27FC236}">
                <a16:creationId xmlns:a16="http://schemas.microsoft.com/office/drawing/2014/main" id="{312E1B95-ADEC-D8BA-F185-BCB158DE0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3400" y="7734300"/>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13716000" cy="1143000"/>
          </a:xfrm>
        </p:spPr>
        <p:txBody>
          <a:bodyPr>
            <a:normAutofit/>
          </a:bodyPr>
          <a:lstStyle/>
          <a:p>
            <a:r>
              <a:rPr dirty="0">
                <a:latin typeface="Arial Black" panose="020B0A04020102020204" pitchFamily="34" charset="0"/>
              </a:rPr>
              <a:t>ODS 6: </a:t>
            </a:r>
            <a:r>
              <a:rPr dirty="0" err="1">
                <a:latin typeface="Arial Black" panose="020B0A04020102020204" pitchFamily="34" charset="0"/>
              </a:rPr>
              <a:t>Água</a:t>
            </a:r>
            <a:r>
              <a:rPr dirty="0">
                <a:latin typeface="Arial Black" panose="020B0A04020102020204" pitchFamily="34" charset="0"/>
              </a:rPr>
              <a:t> </a:t>
            </a:r>
            <a:r>
              <a:rPr dirty="0" err="1">
                <a:latin typeface="Arial Black" panose="020B0A04020102020204" pitchFamily="34" charset="0"/>
              </a:rPr>
              <a:t>Potável</a:t>
            </a:r>
            <a:r>
              <a:rPr dirty="0">
                <a:latin typeface="Arial Black" panose="020B0A04020102020204" pitchFamily="34" charset="0"/>
              </a:rPr>
              <a:t> e </a:t>
            </a:r>
            <a:r>
              <a:rPr dirty="0" err="1">
                <a:latin typeface="Arial Black" panose="020B0A04020102020204" pitchFamily="34" charset="0"/>
              </a:rPr>
              <a:t>Saneamento</a:t>
            </a:r>
            <a:endParaRPr dirty="0">
              <a:latin typeface="Arial Black" panose="020B0A04020102020204" pitchFamily="34" charset="0"/>
            </a:endParaRPr>
          </a:p>
        </p:txBody>
      </p:sp>
      <p:sp>
        <p:nvSpPr>
          <p:cNvPr id="3" name="Content Placeholder 2"/>
          <p:cNvSpPr>
            <a:spLocks noGrp="1"/>
          </p:cNvSpPr>
          <p:nvPr>
            <p:ph idx="1"/>
          </p:nvPr>
        </p:nvSpPr>
        <p:spPr>
          <a:xfrm>
            <a:off x="0" y="1253696"/>
            <a:ext cx="16001999" cy="9033304"/>
          </a:xfrm>
        </p:spPr>
        <p:txBody>
          <a:bodyPr>
            <a:noAutofit/>
          </a:bodyPr>
          <a:lstStyle/>
          <a:p>
            <a:r>
              <a:rPr sz="2800" dirty="0" err="1">
                <a:latin typeface="Arial Black" panose="020B0A04020102020204" pitchFamily="34" charset="0"/>
              </a:rPr>
              <a:t>Garantir</a:t>
            </a:r>
            <a:r>
              <a:rPr sz="2800" dirty="0">
                <a:latin typeface="Arial Black" panose="020B0A04020102020204" pitchFamily="34" charset="0"/>
              </a:rPr>
              <a:t> </a:t>
            </a:r>
            <a:r>
              <a:rPr sz="2800" dirty="0" err="1">
                <a:latin typeface="Arial Black" panose="020B0A04020102020204" pitchFamily="34" charset="0"/>
              </a:rPr>
              <a:t>disponibilidade</a:t>
            </a:r>
            <a:r>
              <a:rPr sz="2800" dirty="0">
                <a:latin typeface="Arial Black" panose="020B0A04020102020204" pitchFamily="34" charset="0"/>
              </a:rPr>
              <a:t> e </a:t>
            </a:r>
            <a:r>
              <a:rPr sz="2800" dirty="0" err="1">
                <a:latin typeface="Arial Black" panose="020B0A04020102020204" pitchFamily="34" charset="0"/>
              </a:rPr>
              <a:t>gestão</a:t>
            </a:r>
            <a:r>
              <a:rPr sz="2800" dirty="0">
                <a:latin typeface="Arial Black" panose="020B0A04020102020204" pitchFamily="34" charset="0"/>
              </a:rPr>
              <a:t> </a:t>
            </a:r>
            <a:r>
              <a:rPr sz="2800" dirty="0" err="1">
                <a:latin typeface="Arial Black" panose="020B0A04020102020204" pitchFamily="34" charset="0"/>
              </a:rPr>
              <a:t>sustentável</a:t>
            </a:r>
            <a:r>
              <a:rPr sz="2800" dirty="0">
                <a:latin typeface="Arial Black" panose="020B0A04020102020204" pitchFamily="34" charset="0"/>
              </a:rPr>
              <a:t> da </a:t>
            </a:r>
            <a:r>
              <a:rPr sz="2800" dirty="0" err="1">
                <a:latin typeface="Arial Black" panose="020B0A04020102020204" pitchFamily="34" charset="0"/>
              </a:rPr>
              <a:t>água</a:t>
            </a:r>
            <a:r>
              <a:rPr sz="2800" dirty="0">
                <a:latin typeface="Arial Black" panose="020B0A04020102020204" pitchFamily="34" charset="0"/>
              </a:rPr>
              <a:t> e </a:t>
            </a:r>
            <a:r>
              <a:rPr sz="2800" dirty="0" err="1">
                <a:latin typeface="Arial Black" panose="020B0A04020102020204" pitchFamily="34" charset="0"/>
              </a:rPr>
              <a:t>saneamento</a:t>
            </a:r>
            <a:r>
              <a:rPr sz="2800" dirty="0">
                <a:latin typeface="Arial Black" panose="020B0A04020102020204" pitchFamily="34" charset="0"/>
              </a:rPr>
              <a:t> para </a:t>
            </a:r>
            <a:r>
              <a:rPr sz="2800" dirty="0" err="1">
                <a:latin typeface="Arial Black" panose="020B0A04020102020204" pitchFamily="34" charset="0"/>
              </a:rPr>
              <a:t>todos</a:t>
            </a:r>
            <a:r>
              <a:rPr sz="2800" dirty="0">
                <a:latin typeface="Arial Black" panose="020B0A04020102020204" pitchFamily="34" charset="0"/>
              </a:rPr>
              <a:t>.</a:t>
            </a:r>
            <a:endParaRPr lang="pt-BR" sz="2800" dirty="0">
              <a:latin typeface="Arial Black" panose="020B0A04020102020204" pitchFamily="34" charset="0"/>
            </a:endParaRPr>
          </a:p>
          <a:p>
            <a:pPr>
              <a:buNone/>
            </a:pPr>
            <a:r>
              <a:rPr lang="pt-BR" sz="2800" b="1" i="0" dirty="0">
                <a:solidFill>
                  <a:srgbClr val="222222"/>
                </a:solidFill>
                <a:effectLst/>
                <a:latin typeface="Arial Black" panose="020B0A04020102020204" pitchFamily="34" charset="0"/>
              </a:rPr>
              <a:t>6.1</a:t>
            </a:r>
            <a:r>
              <a:rPr lang="pt-BR" sz="2800" b="0" i="0" dirty="0">
                <a:solidFill>
                  <a:srgbClr val="222222"/>
                </a:solidFill>
                <a:effectLst/>
                <a:latin typeface="Arial Black" panose="020B0A04020102020204" pitchFamily="34" charset="0"/>
              </a:rPr>
              <a:t> Até 2030, alcançar o acesso universal e equitativo a água potável e segura para todos;</a:t>
            </a:r>
          </a:p>
          <a:p>
            <a:pPr>
              <a:buNone/>
            </a:pPr>
            <a:r>
              <a:rPr lang="pt-BR" sz="2800" b="1" i="0" dirty="0">
                <a:solidFill>
                  <a:srgbClr val="222222"/>
                </a:solidFill>
                <a:effectLst/>
                <a:latin typeface="Arial Black" panose="020B0A04020102020204" pitchFamily="34" charset="0"/>
              </a:rPr>
              <a:t>6.2</a:t>
            </a:r>
            <a:r>
              <a:rPr lang="pt-BR" sz="2800" b="0" i="0" dirty="0">
                <a:solidFill>
                  <a:srgbClr val="222222"/>
                </a:solidFill>
                <a:effectLst/>
                <a:latin typeface="Arial Black" panose="020B0A04020102020204" pitchFamily="34" charset="0"/>
              </a:rPr>
              <a:t> Até 2030, alcançar o acesso a saneamento e higiene adequados e equitativos para todos, e acabar com a defecação a céu aberto;</a:t>
            </a:r>
          </a:p>
          <a:p>
            <a:pPr>
              <a:buNone/>
            </a:pPr>
            <a:r>
              <a:rPr lang="pt-BR" sz="2800" b="1" i="0" dirty="0">
                <a:solidFill>
                  <a:srgbClr val="222222"/>
                </a:solidFill>
                <a:effectLst/>
                <a:latin typeface="Arial Black" panose="020B0A04020102020204" pitchFamily="34" charset="0"/>
              </a:rPr>
              <a:t>6.3</a:t>
            </a:r>
            <a:r>
              <a:rPr lang="pt-BR" sz="2800" b="0" i="0" dirty="0">
                <a:solidFill>
                  <a:srgbClr val="222222"/>
                </a:solidFill>
                <a:effectLst/>
                <a:latin typeface="Arial Black" panose="020B0A04020102020204" pitchFamily="34" charset="0"/>
              </a:rPr>
              <a:t> Até 2030, melhorar a qualidade da água, reduzindo a poluição, eliminando despejo e minimizando a liberação de produtos químicos e materiais perigosos, reduzindo à metade a proporção de águas residuais não tratadas e aumentando substancialmente a reciclagem e reutilização segura globalmente;</a:t>
            </a:r>
          </a:p>
          <a:p>
            <a:pPr>
              <a:buNone/>
            </a:pPr>
            <a:r>
              <a:rPr lang="pt-BR" sz="2800" b="1" i="0" dirty="0">
                <a:solidFill>
                  <a:srgbClr val="222222"/>
                </a:solidFill>
                <a:effectLst/>
                <a:latin typeface="Arial Black" panose="020B0A04020102020204" pitchFamily="34" charset="0"/>
              </a:rPr>
              <a:t>6.4</a:t>
            </a:r>
            <a:r>
              <a:rPr lang="pt-BR" sz="2800" b="0" i="0" dirty="0">
                <a:solidFill>
                  <a:srgbClr val="222222"/>
                </a:solidFill>
                <a:effectLst/>
                <a:latin typeface="Arial Black" panose="020B0A04020102020204" pitchFamily="34" charset="0"/>
              </a:rPr>
              <a:t> Até 2030, aumentar substancialmente a eficiência do uso da água em todos os setores e assegurar retiradas sustentáveis e o abastecimento de água doce para enfrentar a escassez de água;</a:t>
            </a:r>
          </a:p>
          <a:p>
            <a:pPr>
              <a:buNone/>
            </a:pPr>
            <a:r>
              <a:rPr lang="pt-BR" sz="2800" b="1" i="0" dirty="0">
                <a:solidFill>
                  <a:srgbClr val="222222"/>
                </a:solidFill>
                <a:effectLst/>
                <a:latin typeface="Arial Black" panose="020B0A04020102020204" pitchFamily="34" charset="0"/>
              </a:rPr>
              <a:t>6.5</a:t>
            </a:r>
            <a:r>
              <a:rPr lang="pt-BR" sz="2800" b="0" i="0" dirty="0">
                <a:solidFill>
                  <a:srgbClr val="222222"/>
                </a:solidFill>
                <a:effectLst/>
                <a:latin typeface="Arial Black" panose="020B0A04020102020204" pitchFamily="34" charset="0"/>
              </a:rPr>
              <a:t> Até 2030, implementar a gestão integrada dos recursos hídricos em todos os níveis, inclusive via cooperação transfronteiriça;</a:t>
            </a:r>
          </a:p>
          <a:p>
            <a:pPr>
              <a:buNone/>
            </a:pPr>
            <a:r>
              <a:rPr lang="pt-BR" sz="2800" b="1" i="0" dirty="0">
                <a:solidFill>
                  <a:srgbClr val="222222"/>
                </a:solidFill>
                <a:effectLst/>
                <a:latin typeface="Arial Black" panose="020B0A04020102020204" pitchFamily="34" charset="0"/>
              </a:rPr>
              <a:t>6.6</a:t>
            </a:r>
            <a:r>
              <a:rPr lang="pt-BR" sz="2800" b="0" i="0" dirty="0">
                <a:solidFill>
                  <a:srgbClr val="222222"/>
                </a:solidFill>
                <a:effectLst/>
                <a:latin typeface="Arial Black" panose="020B0A04020102020204" pitchFamily="34" charset="0"/>
              </a:rPr>
              <a:t> Até 2020, proteger e restaurar ecossistemas relacionados com a água;</a:t>
            </a:r>
          </a:p>
          <a:p>
            <a:pPr>
              <a:buNone/>
            </a:pPr>
            <a:r>
              <a:rPr lang="pt-BR" sz="2800" b="1" i="0" dirty="0">
                <a:solidFill>
                  <a:srgbClr val="222222"/>
                </a:solidFill>
                <a:effectLst/>
                <a:latin typeface="Arial Black" panose="020B0A04020102020204" pitchFamily="34" charset="0"/>
              </a:rPr>
              <a:t>6.a</a:t>
            </a:r>
            <a:r>
              <a:rPr lang="pt-BR" sz="2800" b="0" i="0" dirty="0">
                <a:solidFill>
                  <a:srgbClr val="222222"/>
                </a:solidFill>
                <a:effectLst/>
                <a:latin typeface="Arial Black" panose="020B0A04020102020204" pitchFamily="34" charset="0"/>
              </a:rPr>
              <a:t> Até 2030, ampliar a cooperação internacional e o apoio à capacitação para os países em desenvolvimento em atividades e programas relacionados à água e saneamento;</a:t>
            </a:r>
          </a:p>
          <a:p>
            <a:pPr>
              <a:buNone/>
            </a:pPr>
            <a:r>
              <a:rPr lang="pt-BR" sz="2800" b="1" i="0" dirty="0">
                <a:solidFill>
                  <a:srgbClr val="222222"/>
                </a:solidFill>
                <a:effectLst/>
                <a:latin typeface="Arial Black" panose="020B0A04020102020204" pitchFamily="34" charset="0"/>
              </a:rPr>
              <a:t>6.b</a:t>
            </a:r>
            <a:r>
              <a:rPr lang="pt-BR" sz="2800" b="0" i="0" dirty="0">
                <a:solidFill>
                  <a:srgbClr val="222222"/>
                </a:solidFill>
                <a:effectLst/>
                <a:latin typeface="Arial Black" panose="020B0A04020102020204" pitchFamily="34" charset="0"/>
              </a:rPr>
              <a:t> Apoiar e fortalecer a participação das comunidades locais, para melhorar a gestão da água e do saneamento</a:t>
            </a:r>
          </a:p>
          <a:p>
            <a:endParaRPr sz="2800" dirty="0">
              <a:latin typeface="Arial Black" panose="020B0A04020102020204" pitchFamily="34" charset="0"/>
            </a:endParaRPr>
          </a:p>
        </p:txBody>
      </p:sp>
      <p:sp>
        <p:nvSpPr>
          <p:cNvPr id="4" name="AutoShape 4">
            <a:extLst>
              <a:ext uri="{FF2B5EF4-FFF2-40B4-BE49-F238E27FC236}">
                <a16:creationId xmlns:a16="http://schemas.microsoft.com/office/drawing/2014/main" id="{E490B2D4-D53A-468E-8EA8-10749FB506B0}"/>
              </a:ext>
            </a:extLst>
          </p:cNvPr>
          <p:cNvSpPr/>
          <p:nvPr/>
        </p:nvSpPr>
        <p:spPr>
          <a:xfrm>
            <a:off x="0" y="1048632"/>
            <a:ext cx="4717802" cy="188735"/>
          </a:xfrm>
          <a:prstGeom prst="rect">
            <a:avLst/>
          </a:prstGeom>
          <a:solidFill>
            <a:srgbClr val="FFC83A"/>
          </a:solidFill>
        </p:spPr>
      </p:sp>
      <p:pic>
        <p:nvPicPr>
          <p:cNvPr id="6146" name="Picture 2" descr="Objetivo 6. Assegurar a disponibilidade e gestão sustentável da água e  saneamento para todas e todos | GT Agenda 2030">
            <a:extLst>
              <a:ext uri="{FF2B5EF4-FFF2-40B4-BE49-F238E27FC236}">
                <a16:creationId xmlns:a16="http://schemas.microsoft.com/office/drawing/2014/main" id="{B1BAA6C7-F46B-9985-2094-7AE8D8327F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73399" y="7772246"/>
            <a:ext cx="2383971" cy="23765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0271" y="0"/>
            <a:ext cx="12877800" cy="1143000"/>
          </a:xfrm>
        </p:spPr>
        <p:txBody>
          <a:bodyPr>
            <a:normAutofit/>
          </a:bodyPr>
          <a:lstStyle/>
          <a:p>
            <a:r>
              <a:rPr dirty="0">
                <a:latin typeface="Arial Black" panose="020B0A04020102020204" pitchFamily="34" charset="0"/>
              </a:rPr>
              <a:t>ODS 7: Energia </a:t>
            </a:r>
            <a:r>
              <a:rPr dirty="0" err="1">
                <a:latin typeface="Arial Black" panose="020B0A04020102020204" pitchFamily="34" charset="0"/>
              </a:rPr>
              <a:t>Acessível</a:t>
            </a:r>
            <a:r>
              <a:rPr dirty="0">
                <a:latin typeface="Arial Black" panose="020B0A04020102020204" pitchFamily="34" charset="0"/>
              </a:rPr>
              <a:t> e Limpa</a:t>
            </a:r>
          </a:p>
        </p:txBody>
      </p:sp>
      <p:sp>
        <p:nvSpPr>
          <p:cNvPr id="3" name="Content Placeholder 2"/>
          <p:cNvSpPr>
            <a:spLocks noGrp="1"/>
          </p:cNvSpPr>
          <p:nvPr>
            <p:ph idx="1"/>
          </p:nvPr>
        </p:nvSpPr>
        <p:spPr>
          <a:xfrm>
            <a:off x="0" y="1507670"/>
            <a:ext cx="13639800" cy="8512629"/>
          </a:xfrm>
        </p:spPr>
        <p:txBody>
          <a:bodyPr>
            <a:normAutofit fontScale="25000" lnSpcReduction="20000"/>
          </a:bodyPr>
          <a:lstStyle/>
          <a:p>
            <a:pPr algn="l">
              <a:buNone/>
            </a:pPr>
            <a:r>
              <a:rPr sz="12800" dirty="0" err="1">
                <a:latin typeface="Arial Black" panose="020B0A04020102020204" pitchFamily="34" charset="0"/>
              </a:rPr>
              <a:t>Garantir</a:t>
            </a:r>
            <a:r>
              <a:rPr sz="12800" dirty="0">
                <a:latin typeface="Arial Black" panose="020B0A04020102020204" pitchFamily="34" charset="0"/>
              </a:rPr>
              <a:t> </a:t>
            </a:r>
            <a:r>
              <a:rPr sz="12800" dirty="0" err="1">
                <a:latin typeface="Arial Black" panose="020B0A04020102020204" pitchFamily="34" charset="0"/>
              </a:rPr>
              <a:t>acesso</a:t>
            </a:r>
            <a:r>
              <a:rPr sz="12800" dirty="0">
                <a:latin typeface="Arial Black" panose="020B0A04020102020204" pitchFamily="34" charset="0"/>
              </a:rPr>
              <a:t> a </a:t>
            </a:r>
            <a:r>
              <a:rPr sz="12800" dirty="0" err="1">
                <a:latin typeface="Arial Black" panose="020B0A04020102020204" pitchFamily="34" charset="0"/>
              </a:rPr>
              <a:t>energia</a:t>
            </a:r>
            <a:r>
              <a:rPr sz="12800" dirty="0">
                <a:latin typeface="Arial Black" panose="020B0A04020102020204" pitchFamily="34" charset="0"/>
              </a:rPr>
              <a:t> </a:t>
            </a:r>
            <a:r>
              <a:rPr sz="12800" dirty="0" err="1">
                <a:latin typeface="Arial Black" panose="020B0A04020102020204" pitchFamily="34" charset="0"/>
              </a:rPr>
              <a:t>acessível</a:t>
            </a:r>
            <a:r>
              <a:rPr sz="12800" dirty="0">
                <a:latin typeface="Arial Black" panose="020B0A04020102020204" pitchFamily="34" charset="0"/>
              </a:rPr>
              <a:t>, </a:t>
            </a:r>
            <a:r>
              <a:rPr sz="12800" dirty="0" err="1">
                <a:latin typeface="Arial Black" panose="020B0A04020102020204" pitchFamily="34" charset="0"/>
              </a:rPr>
              <a:t>confiável</a:t>
            </a:r>
            <a:r>
              <a:rPr sz="12800" dirty="0">
                <a:latin typeface="Arial Black" panose="020B0A04020102020204" pitchFamily="34" charset="0"/>
              </a:rPr>
              <a:t>, </a:t>
            </a:r>
            <a:r>
              <a:rPr sz="12800" dirty="0" err="1">
                <a:latin typeface="Arial Black" panose="020B0A04020102020204" pitchFamily="34" charset="0"/>
              </a:rPr>
              <a:t>sustentável</a:t>
            </a:r>
            <a:r>
              <a:rPr sz="12800" dirty="0">
                <a:latin typeface="Arial Black" panose="020B0A04020102020204" pitchFamily="34" charset="0"/>
              </a:rPr>
              <a:t> e moderna.</a:t>
            </a:r>
            <a:r>
              <a:rPr lang="pt-BR" sz="12800" b="1" i="0" dirty="0">
                <a:solidFill>
                  <a:srgbClr val="222222"/>
                </a:solidFill>
                <a:effectLst/>
                <a:latin typeface="Arial Black" panose="020B0A04020102020204" pitchFamily="34" charset="0"/>
              </a:rPr>
              <a:t> </a:t>
            </a:r>
          </a:p>
          <a:p>
            <a:pPr algn="l">
              <a:buNone/>
            </a:pPr>
            <a:r>
              <a:rPr lang="pt-BR" sz="12800" b="1" i="0" dirty="0">
                <a:solidFill>
                  <a:srgbClr val="222222"/>
                </a:solidFill>
                <a:effectLst/>
                <a:latin typeface="Arial Black" panose="020B0A04020102020204" pitchFamily="34" charset="0"/>
              </a:rPr>
              <a:t>7.1 </a:t>
            </a:r>
            <a:r>
              <a:rPr lang="pt-BR" sz="12800" b="0" i="0" dirty="0">
                <a:solidFill>
                  <a:srgbClr val="222222"/>
                </a:solidFill>
                <a:effectLst/>
                <a:latin typeface="Arial Black" panose="020B0A04020102020204" pitchFamily="34" charset="0"/>
              </a:rPr>
              <a:t>Até 2030, assegurar o acesso universal, confiável, moderno e a preços acessíveis a serviços de energia</a:t>
            </a:r>
          </a:p>
          <a:p>
            <a:pPr algn="l">
              <a:buNone/>
            </a:pPr>
            <a:r>
              <a:rPr lang="pt-BR" sz="12800" b="1" i="0" dirty="0">
                <a:solidFill>
                  <a:srgbClr val="222222"/>
                </a:solidFill>
                <a:effectLst/>
                <a:latin typeface="Arial Black" panose="020B0A04020102020204" pitchFamily="34" charset="0"/>
              </a:rPr>
              <a:t>7.2</a:t>
            </a:r>
            <a:r>
              <a:rPr lang="pt-BR" sz="12800" b="0" i="0" dirty="0">
                <a:solidFill>
                  <a:srgbClr val="222222"/>
                </a:solidFill>
                <a:effectLst/>
                <a:latin typeface="Arial Black" panose="020B0A04020102020204" pitchFamily="34" charset="0"/>
              </a:rPr>
              <a:t> Até 2030, aumentar substancialmente a participação de energias renováveis na matriz energética global</a:t>
            </a:r>
          </a:p>
          <a:p>
            <a:pPr algn="l">
              <a:buNone/>
            </a:pPr>
            <a:r>
              <a:rPr lang="pt-BR" sz="12800" b="1" i="0" dirty="0">
                <a:solidFill>
                  <a:srgbClr val="222222"/>
                </a:solidFill>
                <a:effectLst/>
                <a:latin typeface="Arial Black" panose="020B0A04020102020204" pitchFamily="34" charset="0"/>
              </a:rPr>
              <a:t>7.3</a:t>
            </a:r>
            <a:r>
              <a:rPr lang="pt-BR" sz="12800" b="0" i="0" dirty="0">
                <a:solidFill>
                  <a:srgbClr val="222222"/>
                </a:solidFill>
                <a:effectLst/>
                <a:latin typeface="Arial Black" panose="020B0A04020102020204" pitchFamily="34" charset="0"/>
              </a:rPr>
              <a:t> Até 2030, dobrar a taxa global de melhoria da eficiência energética</a:t>
            </a:r>
          </a:p>
          <a:p>
            <a:pPr algn="l">
              <a:buNone/>
            </a:pPr>
            <a:r>
              <a:rPr lang="pt-BR" sz="12800" b="1" i="0" dirty="0">
                <a:solidFill>
                  <a:srgbClr val="222222"/>
                </a:solidFill>
                <a:effectLst/>
                <a:latin typeface="Arial Black" panose="020B0A04020102020204" pitchFamily="34" charset="0"/>
              </a:rPr>
              <a:t>7.a</a:t>
            </a:r>
            <a:r>
              <a:rPr lang="pt-BR" sz="12800" b="0" i="0" dirty="0">
                <a:solidFill>
                  <a:srgbClr val="222222"/>
                </a:solidFill>
                <a:effectLst/>
                <a:latin typeface="Arial Black" panose="020B0A04020102020204" pitchFamily="34" charset="0"/>
              </a:rPr>
              <a:t> Até 2030, reforçar a cooperação internacional para facilitar o acesso a pesquisa e tecnologias de energia limpa;</a:t>
            </a:r>
          </a:p>
          <a:p>
            <a:pPr algn="l">
              <a:buNone/>
            </a:pPr>
            <a:r>
              <a:rPr lang="pt-BR" sz="12800" b="1" i="0" dirty="0">
                <a:solidFill>
                  <a:srgbClr val="222222"/>
                </a:solidFill>
                <a:effectLst/>
                <a:latin typeface="Arial Black" panose="020B0A04020102020204" pitchFamily="34" charset="0"/>
              </a:rPr>
              <a:t>7.b</a:t>
            </a:r>
            <a:r>
              <a:rPr lang="pt-BR" sz="12800" b="0" i="0" dirty="0">
                <a:solidFill>
                  <a:srgbClr val="222222"/>
                </a:solidFill>
                <a:effectLst/>
                <a:latin typeface="Arial Black" panose="020B0A04020102020204" pitchFamily="34" charset="0"/>
              </a:rPr>
              <a:t> Até 2030, expandir a infraestrutura e modernizar a tecnologia para o fornecimento de serviços de energia modernos e sustentáveis para todos nos países em desenvolvimento;</a:t>
            </a:r>
            <a:endParaRPr dirty="0"/>
          </a:p>
        </p:txBody>
      </p:sp>
      <p:sp>
        <p:nvSpPr>
          <p:cNvPr id="4" name="AutoShape 4">
            <a:extLst>
              <a:ext uri="{FF2B5EF4-FFF2-40B4-BE49-F238E27FC236}">
                <a16:creationId xmlns:a16="http://schemas.microsoft.com/office/drawing/2014/main" id="{0E34C13E-86A6-BB3D-8888-37BCC5CE2F53}"/>
              </a:ext>
            </a:extLst>
          </p:cNvPr>
          <p:cNvSpPr/>
          <p:nvPr/>
        </p:nvSpPr>
        <p:spPr>
          <a:xfrm>
            <a:off x="-21771" y="1126671"/>
            <a:ext cx="4717802" cy="188735"/>
          </a:xfrm>
          <a:prstGeom prst="rect">
            <a:avLst/>
          </a:prstGeom>
          <a:solidFill>
            <a:srgbClr val="FFC83A"/>
          </a:solidFill>
        </p:spPr>
      </p:sp>
      <p:pic>
        <p:nvPicPr>
          <p:cNvPr id="7170" name="Picture 2" descr="Propostas para alcançar o ODS 7">
            <a:extLst>
              <a:ext uri="{FF2B5EF4-FFF2-40B4-BE49-F238E27FC236}">
                <a16:creationId xmlns:a16="http://schemas.microsoft.com/office/drawing/2014/main" id="{062277E3-8AF7-4BCE-713D-145633AF7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4600" y="59436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71" y="-43468"/>
            <a:ext cx="16702974" cy="1143000"/>
          </a:xfrm>
        </p:spPr>
        <p:txBody>
          <a:bodyPr>
            <a:normAutofit/>
          </a:bodyPr>
          <a:lstStyle/>
          <a:p>
            <a:r>
              <a:rPr dirty="0">
                <a:latin typeface="Arial Black" panose="020B0A04020102020204" pitchFamily="34" charset="0"/>
              </a:rPr>
              <a:t>ODS 8: </a:t>
            </a:r>
            <a:r>
              <a:rPr dirty="0" err="1">
                <a:latin typeface="Arial Black" panose="020B0A04020102020204" pitchFamily="34" charset="0"/>
              </a:rPr>
              <a:t>Trabalho</a:t>
            </a:r>
            <a:r>
              <a:rPr dirty="0">
                <a:latin typeface="Arial Black" panose="020B0A04020102020204" pitchFamily="34" charset="0"/>
              </a:rPr>
              <a:t> </a:t>
            </a:r>
            <a:r>
              <a:rPr dirty="0" err="1">
                <a:latin typeface="Arial Black" panose="020B0A04020102020204" pitchFamily="34" charset="0"/>
              </a:rPr>
              <a:t>Decente</a:t>
            </a:r>
            <a:r>
              <a:rPr dirty="0">
                <a:latin typeface="Arial Black" panose="020B0A04020102020204" pitchFamily="34" charset="0"/>
              </a:rPr>
              <a:t> e </a:t>
            </a:r>
            <a:r>
              <a:rPr dirty="0" err="1">
                <a:latin typeface="Arial Black" panose="020B0A04020102020204" pitchFamily="34" charset="0"/>
              </a:rPr>
              <a:t>Crescimento</a:t>
            </a:r>
            <a:r>
              <a:rPr dirty="0">
                <a:latin typeface="Arial Black" panose="020B0A04020102020204" pitchFamily="34" charset="0"/>
              </a:rPr>
              <a:t> </a:t>
            </a:r>
            <a:r>
              <a:rPr dirty="0" err="1">
                <a:latin typeface="Arial Black" panose="020B0A04020102020204" pitchFamily="34" charset="0"/>
              </a:rPr>
              <a:t>Econômico</a:t>
            </a:r>
            <a:endParaRPr dirty="0">
              <a:latin typeface="Arial Black" panose="020B0A04020102020204" pitchFamily="34" charset="0"/>
            </a:endParaRPr>
          </a:p>
        </p:txBody>
      </p:sp>
      <p:sp>
        <p:nvSpPr>
          <p:cNvPr id="3" name="Content Placeholder 2"/>
          <p:cNvSpPr>
            <a:spLocks noGrp="1"/>
          </p:cNvSpPr>
          <p:nvPr>
            <p:ph idx="1"/>
          </p:nvPr>
        </p:nvSpPr>
        <p:spPr>
          <a:xfrm>
            <a:off x="-32657" y="1099532"/>
            <a:ext cx="15882257" cy="9187468"/>
          </a:xfrm>
        </p:spPr>
        <p:txBody>
          <a:bodyPr>
            <a:normAutofit fontScale="25000" lnSpcReduction="20000"/>
          </a:bodyPr>
          <a:lstStyle/>
          <a:p>
            <a:pPr algn="l">
              <a:buNone/>
            </a:pPr>
            <a:r>
              <a:rPr lang="pt-BR" sz="9600" b="1" i="0" dirty="0">
                <a:solidFill>
                  <a:srgbClr val="222222"/>
                </a:solidFill>
                <a:effectLst/>
                <a:latin typeface="Arial Black" panose="020B0A04020102020204" pitchFamily="34" charset="0"/>
              </a:rPr>
              <a:t>8.1</a:t>
            </a:r>
            <a:r>
              <a:rPr lang="pt-BR" sz="9600" b="0" i="0" dirty="0">
                <a:solidFill>
                  <a:srgbClr val="222222"/>
                </a:solidFill>
                <a:effectLst/>
                <a:latin typeface="Arial Black" panose="020B0A04020102020204" pitchFamily="34" charset="0"/>
              </a:rPr>
              <a:t> Sustentar o crescimento econômico per capita de acordo com as circunstâncias nacionais e, em particular, um crescimento anual de pelo menos 7% do produto interno bruto [PIB] nos países menos desenvolvidos;</a:t>
            </a:r>
          </a:p>
          <a:p>
            <a:pPr algn="l">
              <a:buNone/>
            </a:pPr>
            <a:r>
              <a:rPr lang="pt-BR" sz="9600" b="1" i="0" dirty="0">
                <a:solidFill>
                  <a:srgbClr val="222222"/>
                </a:solidFill>
                <a:effectLst/>
                <a:latin typeface="Arial Black" panose="020B0A04020102020204" pitchFamily="34" charset="0"/>
              </a:rPr>
              <a:t>8.2</a:t>
            </a:r>
            <a:r>
              <a:rPr lang="pt-BR" sz="9600" b="0" i="0" dirty="0">
                <a:solidFill>
                  <a:srgbClr val="222222"/>
                </a:solidFill>
                <a:effectLst/>
                <a:latin typeface="Arial Black" panose="020B0A04020102020204" pitchFamily="34" charset="0"/>
              </a:rPr>
              <a:t> Atingir níveis mais elevados de produtividade das economias por meio da diversificação, modernização tecnológica e inovação;</a:t>
            </a:r>
          </a:p>
          <a:p>
            <a:pPr algn="l">
              <a:buNone/>
            </a:pPr>
            <a:r>
              <a:rPr lang="pt-BR" sz="9600" b="1" i="0" dirty="0">
                <a:solidFill>
                  <a:srgbClr val="222222"/>
                </a:solidFill>
                <a:effectLst/>
                <a:latin typeface="Arial Black" panose="020B0A04020102020204" pitchFamily="34" charset="0"/>
              </a:rPr>
              <a:t>8.3</a:t>
            </a:r>
            <a:r>
              <a:rPr lang="pt-BR" sz="9600" b="0" i="0" dirty="0">
                <a:solidFill>
                  <a:srgbClr val="222222"/>
                </a:solidFill>
                <a:effectLst/>
                <a:latin typeface="Arial Black" panose="020B0A04020102020204" pitchFamily="34" charset="0"/>
              </a:rPr>
              <a:t> Promover políticas orientadas para o desenvolvimento que apoiem as atividades produtivas, geração de emprego decente, empreendedorismo, criatividade e inovação, e incentivar a formalização e o crescimento das micro, pequenas e médias empresas, inclusive por meio do acesso a serviços financeiros;</a:t>
            </a:r>
          </a:p>
          <a:p>
            <a:pPr algn="l">
              <a:buNone/>
            </a:pPr>
            <a:r>
              <a:rPr lang="pt-BR" sz="9600" b="1" i="0" dirty="0">
                <a:solidFill>
                  <a:srgbClr val="222222"/>
                </a:solidFill>
                <a:effectLst/>
                <a:latin typeface="Arial Black" panose="020B0A04020102020204" pitchFamily="34" charset="0"/>
              </a:rPr>
              <a:t>8.4</a:t>
            </a:r>
            <a:r>
              <a:rPr lang="pt-BR" sz="9600" b="0" i="0" dirty="0">
                <a:solidFill>
                  <a:srgbClr val="222222"/>
                </a:solidFill>
                <a:effectLst/>
                <a:latin typeface="Arial Black" panose="020B0A04020102020204" pitchFamily="34" charset="0"/>
              </a:rPr>
              <a:t> Melhorar progressivamente, até 2030, a eficiência dos recursos globais no consumo e na produção, e empenhar-se para dissociar o crescimento econômico da degradação ambiental;</a:t>
            </a:r>
          </a:p>
          <a:p>
            <a:pPr algn="l">
              <a:buNone/>
            </a:pPr>
            <a:r>
              <a:rPr lang="pt-BR" sz="9600" b="1" i="0" dirty="0">
                <a:solidFill>
                  <a:srgbClr val="222222"/>
                </a:solidFill>
                <a:effectLst/>
                <a:latin typeface="Arial Black" panose="020B0A04020102020204" pitchFamily="34" charset="0"/>
              </a:rPr>
              <a:t>8.5</a:t>
            </a:r>
            <a:r>
              <a:rPr lang="pt-BR" sz="9600" b="0" i="0" dirty="0">
                <a:solidFill>
                  <a:srgbClr val="222222"/>
                </a:solidFill>
                <a:effectLst/>
                <a:latin typeface="Arial Black" panose="020B0A04020102020204" pitchFamily="34" charset="0"/>
              </a:rPr>
              <a:t> Até 2030, alcançar o emprego pleno e produtivo e trabalho decente para todas as mulheres e homens;</a:t>
            </a:r>
          </a:p>
          <a:p>
            <a:pPr algn="l">
              <a:buNone/>
            </a:pPr>
            <a:r>
              <a:rPr lang="pt-BR" sz="9600" b="1" i="0" dirty="0">
                <a:solidFill>
                  <a:srgbClr val="222222"/>
                </a:solidFill>
                <a:effectLst/>
                <a:latin typeface="Arial Black" panose="020B0A04020102020204" pitchFamily="34" charset="0"/>
              </a:rPr>
              <a:t>8.6</a:t>
            </a:r>
            <a:r>
              <a:rPr lang="pt-BR" sz="9600" b="0" i="0" dirty="0">
                <a:solidFill>
                  <a:srgbClr val="222222"/>
                </a:solidFill>
                <a:effectLst/>
                <a:latin typeface="Arial Black" panose="020B0A04020102020204" pitchFamily="34" charset="0"/>
              </a:rPr>
              <a:t> Até 2020, reduzir substancialmente a proporção de jovens sem emprego, educação ou formação;</a:t>
            </a:r>
          </a:p>
          <a:p>
            <a:pPr algn="l">
              <a:buNone/>
            </a:pPr>
            <a:r>
              <a:rPr lang="pt-BR" sz="9600" b="1" i="0" dirty="0">
                <a:solidFill>
                  <a:srgbClr val="222222"/>
                </a:solidFill>
                <a:effectLst/>
                <a:latin typeface="Arial Black" panose="020B0A04020102020204" pitchFamily="34" charset="0"/>
              </a:rPr>
              <a:t>8.7</a:t>
            </a:r>
            <a:r>
              <a:rPr lang="pt-BR" sz="9600" b="0" i="0" dirty="0">
                <a:solidFill>
                  <a:srgbClr val="222222"/>
                </a:solidFill>
                <a:effectLst/>
                <a:latin typeface="Arial Black" panose="020B0A04020102020204" pitchFamily="34" charset="0"/>
              </a:rPr>
              <a:t> Tomar medidas imediatas e eficazes para erradicar o trabalho forçado;</a:t>
            </a:r>
          </a:p>
          <a:p>
            <a:pPr algn="l">
              <a:buNone/>
            </a:pPr>
            <a:r>
              <a:rPr lang="pt-BR" sz="9600" b="1" i="0" dirty="0">
                <a:solidFill>
                  <a:srgbClr val="222222"/>
                </a:solidFill>
                <a:effectLst/>
                <a:latin typeface="Arial Black" panose="020B0A04020102020204" pitchFamily="34" charset="0"/>
              </a:rPr>
              <a:t>8.8</a:t>
            </a:r>
            <a:r>
              <a:rPr lang="pt-BR" sz="9600" b="0" i="0" dirty="0">
                <a:solidFill>
                  <a:srgbClr val="222222"/>
                </a:solidFill>
                <a:effectLst/>
                <a:latin typeface="Arial Black" panose="020B0A04020102020204" pitchFamily="34" charset="0"/>
              </a:rPr>
              <a:t> Proteger os direitos trabalhistas e promover ambientes de trabalho seguros e protegidos para todos os trabalhadores, incluindo os trabalhadores migrantes, em particular as mulheres migrantes, e pessoas em empregos precários;</a:t>
            </a:r>
          </a:p>
          <a:p>
            <a:pPr algn="l">
              <a:buNone/>
            </a:pPr>
            <a:r>
              <a:rPr lang="pt-BR" sz="9600" b="1" i="0" dirty="0">
                <a:solidFill>
                  <a:srgbClr val="222222"/>
                </a:solidFill>
                <a:effectLst/>
                <a:latin typeface="Arial Black" panose="020B0A04020102020204" pitchFamily="34" charset="0"/>
              </a:rPr>
              <a:t>8.9 </a:t>
            </a:r>
            <a:r>
              <a:rPr lang="pt-BR" sz="9600" b="0" i="0" dirty="0">
                <a:solidFill>
                  <a:srgbClr val="222222"/>
                </a:solidFill>
                <a:effectLst/>
                <a:latin typeface="Arial Black" panose="020B0A04020102020204" pitchFamily="34" charset="0"/>
              </a:rPr>
              <a:t>Até 2030, elaborar e implementar políticas para promover o turismo sustentável;</a:t>
            </a:r>
          </a:p>
          <a:p>
            <a:pPr algn="l">
              <a:buNone/>
            </a:pPr>
            <a:r>
              <a:rPr lang="pt-BR" sz="9600" b="1" i="0" dirty="0">
                <a:solidFill>
                  <a:srgbClr val="222222"/>
                </a:solidFill>
                <a:effectLst/>
                <a:latin typeface="Arial Black" panose="020B0A04020102020204" pitchFamily="34" charset="0"/>
              </a:rPr>
              <a:t>8.10</a:t>
            </a:r>
            <a:r>
              <a:rPr lang="pt-BR" sz="9600" b="0" i="0" dirty="0">
                <a:solidFill>
                  <a:srgbClr val="222222"/>
                </a:solidFill>
                <a:effectLst/>
                <a:latin typeface="Arial Black" panose="020B0A04020102020204" pitchFamily="34" charset="0"/>
              </a:rPr>
              <a:t> Fortalecer a capacidade das instituições financeiras nacionais para incentivar a expansão do acesso aos serviços bancários, de seguros e financeiros para todos;</a:t>
            </a:r>
          </a:p>
          <a:p>
            <a:pPr algn="l">
              <a:buNone/>
            </a:pPr>
            <a:r>
              <a:rPr lang="pt-BR" sz="9600" b="1" i="0" dirty="0">
                <a:solidFill>
                  <a:srgbClr val="222222"/>
                </a:solidFill>
                <a:effectLst/>
                <a:latin typeface="Arial Black" panose="020B0A04020102020204" pitchFamily="34" charset="0"/>
              </a:rPr>
              <a:t>8.a</a:t>
            </a:r>
            <a:r>
              <a:rPr lang="pt-BR" sz="9600" b="0" i="0" dirty="0">
                <a:solidFill>
                  <a:srgbClr val="222222"/>
                </a:solidFill>
                <a:effectLst/>
                <a:latin typeface="Arial Black" panose="020B0A04020102020204" pitchFamily="34" charset="0"/>
              </a:rPr>
              <a:t> Aumentar o apoio da Iniciativa de Ajuda para o Comércio [</a:t>
            </a:r>
            <a:r>
              <a:rPr lang="pt-BR" sz="9600" b="0" i="0" dirty="0" err="1">
                <a:solidFill>
                  <a:srgbClr val="222222"/>
                </a:solidFill>
                <a:effectLst/>
                <a:latin typeface="Arial Black" panose="020B0A04020102020204" pitchFamily="34" charset="0"/>
              </a:rPr>
              <a:t>Aid</a:t>
            </a:r>
            <a:r>
              <a:rPr lang="pt-BR" sz="9600" b="0" i="0" dirty="0">
                <a:solidFill>
                  <a:srgbClr val="222222"/>
                </a:solidFill>
                <a:effectLst/>
                <a:latin typeface="Arial Black" panose="020B0A04020102020204" pitchFamily="34" charset="0"/>
              </a:rPr>
              <a:t> for Trade] para os países em desenvolvimento, particularmente os países menos desenvolvidos;</a:t>
            </a:r>
          </a:p>
          <a:p>
            <a:pPr algn="l"/>
            <a:r>
              <a:rPr lang="pt-BR" sz="9600" b="1" i="0" dirty="0">
                <a:solidFill>
                  <a:srgbClr val="222222"/>
                </a:solidFill>
                <a:effectLst/>
                <a:latin typeface="Arial Black" panose="020B0A04020102020204" pitchFamily="34" charset="0"/>
              </a:rPr>
              <a:t>8.b</a:t>
            </a:r>
            <a:r>
              <a:rPr lang="pt-BR" sz="9600" b="0" i="0" dirty="0">
                <a:solidFill>
                  <a:srgbClr val="222222"/>
                </a:solidFill>
                <a:effectLst/>
                <a:latin typeface="Arial Black" panose="020B0A04020102020204" pitchFamily="34" charset="0"/>
              </a:rPr>
              <a:t> Até 2020, desenvolver e operacionalizar uma estratégia global para o emprego dos jovens e implementar o Pacto Mundial para o Emprego da Organização Internacional do Trabalho [OIT];</a:t>
            </a:r>
          </a:p>
          <a:p>
            <a:endParaRPr dirty="0">
              <a:latin typeface="Arial Black" panose="020B0A04020102020204" pitchFamily="34" charset="0"/>
            </a:endParaRPr>
          </a:p>
        </p:txBody>
      </p:sp>
      <p:sp>
        <p:nvSpPr>
          <p:cNvPr id="4" name="AutoShape 4">
            <a:extLst>
              <a:ext uri="{FF2B5EF4-FFF2-40B4-BE49-F238E27FC236}">
                <a16:creationId xmlns:a16="http://schemas.microsoft.com/office/drawing/2014/main" id="{C934D24E-A6A2-CD82-D521-7DD5B7D962F1}"/>
              </a:ext>
            </a:extLst>
          </p:cNvPr>
          <p:cNvSpPr/>
          <p:nvPr/>
        </p:nvSpPr>
        <p:spPr>
          <a:xfrm>
            <a:off x="0" y="910797"/>
            <a:ext cx="4717802" cy="188735"/>
          </a:xfrm>
          <a:prstGeom prst="rect">
            <a:avLst/>
          </a:prstGeom>
          <a:solidFill>
            <a:srgbClr val="FFC83A"/>
          </a:solidFill>
        </p:spPr>
      </p:sp>
      <p:pic>
        <p:nvPicPr>
          <p:cNvPr id="8194" name="Picture 2" descr="Objetivo 8. Promover o crescimento econômico sustentado, inclusivo e  sustentável, emprego pleno e produtivo e trabalho decente para todas e  todos | GT Agenda 2030">
            <a:extLst>
              <a:ext uri="{FF2B5EF4-FFF2-40B4-BE49-F238E27FC236}">
                <a16:creationId xmlns:a16="http://schemas.microsoft.com/office/drawing/2014/main" id="{4B3DEC18-185C-A63B-7ACC-7E92A4804C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49600" y="7663407"/>
            <a:ext cx="2416629" cy="2386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7" y="0"/>
            <a:ext cx="17961429" cy="1143000"/>
          </a:xfrm>
        </p:spPr>
        <p:txBody>
          <a:bodyPr>
            <a:noAutofit/>
          </a:bodyPr>
          <a:lstStyle/>
          <a:p>
            <a:r>
              <a:rPr dirty="0">
                <a:latin typeface="Arial Black" panose="020B0A04020102020204" pitchFamily="34" charset="0"/>
              </a:rPr>
              <a:t>ODS 9: Indústria, </a:t>
            </a:r>
            <a:r>
              <a:rPr dirty="0" err="1">
                <a:latin typeface="Arial Black" panose="020B0A04020102020204" pitchFamily="34" charset="0"/>
              </a:rPr>
              <a:t>Inovação</a:t>
            </a:r>
            <a:r>
              <a:rPr dirty="0">
                <a:latin typeface="Arial Black" panose="020B0A04020102020204" pitchFamily="34" charset="0"/>
              </a:rPr>
              <a:t> e </a:t>
            </a:r>
            <a:r>
              <a:rPr dirty="0" err="1">
                <a:latin typeface="Arial Black" panose="020B0A04020102020204" pitchFamily="34" charset="0"/>
              </a:rPr>
              <a:t>Infraestrutura</a:t>
            </a:r>
            <a:endParaRPr dirty="0">
              <a:latin typeface="Arial Black" panose="020B0A04020102020204" pitchFamily="34" charset="0"/>
            </a:endParaRPr>
          </a:p>
        </p:txBody>
      </p:sp>
      <p:sp>
        <p:nvSpPr>
          <p:cNvPr id="3" name="Content Placeholder 2"/>
          <p:cNvSpPr>
            <a:spLocks noGrp="1"/>
          </p:cNvSpPr>
          <p:nvPr>
            <p:ph idx="1"/>
          </p:nvPr>
        </p:nvSpPr>
        <p:spPr>
          <a:xfrm>
            <a:off x="228600" y="1267028"/>
            <a:ext cx="15697199" cy="9019972"/>
          </a:xfrm>
        </p:spPr>
        <p:txBody>
          <a:bodyPr>
            <a:normAutofit fontScale="92500" lnSpcReduction="10000"/>
          </a:bodyPr>
          <a:lstStyle/>
          <a:p>
            <a:pPr algn="l">
              <a:buNone/>
            </a:pPr>
            <a:r>
              <a:rPr lang="pt-BR" sz="2800" b="1" i="0" dirty="0">
                <a:solidFill>
                  <a:srgbClr val="222222"/>
                </a:solidFill>
                <a:effectLst/>
                <a:latin typeface="Arial Black" panose="020B0A04020102020204" pitchFamily="34" charset="0"/>
              </a:rPr>
              <a:t>9.1</a:t>
            </a:r>
            <a:r>
              <a:rPr lang="pt-BR" sz="2800" b="0" i="0" dirty="0">
                <a:solidFill>
                  <a:srgbClr val="222222"/>
                </a:solidFill>
                <a:effectLst/>
                <a:latin typeface="Arial Black" panose="020B0A04020102020204" pitchFamily="34" charset="0"/>
              </a:rPr>
              <a:t> Desenvolver infraestrutura de qualidade, confiável, sustentável e resiliente, incluindo infraestrutura regional e transfronteiriça, para apoiar o desenvolvimento econômico e o bem-estar humano, com foco no acesso equitativo e a preços acessíveis para todos;</a:t>
            </a:r>
          </a:p>
          <a:p>
            <a:pPr algn="l">
              <a:buNone/>
            </a:pPr>
            <a:r>
              <a:rPr lang="pt-BR" sz="2800" b="1" i="0" dirty="0">
                <a:solidFill>
                  <a:srgbClr val="222222"/>
                </a:solidFill>
                <a:effectLst/>
                <a:latin typeface="Arial Black" panose="020B0A04020102020204" pitchFamily="34" charset="0"/>
              </a:rPr>
              <a:t>9.2</a:t>
            </a:r>
            <a:r>
              <a:rPr lang="pt-BR" sz="2800" b="0" i="0" dirty="0">
                <a:solidFill>
                  <a:srgbClr val="222222"/>
                </a:solidFill>
                <a:effectLst/>
                <a:latin typeface="Arial Black" panose="020B0A04020102020204" pitchFamily="34" charset="0"/>
              </a:rPr>
              <a:t> Promover a industrialização inclusiva e sustentável e, até 2030, aumentar significativamente a participação da indústria no setor de emprego e no PIB;</a:t>
            </a:r>
          </a:p>
          <a:p>
            <a:pPr algn="l">
              <a:buNone/>
            </a:pPr>
            <a:r>
              <a:rPr lang="pt-BR" sz="2800" b="1" i="0" dirty="0">
                <a:solidFill>
                  <a:srgbClr val="222222"/>
                </a:solidFill>
                <a:effectLst/>
                <a:latin typeface="Arial Black" panose="020B0A04020102020204" pitchFamily="34" charset="0"/>
              </a:rPr>
              <a:t>9.3 </a:t>
            </a:r>
            <a:r>
              <a:rPr lang="pt-BR" sz="2800" b="0" i="0" dirty="0">
                <a:solidFill>
                  <a:srgbClr val="222222"/>
                </a:solidFill>
                <a:effectLst/>
                <a:latin typeface="Arial Black" panose="020B0A04020102020204" pitchFamily="34" charset="0"/>
              </a:rPr>
              <a:t>Aumentar o acesso das pequenas indústrias e outras empresas, particularmente em países em desenvolvimento, aos serviços financeiros, incluindo crédito acessível e sua integração em cadeias de valor e mercados;</a:t>
            </a:r>
          </a:p>
          <a:p>
            <a:pPr algn="l">
              <a:buNone/>
            </a:pPr>
            <a:r>
              <a:rPr lang="pt-BR" sz="2800" b="1" i="0" dirty="0">
                <a:solidFill>
                  <a:srgbClr val="222222"/>
                </a:solidFill>
                <a:effectLst/>
                <a:latin typeface="Arial Black" panose="020B0A04020102020204" pitchFamily="34" charset="0"/>
              </a:rPr>
              <a:t>9.4</a:t>
            </a:r>
            <a:r>
              <a:rPr lang="pt-BR" sz="2800" b="0" i="0" dirty="0">
                <a:solidFill>
                  <a:srgbClr val="222222"/>
                </a:solidFill>
                <a:effectLst/>
                <a:latin typeface="Arial Black" panose="020B0A04020102020204" pitchFamily="34" charset="0"/>
              </a:rPr>
              <a:t> Até 2030, modernizar a infraestrutura e reabilitar as indústrias para torná-las sustentáveis;</a:t>
            </a:r>
          </a:p>
          <a:p>
            <a:pPr algn="l">
              <a:buNone/>
            </a:pPr>
            <a:r>
              <a:rPr lang="pt-BR" sz="2800" b="1" i="0" dirty="0">
                <a:solidFill>
                  <a:srgbClr val="222222"/>
                </a:solidFill>
                <a:effectLst/>
                <a:latin typeface="Arial Black" panose="020B0A04020102020204" pitchFamily="34" charset="0"/>
              </a:rPr>
              <a:t>9.5</a:t>
            </a:r>
            <a:r>
              <a:rPr lang="pt-BR" sz="2800" b="0" i="0" dirty="0">
                <a:solidFill>
                  <a:srgbClr val="222222"/>
                </a:solidFill>
                <a:effectLst/>
                <a:latin typeface="Arial Black" panose="020B0A04020102020204" pitchFamily="34" charset="0"/>
              </a:rPr>
              <a:t> Fortalecer a pesquisa científica, melhorar as capacidades tecnológicas de setores industriais em todos os países até 2030;</a:t>
            </a:r>
          </a:p>
          <a:p>
            <a:pPr algn="l">
              <a:buNone/>
            </a:pPr>
            <a:r>
              <a:rPr lang="pt-BR" sz="2800" b="1" i="0" dirty="0">
                <a:solidFill>
                  <a:srgbClr val="222222"/>
                </a:solidFill>
                <a:effectLst/>
                <a:latin typeface="Arial Black" panose="020B0A04020102020204" pitchFamily="34" charset="0"/>
              </a:rPr>
              <a:t>9.a</a:t>
            </a:r>
            <a:r>
              <a:rPr lang="pt-BR" sz="2800" b="0" i="0" dirty="0">
                <a:solidFill>
                  <a:srgbClr val="222222"/>
                </a:solidFill>
                <a:effectLst/>
                <a:latin typeface="Arial Black" panose="020B0A04020102020204" pitchFamily="34" charset="0"/>
              </a:rPr>
              <a:t> Facilitar o desenvolvimento de infraestrutura sustentável e resiliente em países em desenvolvimento, por meio de maior apoio financeiro, tecnológico e técnico aos países africanos, aos países menos desenvolvidos, aos países em desenvolvimento sem litoral e aos pequenos Estados insulares em desenvolvimento;</a:t>
            </a:r>
          </a:p>
          <a:p>
            <a:pPr algn="l">
              <a:buNone/>
            </a:pPr>
            <a:r>
              <a:rPr lang="pt-BR" sz="2800" b="1" i="0" dirty="0">
                <a:solidFill>
                  <a:srgbClr val="222222"/>
                </a:solidFill>
                <a:effectLst/>
                <a:latin typeface="Arial Black" panose="020B0A04020102020204" pitchFamily="34" charset="0"/>
              </a:rPr>
              <a:t>9.b </a:t>
            </a:r>
            <a:r>
              <a:rPr lang="pt-BR" sz="2800" b="0" i="0" dirty="0">
                <a:solidFill>
                  <a:srgbClr val="222222"/>
                </a:solidFill>
                <a:effectLst/>
                <a:latin typeface="Arial Black" panose="020B0A04020102020204" pitchFamily="34" charset="0"/>
              </a:rPr>
              <a:t>Apoiar o desenvolvimento tecnológico, a pesquisa e a inovação nacionais nos países em desenvolvimento;</a:t>
            </a:r>
          </a:p>
          <a:p>
            <a:pPr algn="l"/>
            <a:r>
              <a:rPr lang="pt-BR" sz="2800" b="1" i="0" dirty="0">
                <a:solidFill>
                  <a:srgbClr val="222222"/>
                </a:solidFill>
                <a:effectLst/>
                <a:latin typeface="Arial Black" panose="020B0A04020102020204" pitchFamily="34" charset="0"/>
              </a:rPr>
              <a:t>9.c</a:t>
            </a:r>
            <a:r>
              <a:rPr lang="pt-BR" sz="2800" b="0" i="0" dirty="0">
                <a:solidFill>
                  <a:srgbClr val="222222"/>
                </a:solidFill>
                <a:effectLst/>
                <a:latin typeface="Arial Black" panose="020B0A04020102020204" pitchFamily="34" charset="0"/>
              </a:rPr>
              <a:t> Aumentar significativamente o acesso às tecnologias de informação e comunicação e se empenhar para oferecer acesso universal e a preços acessíveis à internet nos países menos desenvolvidos, até 2020</a:t>
            </a:r>
          </a:p>
          <a:p>
            <a:endParaRPr sz="4000" dirty="0">
              <a:latin typeface="Arial Black" panose="020B0A04020102020204" pitchFamily="34" charset="0"/>
            </a:endParaRPr>
          </a:p>
        </p:txBody>
      </p:sp>
      <p:sp>
        <p:nvSpPr>
          <p:cNvPr id="4" name="AutoShape 4">
            <a:extLst>
              <a:ext uri="{FF2B5EF4-FFF2-40B4-BE49-F238E27FC236}">
                <a16:creationId xmlns:a16="http://schemas.microsoft.com/office/drawing/2014/main" id="{75F202EF-248C-8788-A7B4-5E4F2097256C}"/>
              </a:ext>
            </a:extLst>
          </p:cNvPr>
          <p:cNvSpPr/>
          <p:nvPr/>
        </p:nvSpPr>
        <p:spPr>
          <a:xfrm>
            <a:off x="-32658" y="1048632"/>
            <a:ext cx="4717802" cy="188735"/>
          </a:xfrm>
          <a:prstGeom prst="rect">
            <a:avLst/>
          </a:prstGeom>
          <a:solidFill>
            <a:srgbClr val="FFC83A"/>
          </a:solidFill>
        </p:spPr>
        <p:txBody>
          <a:bodyPr/>
          <a:lstStyle/>
          <a:p>
            <a:endParaRPr lang="pt-BR" dirty="0"/>
          </a:p>
        </p:txBody>
      </p:sp>
      <p:pic>
        <p:nvPicPr>
          <p:cNvPr id="9218" name="Picture 2" descr="Objetivo 9. Construir infraestruturas resilientes, promover a  industrialização inclusiva e sustentável e fomentar a inovação | GT Agenda  2030">
            <a:extLst>
              <a:ext uri="{FF2B5EF4-FFF2-40B4-BE49-F238E27FC236}">
                <a16:creationId xmlns:a16="http://schemas.microsoft.com/office/drawing/2014/main" id="{BD2DAE38-EBBF-5BD9-93E1-AFEED39740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97200" y="7693275"/>
            <a:ext cx="2590800" cy="2566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t="-9000" b="-9000"/>
          </a:stretch>
        </a:blipFill>
        <a:effectLst/>
      </p:bgPr>
    </p:bg>
    <p:spTree>
      <p:nvGrpSpPr>
        <p:cNvPr id="1" name="">
          <a:extLst>
            <a:ext uri="{FF2B5EF4-FFF2-40B4-BE49-F238E27FC236}">
              <a16:creationId xmlns:a16="http://schemas.microsoft.com/office/drawing/2014/main" id="{ACA34B3C-6FFE-8A8D-8B18-4DF9F727C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23C78-1930-1503-593E-8D08DB28DBA4}"/>
              </a:ext>
            </a:extLst>
          </p:cNvPr>
          <p:cNvSpPr>
            <a:spLocks noGrp="1"/>
          </p:cNvSpPr>
          <p:nvPr>
            <p:ph type="title"/>
          </p:nvPr>
        </p:nvSpPr>
        <p:spPr>
          <a:xfrm>
            <a:off x="457200" y="274638"/>
            <a:ext cx="17602200" cy="1143000"/>
          </a:xfrm>
        </p:spPr>
        <p:txBody>
          <a:bodyPr>
            <a:normAutofit fontScale="90000"/>
          </a:bodyPr>
          <a:lstStyle/>
          <a:p>
            <a:r>
              <a:rPr dirty="0">
                <a:latin typeface="Arial Black" panose="020B0A04020102020204" pitchFamily="34" charset="0"/>
              </a:rPr>
              <a:t>ODS </a:t>
            </a:r>
            <a:r>
              <a:rPr lang="pt-BR" b="1" i="0" dirty="0">
                <a:effectLst/>
                <a:latin typeface="Droid Sans"/>
              </a:rPr>
              <a:t>10. </a:t>
            </a:r>
            <a:r>
              <a:rPr lang="pt-BR" b="1" dirty="0">
                <a:latin typeface="Arial Black" panose="020B0A04020102020204" pitchFamily="34" charset="0"/>
              </a:rPr>
              <a:t>Reduzir a desigualdade dentro dos países e entre eles</a:t>
            </a:r>
            <a:endParaRPr dirty="0">
              <a:latin typeface="Arial Black" panose="020B0A04020102020204" pitchFamily="34" charset="0"/>
            </a:endParaRPr>
          </a:p>
        </p:txBody>
      </p:sp>
      <p:sp>
        <p:nvSpPr>
          <p:cNvPr id="3" name="Content Placeholder 2">
            <a:extLst>
              <a:ext uri="{FF2B5EF4-FFF2-40B4-BE49-F238E27FC236}">
                <a16:creationId xmlns:a16="http://schemas.microsoft.com/office/drawing/2014/main" id="{65B08FD7-4628-6F39-3E5E-339232260991}"/>
              </a:ext>
            </a:extLst>
          </p:cNvPr>
          <p:cNvSpPr>
            <a:spLocks noGrp="1"/>
          </p:cNvSpPr>
          <p:nvPr>
            <p:ph idx="1"/>
          </p:nvPr>
        </p:nvSpPr>
        <p:spPr>
          <a:xfrm>
            <a:off x="228599" y="1779587"/>
            <a:ext cx="15544799" cy="8501969"/>
          </a:xfrm>
        </p:spPr>
        <p:txBody>
          <a:bodyPr>
            <a:normAutofit fontScale="25000" lnSpcReduction="20000"/>
          </a:bodyPr>
          <a:lstStyle/>
          <a:p>
            <a:pPr algn="l">
              <a:buNone/>
            </a:pPr>
            <a:r>
              <a:rPr lang="pt-BR" sz="12800" b="1" i="0" dirty="0">
                <a:solidFill>
                  <a:srgbClr val="222222"/>
                </a:solidFill>
                <a:effectLst/>
                <a:latin typeface="Arial Black" panose="020B0A04020102020204" pitchFamily="34" charset="0"/>
              </a:rPr>
              <a:t>10.1</a:t>
            </a:r>
            <a:r>
              <a:rPr lang="pt-BR" sz="12800" b="0" i="0" dirty="0">
                <a:solidFill>
                  <a:srgbClr val="222222"/>
                </a:solidFill>
                <a:effectLst/>
                <a:latin typeface="Arial Black" panose="020B0A04020102020204" pitchFamily="34" charset="0"/>
              </a:rPr>
              <a:t> Até 2030, progressivamente alcançar e sustentar o crescimento da renda dos 40% da população mais pobre a uma taxa maior que a média nacional</a:t>
            </a:r>
          </a:p>
          <a:p>
            <a:pPr algn="l">
              <a:buNone/>
            </a:pPr>
            <a:r>
              <a:rPr lang="pt-BR" sz="12800" b="1" i="0" dirty="0">
                <a:solidFill>
                  <a:srgbClr val="222222"/>
                </a:solidFill>
                <a:effectLst/>
                <a:latin typeface="Arial Black" panose="020B0A04020102020204" pitchFamily="34" charset="0"/>
              </a:rPr>
              <a:t>10.2</a:t>
            </a:r>
            <a:r>
              <a:rPr lang="pt-BR" sz="12800" b="0" i="0" dirty="0">
                <a:solidFill>
                  <a:srgbClr val="222222"/>
                </a:solidFill>
                <a:effectLst/>
                <a:latin typeface="Arial Black" panose="020B0A04020102020204" pitchFamily="34" charset="0"/>
              </a:rPr>
              <a:t> Até 2030, empoderar e promover a inclusão social, econômica e política de todos, independentemente da idade, gênero, deficiência, raça, etnia, origem, religião, condição econômica ou outra</a:t>
            </a:r>
          </a:p>
          <a:p>
            <a:pPr algn="l">
              <a:buNone/>
            </a:pPr>
            <a:r>
              <a:rPr lang="pt-BR" sz="12800" b="1" i="0" dirty="0">
                <a:solidFill>
                  <a:srgbClr val="222222"/>
                </a:solidFill>
                <a:effectLst/>
                <a:latin typeface="Arial Black" panose="020B0A04020102020204" pitchFamily="34" charset="0"/>
              </a:rPr>
              <a:t>10.3</a:t>
            </a:r>
            <a:r>
              <a:rPr lang="pt-BR" sz="12800" b="0" i="0" dirty="0">
                <a:solidFill>
                  <a:srgbClr val="222222"/>
                </a:solidFill>
                <a:effectLst/>
                <a:latin typeface="Arial Black" panose="020B0A04020102020204" pitchFamily="34" charset="0"/>
              </a:rPr>
              <a:t> Garantir a igualdade de oportunidades e reduzir as desigualdades de resultados, inclusive por meio da eliminação de leis, políticas e práticas discriminatórias e da promoção de legislação, políticas e ações adequadas a este respeito</a:t>
            </a:r>
          </a:p>
          <a:p>
            <a:pPr algn="l">
              <a:buNone/>
            </a:pPr>
            <a:r>
              <a:rPr lang="pt-BR" sz="12800" b="1" i="0" dirty="0">
                <a:solidFill>
                  <a:srgbClr val="222222"/>
                </a:solidFill>
                <a:effectLst/>
                <a:latin typeface="Arial Black" panose="020B0A04020102020204" pitchFamily="34" charset="0"/>
              </a:rPr>
              <a:t>10.4</a:t>
            </a:r>
            <a:r>
              <a:rPr lang="pt-BR" sz="12800" b="0" i="0" dirty="0">
                <a:solidFill>
                  <a:srgbClr val="222222"/>
                </a:solidFill>
                <a:effectLst/>
                <a:latin typeface="Arial Black" panose="020B0A04020102020204" pitchFamily="34" charset="0"/>
              </a:rPr>
              <a:t> Adotar políticas, especialmente fiscal, salarial e de proteção social, e alcançar progressivamente uma maior igualdade</a:t>
            </a:r>
          </a:p>
          <a:p>
            <a:pPr algn="l">
              <a:buNone/>
            </a:pPr>
            <a:r>
              <a:rPr lang="pt-BR" sz="12800" b="1" i="0" dirty="0">
                <a:solidFill>
                  <a:srgbClr val="222222"/>
                </a:solidFill>
                <a:effectLst/>
                <a:latin typeface="Arial Black" panose="020B0A04020102020204" pitchFamily="34" charset="0"/>
              </a:rPr>
              <a:t>10.5</a:t>
            </a:r>
            <a:r>
              <a:rPr lang="pt-BR" sz="12800" b="0" i="0" dirty="0">
                <a:solidFill>
                  <a:srgbClr val="222222"/>
                </a:solidFill>
                <a:effectLst/>
                <a:latin typeface="Arial Black" panose="020B0A04020102020204" pitchFamily="34" charset="0"/>
              </a:rPr>
              <a:t> Melhorar a regulamentação e monitoramento dos mercados e instituições financeiras globais e fortalecer a implementação de tais regulamentações</a:t>
            </a:r>
          </a:p>
          <a:p>
            <a:pPr algn="l">
              <a:buNone/>
            </a:pPr>
            <a:r>
              <a:rPr lang="pt-BR" sz="12800" b="1" i="0" dirty="0">
                <a:solidFill>
                  <a:srgbClr val="222222"/>
                </a:solidFill>
                <a:effectLst/>
                <a:latin typeface="Arial Black" panose="020B0A04020102020204" pitchFamily="34" charset="0"/>
              </a:rPr>
              <a:t>10.6</a:t>
            </a:r>
            <a:r>
              <a:rPr lang="pt-BR" sz="12800" b="0" i="0" dirty="0">
                <a:solidFill>
                  <a:srgbClr val="222222"/>
                </a:solidFill>
                <a:effectLst/>
                <a:latin typeface="Arial Black" panose="020B0A04020102020204" pitchFamily="34" charset="0"/>
              </a:rPr>
              <a:t> Assegurar uma representação e voz mais forte dos países em desenvolvimento em tomadas de decisão nas instituições econômicas e financeiras internacionais globais;</a:t>
            </a:r>
          </a:p>
          <a:p>
            <a:endParaRPr dirty="0">
              <a:latin typeface="Arial Black" panose="020B0A04020102020204" pitchFamily="34" charset="0"/>
            </a:endParaRPr>
          </a:p>
        </p:txBody>
      </p:sp>
      <p:sp>
        <p:nvSpPr>
          <p:cNvPr id="4" name="AutoShape 4">
            <a:extLst>
              <a:ext uri="{FF2B5EF4-FFF2-40B4-BE49-F238E27FC236}">
                <a16:creationId xmlns:a16="http://schemas.microsoft.com/office/drawing/2014/main" id="{9270693D-6D5F-848F-82DA-B64D272147BE}"/>
              </a:ext>
            </a:extLst>
          </p:cNvPr>
          <p:cNvSpPr/>
          <p:nvPr/>
        </p:nvSpPr>
        <p:spPr>
          <a:xfrm>
            <a:off x="0" y="1417638"/>
            <a:ext cx="4717802" cy="188735"/>
          </a:xfrm>
          <a:prstGeom prst="rect">
            <a:avLst/>
          </a:prstGeom>
          <a:solidFill>
            <a:srgbClr val="FFC83A"/>
          </a:solidFill>
        </p:spPr>
      </p:sp>
      <p:pic>
        <p:nvPicPr>
          <p:cNvPr id="15362" name="Picture 2" descr="Objetivo 10. Reduzir a desigualdade dentro dos países e entre eles | GT  Agenda 2030">
            <a:extLst>
              <a:ext uri="{FF2B5EF4-FFF2-40B4-BE49-F238E27FC236}">
                <a16:creationId xmlns:a16="http://schemas.microsoft.com/office/drawing/2014/main" id="{FB003EBF-D59E-35C9-5C56-3619BA11FF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73399" y="7745185"/>
            <a:ext cx="2536371" cy="253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187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t="-9000" b="-9000"/>
          </a:stretch>
        </a:blipFill>
        <a:effectLst/>
      </p:bgPr>
    </p:bg>
    <p:spTree>
      <p:nvGrpSpPr>
        <p:cNvPr id="1" name="">
          <a:extLst>
            <a:ext uri="{FF2B5EF4-FFF2-40B4-BE49-F238E27FC236}">
              <a16:creationId xmlns:a16="http://schemas.microsoft.com/office/drawing/2014/main" id="{AB1EA8A8-ACA4-B3C6-6AFD-5B4BE2C70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E0F21-DAD5-3DC3-84E5-DEEF9D281F92}"/>
              </a:ext>
            </a:extLst>
          </p:cNvPr>
          <p:cNvSpPr>
            <a:spLocks noGrp="1"/>
          </p:cNvSpPr>
          <p:nvPr>
            <p:ph type="title"/>
          </p:nvPr>
        </p:nvSpPr>
        <p:spPr>
          <a:xfrm>
            <a:off x="457200" y="274638"/>
            <a:ext cx="17602200" cy="1143000"/>
          </a:xfrm>
        </p:spPr>
        <p:txBody>
          <a:bodyPr>
            <a:normAutofit fontScale="90000"/>
          </a:bodyPr>
          <a:lstStyle/>
          <a:p>
            <a:r>
              <a:rPr dirty="0">
                <a:latin typeface="Arial Black" panose="020B0A04020102020204" pitchFamily="34" charset="0"/>
              </a:rPr>
              <a:t>ODS </a:t>
            </a:r>
            <a:r>
              <a:rPr lang="pt-BR" b="1" i="0" dirty="0">
                <a:effectLst/>
                <a:latin typeface="Droid Sans"/>
              </a:rPr>
              <a:t>10. </a:t>
            </a:r>
            <a:r>
              <a:rPr lang="pt-BR" b="1" dirty="0">
                <a:latin typeface="Arial Black" panose="020B0A04020102020204" pitchFamily="34" charset="0"/>
              </a:rPr>
              <a:t>Reduzir a desigualdade dentro dos países e entre eles</a:t>
            </a:r>
            <a:endParaRPr dirty="0">
              <a:latin typeface="Arial Black" panose="020B0A04020102020204" pitchFamily="34" charset="0"/>
            </a:endParaRPr>
          </a:p>
        </p:txBody>
      </p:sp>
      <p:sp>
        <p:nvSpPr>
          <p:cNvPr id="3" name="Content Placeholder 2">
            <a:extLst>
              <a:ext uri="{FF2B5EF4-FFF2-40B4-BE49-F238E27FC236}">
                <a16:creationId xmlns:a16="http://schemas.microsoft.com/office/drawing/2014/main" id="{00185F3B-D0D0-C77F-C5C2-D63C08FE6147}"/>
              </a:ext>
            </a:extLst>
          </p:cNvPr>
          <p:cNvSpPr>
            <a:spLocks noGrp="1"/>
          </p:cNvSpPr>
          <p:nvPr>
            <p:ph idx="1"/>
          </p:nvPr>
        </p:nvSpPr>
        <p:spPr>
          <a:xfrm>
            <a:off x="228599" y="1779587"/>
            <a:ext cx="15544799" cy="8501969"/>
          </a:xfrm>
        </p:spPr>
        <p:txBody>
          <a:bodyPr>
            <a:normAutofit fontScale="32500" lnSpcReduction="20000"/>
          </a:bodyPr>
          <a:lstStyle/>
          <a:p>
            <a:pPr algn="l">
              <a:buNone/>
            </a:pPr>
            <a:r>
              <a:rPr lang="pt-BR" sz="11200" b="1" i="0" dirty="0">
                <a:solidFill>
                  <a:srgbClr val="222222"/>
                </a:solidFill>
                <a:effectLst/>
                <a:latin typeface="Arial Black" panose="020B0A04020102020204" pitchFamily="34" charset="0"/>
              </a:rPr>
              <a:t>10.7</a:t>
            </a:r>
            <a:r>
              <a:rPr lang="pt-BR" sz="11200" b="0" i="0" dirty="0">
                <a:solidFill>
                  <a:srgbClr val="222222"/>
                </a:solidFill>
                <a:effectLst/>
                <a:latin typeface="Arial Black" panose="020B0A04020102020204" pitchFamily="34" charset="0"/>
              </a:rPr>
              <a:t> Facilitar a migração e a mobilidade ordenada, segura, regular e responsável das pessoas, inclusive por meio da implementação de políticas de migração planejadas e bem geridas</a:t>
            </a:r>
          </a:p>
          <a:p>
            <a:pPr algn="l">
              <a:buNone/>
            </a:pPr>
            <a:r>
              <a:rPr lang="pt-BR" sz="11200" b="1" i="0" dirty="0">
                <a:solidFill>
                  <a:srgbClr val="222222"/>
                </a:solidFill>
                <a:effectLst/>
                <a:latin typeface="Arial Black" panose="020B0A04020102020204" pitchFamily="34" charset="0"/>
              </a:rPr>
              <a:t>10.a</a:t>
            </a:r>
            <a:r>
              <a:rPr lang="pt-BR" sz="11200" b="0" i="0" dirty="0">
                <a:solidFill>
                  <a:srgbClr val="222222"/>
                </a:solidFill>
                <a:effectLst/>
                <a:latin typeface="Arial Black" panose="020B0A04020102020204" pitchFamily="34" charset="0"/>
              </a:rPr>
              <a:t> Implementar o princípio do tratamento especial e diferenciado para países em desenvolvimento, em particular os países menos desenvolvidos, em conformidade com os acordos da OMC</a:t>
            </a:r>
          </a:p>
          <a:p>
            <a:pPr algn="l">
              <a:buNone/>
            </a:pPr>
            <a:r>
              <a:rPr lang="pt-BR" sz="11200" b="1" i="0" dirty="0">
                <a:solidFill>
                  <a:srgbClr val="222222"/>
                </a:solidFill>
                <a:effectLst/>
                <a:latin typeface="Arial Black" panose="020B0A04020102020204" pitchFamily="34" charset="0"/>
              </a:rPr>
              <a:t>10.b </a:t>
            </a:r>
            <a:r>
              <a:rPr lang="pt-BR" sz="11200" b="0" i="0" dirty="0">
                <a:solidFill>
                  <a:srgbClr val="222222"/>
                </a:solidFill>
                <a:effectLst/>
                <a:latin typeface="Arial Black" panose="020B0A04020102020204" pitchFamily="34" charset="0"/>
              </a:rPr>
              <a:t>Incentivar a assistência oficial ao desenvolvimento e fluxos financeiros;</a:t>
            </a:r>
          </a:p>
          <a:p>
            <a:pPr algn="l">
              <a:buNone/>
            </a:pPr>
            <a:r>
              <a:rPr lang="pt-BR" sz="11200" b="1" i="0" dirty="0">
                <a:solidFill>
                  <a:srgbClr val="222222"/>
                </a:solidFill>
                <a:effectLst/>
                <a:latin typeface="Arial Black" panose="020B0A04020102020204" pitchFamily="34" charset="0"/>
              </a:rPr>
              <a:t>10.c</a:t>
            </a:r>
            <a:r>
              <a:rPr lang="pt-BR" sz="11200" b="0" i="0" dirty="0">
                <a:solidFill>
                  <a:srgbClr val="222222"/>
                </a:solidFill>
                <a:effectLst/>
                <a:latin typeface="Arial Black" panose="020B0A04020102020204" pitchFamily="34" charset="0"/>
              </a:rPr>
              <a:t> Até 2030, reduzir para menos de 3% os custos de transação de remessas dos migrantes e eliminar os corredores de remessas com custos superiores a 5%</a:t>
            </a:r>
          </a:p>
          <a:p>
            <a:endParaRPr dirty="0">
              <a:latin typeface="Arial Black" panose="020B0A04020102020204" pitchFamily="34" charset="0"/>
            </a:endParaRPr>
          </a:p>
        </p:txBody>
      </p:sp>
      <p:sp>
        <p:nvSpPr>
          <p:cNvPr id="4" name="AutoShape 4">
            <a:extLst>
              <a:ext uri="{FF2B5EF4-FFF2-40B4-BE49-F238E27FC236}">
                <a16:creationId xmlns:a16="http://schemas.microsoft.com/office/drawing/2014/main" id="{A452AFFF-4FB4-51B6-A6DA-00C91031D8C8}"/>
              </a:ext>
            </a:extLst>
          </p:cNvPr>
          <p:cNvSpPr/>
          <p:nvPr/>
        </p:nvSpPr>
        <p:spPr>
          <a:xfrm>
            <a:off x="0" y="1417638"/>
            <a:ext cx="4717802" cy="188735"/>
          </a:xfrm>
          <a:prstGeom prst="rect">
            <a:avLst/>
          </a:prstGeom>
          <a:solidFill>
            <a:srgbClr val="FFC83A"/>
          </a:solidFill>
        </p:spPr>
      </p:sp>
      <p:pic>
        <p:nvPicPr>
          <p:cNvPr id="15362" name="Picture 2" descr="Objetivo 10. Reduzir a desigualdade dentro dos países e entre eles | GT  Agenda 2030">
            <a:extLst>
              <a:ext uri="{FF2B5EF4-FFF2-40B4-BE49-F238E27FC236}">
                <a16:creationId xmlns:a16="http://schemas.microsoft.com/office/drawing/2014/main" id="{4CC75E49-9C45-EC55-691C-1D14EC8C81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73399" y="7745185"/>
            <a:ext cx="2536371" cy="253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5550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57753"/>
            <a:ext cx="15621000" cy="1143000"/>
          </a:xfrm>
        </p:spPr>
        <p:txBody>
          <a:bodyPr>
            <a:normAutofit/>
          </a:bodyPr>
          <a:lstStyle/>
          <a:p>
            <a:r>
              <a:rPr dirty="0">
                <a:latin typeface="Arial Black" panose="020B0A04020102020204" pitchFamily="34" charset="0"/>
              </a:rPr>
              <a:t>ODS 11: </a:t>
            </a:r>
            <a:r>
              <a:rPr dirty="0" err="1">
                <a:latin typeface="Arial Black" panose="020B0A04020102020204" pitchFamily="34" charset="0"/>
              </a:rPr>
              <a:t>Cidades</a:t>
            </a:r>
            <a:r>
              <a:rPr dirty="0">
                <a:latin typeface="Arial Black" panose="020B0A04020102020204" pitchFamily="34" charset="0"/>
              </a:rPr>
              <a:t> e </a:t>
            </a:r>
            <a:r>
              <a:rPr dirty="0" err="1">
                <a:latin typeface="Arial Black" panose="020B0A04020102020204" pitchFamily="34" charset="0"/>
              </a:rPr>
              <a:t>Comunidades</a:t>
            </a:r>
            <a:r>
              <a:rPr dirty="0">
                <a:latin typeface="Arial Black" panose="020B0A04020102020204" pitchFamily="34" charset="0"/>
              </a:rPr>
              <a:t> </a:t>
            </a:r>
            <a:r>
              <a:rPr dirty="0" err="1">
                <a:latin typeface="Arial Black" panose="020B0A04020102020204" pitchFamily="34" charset="0"/>
              </a:rPr>
              <a:t>Sustentáveis</a:t>
            </a:r>
            <a:endParaRPr dirty="0">
              <a:latin typeface="Arial Black" panose="020B0A04020102020204" pitchFamily="34" charset="0"/>
            </a:endParaRPr>
          </a:p>
        </p:txBody>
      </p:sp>
      <p:sp>
        <p:nvSpPr>
          <p:cNvPr id="3" name="Content Placeholder 2"/>
          <p:cNvSpPr>
            <a:spLocks noGrp="1"/>
          </p:cNvSpPr>
          <p:nvPr>
            <p:ph idx="1"/>
          </p:nvPr>
        </p:nvSpPr>
        <p:spPr>
          <a:xfrm>
            <a:off x="0" y="901577"/>
            <a:ext cx="15621000" cy="9385423"/>
          </a:xfrm>
        </p:spPr>
        <p:txBody>
          <a:bodyPr>
            <a:normAutofit fontScale="25000" lnSpcReduction="20000"/>
          </a:bodyPr>
          <a:lstStyle/>
          <a:p>
            <a:pPr algn="l">
              <a:buNone/>
            </a:pPr>
            <a:r>
              <a:rPr lang="pt-BR" sz="11200" dirty="0">
                <a:latin typeface="Arial Black" panose="020B0A04020102020204" pitchFamily="34" charset="0"/>
              </a:rPr>
              <a:t>Tornar as cidades e os assentamentos humanos inclusivos, seguros, resilientes e sustentáveis.</a:t>
            </a:r>
            <a:r>
              <a:rPr lang="pt-BR" sz="11200" b="1" i="0" dirty="0">
                <a:solidFill>
                  <a:srgbClr val="222222"/>
                </a:solidFill>
                <a:effectLst/>
                <a:latin typeface="Arial Black" panose="020B0A04020102020204" pitchFamily="34" charset="0"/>
              </a:rPr>
              <a:t> ;</a:t>
            </a:r>
          </a:p>
          <a:p>
            <a:pPr algn="l">
              <a:buNone/>
            </a:pPr>
            <a:r>
              <a:rPr lang="pt-BR" sz="11200" b="1" i="0" dirty="0">
                <a:solidFill>
                  <a:srgbClr val="222222"/>
                </a:solidFill>
                <a:effectLst/>
                <a:latin typeface="Arial Black" panose="020B0A04020102020204" pitchFamily="34" charset="0"/>
              </a:rPr>
              <a:t>11.1 </a:t>
            </a:r>
            <a:r>
              <a:rPr lang="pt-BR" sz="11200" b="0" i="0" dirty="0">
                <a:solidFill>
                  <a:srgbClr val="222222"/>
                </a:solidFill>
                <a:effectLst/>
                <a:latin typeface="Arial Black" panose="020B0A04020102020204" pitchFamily="34" charset="0"/>
              </a:rPr>
              <a:t>Até 2030, garantir o acesso de todos à habitação segura, adequada e a preço acessível, e aos serviços básicos e urbanizar as favelas</a:t>
            </a:r>
          </a:p>
          <a:p>
            <a:pPr algn="l">
              <a:buNone/>
            </a:pPr>
            <a:r>
              <a:rPr lang="pt-BR" sz="11200" b="1" i="0" dirty="0">
                <a:solidFill>
                  <a:srgbClr val="222222"/>
                </a:solidFill>
                <a:effectLst/>
                <a:latin typeface="Arial Black" panose="020B0A04020102020204" pitchFamily="34" charset="0"/>
              </a:rPr>
              <a:t>11.2</a:t>
            </a:r>
            <a:r>
              <a:rPr lang="pt-BR" sz="11200" b="0" i="0" dirty="0">
                <a:solidFill>
                  <a:srgbClr val="222222"/>
                </a:solidFill>
                <a:effectLst/>
                <a:latin typeface="Arial Black" panose="020B0A04020102020204" pitchFamily="34" charset="0"/>
              </a:rPr>
              <a:t> Até 2030, proporcionar o acesso a sistemas de transporte seguros, acessíveis, sustentáveis e a preço acessível para todos;</a:t>
            </a:r>
          </a:p>
          <a:p>
            <a:pPr algn="l">
              <a:buNone/>
            </a:pPr>
            <a:r>
              <a:rPr lang="pt-BR" sz="11200" b="1" i="0" dirty="0">
                <a:solidFill>
                  <a:srgbClr val="222222"/>
                </a:solidFill>
                <a:effectLst/>
                <a:latin typeface="Arial Black" panose="020B0A04020102020204" pitchFamily="34" charset="0"/>
              </a:rPr>
              <a:t>11.3 </a:t>
            </a:r>
            <a:r>
              <a:rPr lang="pt-BR" sz="11200" b="0" i="0" dirty="0">
                <a:solidFill>
                  <a:srgbClr val="222222"/>
                </a:solidFill>
                <a:effectLst/>
                <a:latin typeface="Arial Black" panose="020B0A04020102020204" pitchFamily="34" charset="0"/>
              </a:rPr>
              <a:t>Até 2030, aumentar a urbanização inclusiva e sustentável, e as capacidades para o planejamento e gestão de assentamentos humanos participativos, integrados e sustentáveis, em todos os países</a:t>
            </a:r>
          </a:p>
          <a:p>
            <a:pPr algn="l">
              <a:buNone/>
            </a:pPr>
            <a:r>
              <a:rPr lang="pt-BR" sz="11200" b="1" i="0" dirty="0">
                <a:solidFill>
                  <a:srgbClr val="222222"/>
                </a:solidFill>
                <a:effectLst/>
                <a:latin typeface="Arial Black" panose="020B0A04020102020204" pitchFamily="34" charset="0"/>
              </a:rPr>
              <a:t>11.4</a:t>
            </a:r>
            <a:r>
              <a:rPr lang="pt-BR" sz="11200" b="0" i="0" dirty="0">
                <a:solidFill>
                  <a:srgbClr val="222222"/>
                </a:solidFill>
                <a:effectLst/>
                <a:latin typeface="Arial Black" panose="020B0A04020102020204" pitchFamily="34" charset="0"/>
              </a:rPr>
              <a:t> Fortalecer esforços para proteger e salvaguardar o patrimônio cultural e natural do mundo</a:t>
            </a:r>
          </a:p>
          <a:p>
            <a:pPr algn="l">
              <a:buNone/>
            </a:pPr>
            <a:r>
              <a:rPr lang="pt-BR" sz="11200" b="1" i="0" dirty="0">
                <a:solidFill>
                  <a:srgbClr val="222222"/>
                </a:solidFill>
                <a:effectLst/>
                <a:latin typeface="Arial Black" panose="020B0A04020102020204" pitchFamily="34" charset="0"/>
              </a:rPr>
              <a:t>11.5</a:t>
            </a:r>
            <a:r>
              <a:rPr lang="pt-BR" sz="11200" b="0" i="0" dirty="0">
                <a:solidFill>
                  <a:srgbClr val="222222"/>
                </a:solidFill>
                <a:effectLst/>
                <a:latin typeface="Arial Black" panose="020B0A04020102020204" pitchFamily="34" charset="0"/>
              </a:rPr>
              <a:t> Até 2030, reduzir significativamente o número de mortes e o número de pessoas afetadas por catástrofes e seus custos econômicos;</a:t>
            </a:r>
          </a:p>
          <a:p>
            <a:pPr algn="l">
              <a:buNone/>
            </a:pPr>
            <a:r>
              <a:rPr lang="pt-BR" sz="11200" b="1" i="0" dirty="0">
                <a:solidFill>
                  <a:srgbClr val="222222"/>
                </a:solidFill>
                <a:effectLst/>
                <a:latin typeface="Arial Black" panose="020B0A04020102020204" pitchFamily="34" charset="0"/>
              </a:rPr>
              <a:t>11.6</a:t>
            </a:r>
            <a:r>
              <a:rPr lang="pt-BR" sz="11200" b="0" i="0" dirty="0">
                <a:solidFill>
                  <a:srgbClr val="222222"/>
                </a:solidFill>
                <a:effectLst/>
                <a:latin typeface="Arial Black" panose="020B0A04020102020204" pitchFamily="34" charset="0"/>
              </a:rPr>
              <a:t> Até 2030, reduzir o impacto ambiental negativo per capita das cidades;</a:t>
            </a:r>
          </a:p>
          <a:p>
            <a:pPr algn="l">
              <a:buNone/>
            </a:pPr>
            <a:r>
              <a:rPr lang="pt-BR" sz="11200" b="1" i="0" dirty="0">
                <a:solidFill>
                  <a:srgbClr val="222222"/>
                </a:solidFill>
                <a:effectLst/>
                <a:latin typeface="Arial Black" panose="020B0A04020102020204" pitchFamily="34" charset="0"/>
              </a:rPr>
              <a:t>11.7</a:t>
            </a:r>
            <a:r>
              <a:rPr lang="pt-BR" sz="11200" b="0" i="0" dirty="0">
                <a:solidFill>
                  <a:srgbClr val="222222"/>
                </a:solidFill>
                <a:effectLst/>
                <a:latin typeface="Arial Black" panose="020B0A04020102020204" pitchFamily="34" charset="0"/>
              </a:rPr>
              <a:t> Até 2030, proporcionar o acesso universal a espaços públicos seguros;</a:t>
            </a:r>
          </a:p>
          <a:p>
            <a:pPr algn="l">
              <a:buNone/>
            </a:pPr>
            <a:r>
              <a:rPr lang="pt-BR" sz="11200" b="1" i="0" dirty="0">
                <a:solidFill>
                  <a:srgbClr val="222222"/>
                </a:solidFill>
                <a:effectLst/>
                <a:latin typeface="Arial Black" panose="020B0A04020102020204" pitchFamily="34" charset="0"/>
              </a:rPr>
              <a:t>11.a </a:t>
            </a:r>
            <a:r>
              <a:rPr lang="pt-BR" sz="11200" b="0" i="0" dirty="0">
                <a:solidFill>
                  <a:srgbClr val="222222"/>
                </a:solidFill>
                <a:effectLst/>
                <a:latin typeface="Arial Black" panose="020B0A04020102020204" pitchFamily="34" charset="0"/>
              </a:rPr>
              <a:t>Apoiar relações econômicas, sociais e ambientais positivas entre áreas urbanas, periurbanas e rurais, reforçando o planejamento nacional e regional de desenvolvimento</a:t>
            </a:r>
          </a:p>
          <a:p>
            <a:pPr algn="l">
              <a:buNone/>
            </a:pPr>
            <a:r>
              <a:rPr lang="pt-BR" sz="11200" b="1" i="0" dirty="0">
                <a:solidFill>
                  <a:srgbClr val="222222"/>
                </a:solidFill>
                <a:effectLst/>
                <a:latin typeface="Arial Black" panose="020B0A04020102020204" pitchFamily="34" charset="0"/>
              </a:rPr>
              <a:t>11.b</a:t>
            </a:r>
            <a:r>
              <a:rPr lang="pt-BR" sz="11200" b="0" i="0" dirty="0">
                <a:solidFill>
                  <a:srgbClr val="222222"/>
                </a:solidFill>
                <a:effectLst/>
                <a:latin typeface="Arial Black" panose="020B0A04020102020204" pitchFamily="34" charset="0"/>
              </a:rPr>
              <a:t> Até 2020, aumentar substancialmente o número de cidades e assentamentos humanos adotando e implementando políticas e planos integrados para a inclusão, a eficiência dos recursos, mitigação e adaptação às mudanças climáticas;</a:t>
            </a:r>
          </a:p>
          <a:p>
            <a:pPr algn="l">
              <a:buNone/>
            </a:pPr>
            <a:r>
              <a:rPr lang="pt-BR" sz="11200" b="1" i="0" dirty="0">
                <a:solidFill>
                  <a:srgbClr val="222222"/>
                </a:solidFill>
                <a:effectLst/>
                <a:latin typeface="Arial Black" panose="020B0A04020102020204" pitchFamily="34" charset="0"/>
              </a:rPr>
              <a:t>11.c </a:t>
            </a:r>
            <a:r>
              <a:rPr lang="pt-BR" sz="11200" b="0" i="0" dirty="0">
                <a:solidFill>
                  <a:srgbClr val="222222"/>
                </a:solidFill>
                <a:effectLst/>
                <a:latin typeface="Arial Black" panose="020B0A04020102020204" pitchFamily="34" charset="0"/>
              </a:rPr>
              <a:t>Apoiar os países menos desenvolvidos, inclusive por meio de assistência técnica e financeira, para construções sustentáveis e resilientes, utilizando materiais locais</a:t>
            </a:r>
          </a:p>
          <a:p>
            <a:endParaRPr dirty="0">
              <a:latin typeface="Arial Black" panose="020B0A04020102020204" pitchFamily="34" charset="0"/>
            </a:endParaRPr>
          </a:p>
        </p:txBody>
      </p:sp>
      <p:sp>
        <p:nvSpPr>
          <p:cNvPr id="4" name="AutoShape 4">
            <a:extLst>
              <a:ext uri="{FF2B5EF4-FFF2-40B4-BE49-F238E27FC236}">
                <a16:creationId xmlns:a16="http://schemas.microsoft.com/office/drawing/2014/main" id="{A54904DD-D450-0A87-3659-C569FC4A5F86}"/>
              </a:ext>
            </a:extLst>
          </p:cNvPr>
          <p:cNvSpPr/>
          <p:nvPr/>
        </p:nvSpPr>
        <p:spPr>
          <a:xfrm>
            <a:off x="0" y="689130"/>
            <a:ext cx="4717802" cy="188735"/>
          </a:xfrm>
          <a:prstGeom prst="rect">
            <a:avLst/>
          </a:prstGeom>
          <a:solidFill>
            <a:srgbClr val="FFC83A"/>
          </a:solidFill>
        </p:spPr>
      </p:sp>
      <p:pic>
        <p:nvPicPr>
          <p:cNvPr id="10242" name="Picture 2">
            <a:extLst>
              <a:ext uri="{FF2B5EF4-FFF2-40B4-BE49-F238E27FC236}">
                <a16:creationId xmlns:a16="http://schemas.microsoft.com/office/drawing/2014/main" id="{E9CC8D2E-B517-FF5B-CB18-86A0D46FA3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86314" y="7668985"/>
            <a:ext cx="2601686" cy="26016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5849600" cy="1143000"/>
          </a:xfrm>
        </p:spPr>
        <p:txBody>
          <a:bodyPr>
            <a:noAutofit/>
          </a:bodyPr>
          <a:lstStyle/>
          <a:p>
            <a:r>
              <a:rPr dirty="0">
                <a:latin typeface="Arial Black" panose="020B0A04020102020204" pitchFamily="34" charset="0"/>
              </a:rPr>
              <a:t>ODS 12: </a:t>
            </a:r>
            <a:r>
              <a:rPr dirty="0" err="1">
                <a:latin typeface="Arial Black" panose="020B0A04020102020204" pitchFamily="34" charset="0"/>
              </a:rPr>
              <a:t>Consumo</a:t>
            </a:r>
            <a:r>
              <a:rPr dirty="0">
                <a:latin typeface="Arial Black" panose="020B0A04020102020204" pitchFamily="34" charset="0"/>
              </a:rPr>
              <a:t> e </a:t>
            </a:r>
            <a:r>
              <a:rPr dirty="0" err="1">
                <a:latin typeface="Arial Black" panose="020B0A04020102020204" pitchFamily="34" charset="0"/>
              </a:rPr>
              <a:t>Produção</a:t>
            </a:r>
            <a:r>
              <a:rPr dirty="0">
                <a:latin typeface="Arial Black" panose="020B0A04020102020204" pitchFamily="34" charset="0"/>
              </a:rPr>
              <a:t> </a:t>
            </a:r>
            <a:r>
              <a:rPr dirty="0" err="1">
                <a:latin typeface="Arial Black" panose="020B0A04020102020204" pitchFamily="34" charset="0"/>
              </a:rPr>
              <a:t>Responsáveis</a:t>
            </a:r>
            <a:endParaRPr dirty="0">
              <a:latin typeface="Arial Black" panose="020B0A04020102020204" pitchFamily="34" charset="0"/>
            </a:endParaRPr>
          </a:p>
        </p:txBody>
      </p:sp>
      <p:sp>
        <p:nvSpPr>
          <p:cNvPr id="3" name="Content Placeholder 2"/>
          <p:cNvSpPr>
            <a:spLocks noGrp="1"/>
          </p:cNvSpPr>
          <p:nvPr>
            <p:ph idx="1"/>
          </p:nvPr>
        </p:nvSpPr>
        <p:spPr>
          <a:xfrm>
            <a:off x="10886" y="1606373"/>
            <a:ext cx="16524514" cy="8680627"/>
          </a:xfrm>
        </p:spPr>
        <p:txBody>
          <a:bodyPr>
            <a:noAutofit/>
          </a:bodyPr>
          <a:lstStyle/>
          <a:p>
            <a:r>
              <a:rPr sz="2800" dirty="0" err="1">
                <a:latin typeface="Arial Black" panose="020B0A04020102020204" pitchFamily="34" charset="0"/>
              </a:rPr>
              <a:t>Garantir</a:t>
            </a:r>
            <a:r>
              <a:rPr sz="2800" dirty="0">
                <a:latin typeface="Arial Black" panose="020B0A04020102020204" pitchFamily="34" charset="0"/>
              </a:rPr>
              <a:t> </a:t>
            </a:r>
            <a:r>
              <a:rPr sz="2800" dirty="0" err="1">
                <a:latin typeface="Arial Black" panose="020B0A04020102020204" pitchFamily="34" charset="0"/>
              </a:rPr>
              <a:t>padrões</a:t>
            </a:r>
            <a:r>
              <a:rPr sz="2800" dirty="0">
                <a:latin typeface="Arial Black" panose="020B0A04020102020204" pitchFamily="34" charset="0"/>
              </a:rPr>
              <a:t> de </a:t>
            </a:r>
            <a:r>
              <a:rPr sz="2800" dirty="0" err="1">
                <a:latin typeface="Arial Black" panose="020B0A04020102020204" pitchFamily="34" charset="0"/>
              </a:rPr>
              <a:t>consumo</a:t>
            </a:r>
            <a:r>
              <a:rPr sz="2800" dirty="0">
                <a:latin typeface="Arial Black" panose="020B0A04020102020204" pitchFamily="34" charset="0"/>
              </a:rPr>
              <a:t> e </a:t>
            </a:r>
            <a:r>
              <a:rPr sz="2800" dirty="0" err="1">
                <a:latin typeface="Arial Black" panose="020B0A04020102020204" pitchFamily="34" charset="0"/>
              </a:rPr>
              <a:t>produção</a:t>
            </a:r>
            <a:r>
              <a:rPr sz="2800" dirty="0">
                <a:latin typeface="Arial Black" panose="020B0A04020102020204" pitchFamily="34" charset="0"/>
              </a:rPr>
              <a:t> </a:t>
            </a:r>
            <a:r>
              <a:rPr sz="2800" dirty="0" err="1">
                <a:latin typeface="Arial Black" panose="020B0A04020102020204" pitchFamily="34" charset="0"/>
              </a:rPr>
              <a:t>sustentáveis</a:t>
            </a:r>
            <a:r>
              <a:rPr sz="2800" dirty="0">
                <a:latin typeface="Arial Black" panose="020B0A04020102020204" pitchFamily="34" charset="0"/>
              </a:rPr>
              <a:t>.</a:t>
            </a:r>
            <a:endParaRPr lang="pt-BR" sz="2800" dirty="0">
              <a:latin typeface="Arial Black" panose="020B0A04020102020204" pitchFamily="34" charset="0"/>
            </a:endParaRPr>
          </a:p>
          <a:p>
            <a:pPr algn="l">
              <a:buNone/>
            </a:pPr>
            <a:r>
              <a:rPr lang="pt-BR" sz="2800" b="1" i="0" dirty="0">
                <a:solidFill>
                  <a:srgbClr val="222222"/>
                </a:solidFill>
                <a:effectLst/>
                <a:latin typeface="Arial Black" panose="020B0A04020102020204" pitchFamily="34" charset="0"/>
              </a:rPr>
              <a:t>12.1</a:t>
            </a:r>
            <a:r>
              <a:rPr lang="pt-BR" sz="2800" b="0" i="0" dirty="0">
                <a:solidFill>
                  <a:srgbClr val="222222"/>
                </a:solidFill>
                <a:effectLst/>
                <a:latin typeface="Arial Black" panose="020B0A04020102020204" pitchFamily="34" charset="0"/>
              </a:rPr>
              <a:t> Implementar o Plano Decenal de Programas sobre Produção e Consumo Sustentáveis, com todos os países tomando medidas, e os países desenvolvidos assumindo a liderança, tendo em conta o desenvolvimento e as capacidades dos países em desenvolvimento</a:t>
            </a:r>
          </a:p>
          <a:p>
            <a:pPr algn="l">
              <a:buNone/>
            </a:pPr>
            <a:r>
              <a:rPr lang="pt-BR" sz="2800" b="1" i="0" dirty="0">
                <a:solidFill>
                  <a:srgbClr val="222222"/>
                </a:solidFill>
                <a:effectLst/>
                <a:latin typeface="Arial Black" panose="020B0A04020102020204" pitchFamily="34" charset="0"/>
              </a:rPr>
              <a:t>12.2 </a:t>
            </a:r>
            <a:r>
              <a:rPr lang="pt-BR" sz="2800" b="0" i="0" dirty="0">
                <a:solidFill>
                  <a:srgbClr val="222222"/>
                </a:solidFill>
                <a:effectLst/>
                <a:latin typeface="Arial Black" panose="020B0A04020102020204" pitchFamily="34" charset="0"/>
              </a:rPr>
              <a:t>Até 2030, alcançar a gestão sustentável e o uso eficiente dos recursos naturais</a:t>
            </a:r>
          </a:p>
          <a:p>
            <a:pPr algn="l">
              <a:buNone/>
            </a:pPr>
            <a:r>
              <a:rPr lang="pt-BR" sz="2800" b="1" i="0" dirty="0">
                <a:solidFill>
                  <a:srgbClr val="222222"/>
                </a:solidFill>
                <a:effectLst/>
                <a:latin typeface="Arial Black" panose="020B0A04020102020204" pitchFamily="34" charset="0"/>
              </a:rPr>
              <a:t>12.3</a:t>
            </a:r>
            <a:r>
              <a:rPr lang="pt-BR" sz="2800" b="0" i="0" dirty="0">
                <a:solidFill>
                  <a:srgbClr val="222222"/>
                </a:solidFill>
                <a:effectLst/>
                <a:latin typeface="Arial Black" panose="020B0A04020102020204" pitchFamily="34" charset="0"/>
              </a:rPr>
              <a:t> Até 2030, reduzir pela metade o desperdício de alimentos per capita mundial;</a:t>
            </a:r>
          </a:p>
          <a:p>
            <a:pPr algn="l">
              <a:buNone/>
            </a:pPr>
            <a:r>
              <a:rPr lang="pt-BR" sz="2800" b="1" i="0" dirty="0">
                <a:solidFill>
                  <a:srgbClr val="222222"/>
                </a:solidFill>
                <a:effectLst/>
                <a:latin typeface="Arial Black" panose="020B0A04020102020204" pitchFamily="34" charset="0"/>
              </a:rPr>
              <a:t>12.4</a:t>
            </a:r>
            <a:r>
              <a:rPr lang="pt-BR" sz="2800" b="0" i="0" dirty="0">
                <a:solidFill>
                  <a:srgbClr val="222222"/>
                </a:solidFill>
                <a:effectLst/>
                <a:latin typeface="Arial Black" panose="020B0A04020102020204" pitchFamily="34" charset="0"/>
              </a:rPr>
              <a:t> Até 2020, alcançar o manejo ambientalmente saudável dos produtos químicos e todos os resíduos, ao longo de todo o ciclo de vida destes, de acordo com os marcos internacionais acordados, e reduzir significativamente a liberação destes para o ar, água e solo;</a:t>
            </a:r>
          </a:p>
          <a:p>
            <a:pPr algn="l">
              <a:buNone/>
            </a:pPr>
            <a:r>
              <a:rPr lang="pt-BR" sz="2800" b="1" i="0" dirty="0">
                <a:solidFill>
                  <a:srgbClr val="222222"/>
                </a:solidFill>
                <a:effectLst/>
                <a:latin typeface="Arial Black" panose="020B0A04020102020204" pitchFamily="34" charset="0"/>
              </a:rPr>
              <a:t>12.5</a:t>
            </a:r>
            <a:r>
              <a:rPr lang="pt-BR" sz="2800" b="0" i="0" dirty="0">
                <a:solidFill>
                  <a:srgbClr val="222222"/>
                </a:solidFill>
                <a:effectLst/>
                <a:latin typeface="Arial Black" panose="020B0A04020102020204" pitchFamily="34" charset="0"/>
              </a:rPr>
              <a:t> Até 2030, reduzir substancialmente a geração de resíduos por meio da prevenção, redução, reciclagem e reuso</a:t>
            </a:r>
          </a:p>
          <a:p>
            <a:pPr algn="l">
              <a:buNone/>
            </a:pPr>
            <a:r>
              <a:rPr lang="pt-BR" sz="2800" b="1" i="0" dirty="0">
                <a:solidFill>
                  <a:srgbClr val="222222"/>
                </a:solidFill>
                <a:effectLst/>
                <a:latin typeface="Arial Black" panose="020B0A04020102020204" pitchFamily="34" charset="0"/>
              </a:rPr>
              <a:t>12.6</a:t>
            </a:r>
            <a:r>
              <a:rPr lang="pt-BR" sz="2800" b="0" i="0" dirty="0">
                <a:solidFill>
                  <a:srgbClr val="222222"/>
                </a:solidFill>
                <a:effectLst/>
                <a:latin typeface="Arial Black" panose="020B0A04020102020204" pitchFamily="34" charset="0"/>
              </a:rPr>
              <a:t> Incentivar as empresas a adotar práticas sustentáveis e a integrar informações de sustentabilidade em seu ciclo de relatórios</a:t>
            </a:r>
          </a:p>
          <a:p>
            <a:pPr algn="l">
              <a:buNone/>
            </a:pPr>
            <a:r>
              <a:rPr lang="pt-BR" sz="2800" b="1" i="0" dirty="0">
                <a:solidFill>
                  <a:srgbClr val="222222"/>
                </a:solidFill>
                <a:effectLst/>
                <a:latin typeface="Arial Black" panose="020B0A04020102020204" pitchFamily="34" charset="0"/>
              </a:rPr>
              <a:t>12.7</a:t>
            </a:r>
            <a:r>
              <a:rPr lang="pt-BR" sz="2800" b="0" i="0" dirty="0">
                <a:solidFill>
                  <a:srgbClr val="222222"/>
                </a:solidFill>
                <a:effectLst/>
                <a:latin typeface="Arial Black" panose="020B0A04020102020204" pitchFamily="34" charset="0"/>
              </a:rPr>
              <a:t> Promover práticas de compras públicas sustentáveis, de acordo com as políticas e prioridades nacionais</a:t>
            </a:r>
          </a:p>
        </p:txBody>
      </p:sp>
      <p:sp>
        <p:nvSpPr>
          <p:cNvPr id="4" name="AutoShape 4">
            <a:extLst>
              <a:ext uri="{FF2B5EF4-FFF2-40B4-BE49-F238E27FC236}">
                <a16:creationId xmlns:a16="http://schemas.microsoft.com/office/drawing/2014/main" id="{2E9CA11A-4416-5C75-1DB7-BACFBC2D1C46}"/>
              </a:ext>
            </a:extLst>
          </p:cNvPr>
          <p:cNvSpPr/>
          <p:nvPr/>
        </p:nvSpPr>
        <p:spPr>
          <a:xfrm>
            <a:off x="10886" y="1228903"/>
            <a:ext cx="4717802" cy="188735"/>
          </a:xfrm>
          <a:prstGeom prst="rect">
            <a:avLst/>
          </a:prstGeom>
          <a:solidFill>
            <a:srgbClr val="FFC83A"/>
          </a:solidFill>
        </p:spPr>
      </p:sp>
      <p:pic>
        <p:nvPicPr>
          <p:cNvPr id="11266" name="Picture 2" descr="Objetivo 12. Assegurar padrões de produção e de consumo sustentáveis | GT  Agenda 2030">
            <a:extLst>
              <a:ext uri="{FF2B5EF4-FFF2-40B4-BE49-F238E27FC236}">
                <a16:creationId xmlns:a16="http://schemas.microsoft.com/office/drawing/2014/main" id="{781C6584-8686-A571-5A6C-F181E08D0C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67314" y="8094464"/>
            <a:ext cx="2209800" cy="21925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0" y="58390"/>
            <a:ext cx="18170236" cy="10764165"/>
            <a:chOff x="-490594" y="-2451099"/>
            <a:chExt cx="9514521" cy="14352215"/>
          </a:xfrm>
        </p:grpSpPr>
        <p:sp>
          <p:nvSpPr>
            <p:cNvPr id="3" name="TextBox 3"/>
            <p:cNvSpPr txBox="1"/>
            <p:nvPr/>
          </p:nvSpPr>
          <p:spPr>
            <a:xfrm>
              <a:off x="-295543" y="-2451099"/>
              <a:ext cx="9319470" cy="2919346"/>
            </a:xfrm>
            <a:prstGeom prst="rect">
              <a:avLst/>
            </a:prstGeom>
          </p:spPr>
          <p:txBody>
            <a:bodyPr lIns="0" tIns="0" rIns="0" bIns="0" rtlCol="0" anchor="t">
              <a:spAutoFit/>
            </a:bodyPr>
            <a:lstStyle/>
            <a:p>
              <a:pPr algn="l">
                <a:lnSpc>
                  <a:spcPts val="5759"/>
                </a:lnSpc>
              </a:pPr>
              <a:r>
                <a:rPr lang="pt-BR" sz="4400" b="1" dirty="0">
                  <a:solidFill>
                    <a:schemeClr val="bg1"/>
                  </a:solidFill>
                  <a:latin typeface="Arial Black" panose="020B0A04020102020204" pitchFamily="34" charset="0"/>
                </a:rPr>
                <a:t>Ecologia social</a:t>
              </a:r>
              <a:br>
                <a:rPr lang="pt-BR" sz="3200" dirty="0"/>
              </a:br>
              <a:br>
                <a:rPr lang="pt-BR" sz="4800" dirty="0"/>
              </a:br>
              <a:endParaRPr lang="en-US" sz="4800" spc="96" dirty="0">
                <a:solidFill>
                  <a:srgbClr val="FFFFFF"/>
                </a:solidFill>
                <a:latin typeface="Fredoka One"/>
              </a:endParaRPr>
            </a:p>
          </p:txBody>
        </p:sp>
        <p:sp>
          <p:nvSpPr>
            <p:cNvPr id="4" name="AutoShape 4"/>
            <p:cNvSpPr/>
            <p:nvPr/>
          </p:nvSpPr>
          <p:spPr>
            <a:xfrm>
              <a:off x="-420578" y="-649353"/>
              <a:ext cx="2052169" cy="296319"/>
            </a:xfrm>
            <a:prstGeom prst="rect">
              <a:avLst/>
            </a:prstGeom>
            <a:solidFill>
              <a:srgbClr val="FFC83A"/>
            </a:solidFill>
          </p:spPr>
        </p:sp>
        <p:sp>
          <p:nvSpPr>
            <p:cNvPr id="5" name="TextBox 5"/>
            <p:cNvSpPr txBox="1"/>
            <p:nvPr/>
          </p:nvSpPr>
          <p:spPr>
            <a:xfrm>
              <a:off x="-490594" y="468247"/>
              <a:ext cx="9319470" cy="11432869"/>
            </a:xfrm>
            <a:prstGeom prst="rect">
              <a:avLst/>
            </a:prstGeom>
          </p:spPr>
          <p:txBody>
            <a:bodyPr wrap="square" lIns="0" tIns="0" rIns="0" bIns="0" rtlCol="0" anchor="t">
              <a:spAutoFit/>
            </a:bodyPr>
            <a:lstStyle/>
            <a:p>
              <a:pPr marL="457200" indent="-457200">
                <a:lnSpc>
                  <a:spcPts val="4760"/>
                </a:lnSpc>
                <a:buFont typeface="Arial" panose="020B0604020202020204" pitchFamily="34" charset="0"/>
                <a:buChar char="•"/>
              </a:pPr>
              <a:r>
                <a:rPr lang="pt-BR" sz="3200" i="0" dirty="0">
                  <a:solidFill>
                    <a:schemeClr val="bg1"/>
                  </a:solidFill>
                  <a:effectLst/>
                  <a:latin typeface="Arial Black" panose="020B0A04020102020204" pitchFamily="34" charset="0"/>
                </a:rPr>
                <a:t>A percepção da especificidade da ação humana em relação à ação das outras espécies.</a:t>
              </a:r>
            </a:p>
            <a:p>
              <a:pPr marL="457200" indent="-457200" algn="just">
                <a:lnSpc>
                  <a:spcPts val="4760"/>
                </a:lnSpc>
                <a:buFont typeface="Arial" panose="020B0604020202020204" pitchFamily="34" charset="0"/>
                <a:buChar char="•"/>
              </a:pPr>
              <a:r>
                <a:rPr lang="pt-BR" sz="3200" dirty="0">
                  <a:solidFill>
                    <a:schemeClr val="bg1"/>
                  </a:solidFill>
                  <a:latin typeface="Arial Black" panose="020B0A04020102020204" pitchFamily="34" charset="0"/>
                </a:rPr>
                <a:t>Enquanto </a:t>
              </a:r>
              <a:r>
                <a:rPr lang="pt-BR" sz="3200" i="0" dirty="0">
                  <a:solidFill>
                    <a:schemeClr val="bg1"/>
                  </a:solidFill>
                  <a:effectLst/>
                  <a:latin typeface="Arial Black" panose="020B0A04020102020204" pitchFamily="34" charset="0"/>
                </a:rPr>
                <a:t>as modificações causadas por todos os outros seres são quase sempre assimiláveis pelos mecanismos autorreguladores dos ecossistemas, não destruindo o equilíbrio ecológico, a ação humana possui um enorme potencial desequilibrador.</a:t>
              </a:r>
            </a:p>
            <a:p>
              <a:pPr marL="457200" indent="-457200">
                <a:lnSpc>
                  <a:spcPts val="4760"/>
                </a:lnSpc>
                <a:buFont typeface="Arial" panose="020B0604020202020204" pitchFamily="34" charset="0"/>
                <a:buChar char="•"/>
              </a:pPr>
              <a:r>
                <a:rPr lang="pt-BR" sz="3200" dirty="0">
                  <a:solidFill>
                    <a:schemeClr val="bg1"/>
                  </a:solidFill>
                  <a:latin typeface="Arial Black" panose="020B0A04020102020204" pitchFamily="34" charset="0"/>
                </a:rPr>
                <a:t>atuar sobre o meio não apenas para retirar o necessário para sua reprodução física, mas também para satisfazer necessidades que são socialmente fabricadas.</a:t>
              </a:r>
            </a:p>
            <a:p>
              <a:pPr marL="457200" indent="-457200">
                <a:lnSpc>
                  <a:spcPts val="4760"/>
                </a:lnSpc>
                <a:buFont typeface="Arial" panose="020B0604020202020204" pitchFamily="34" charset="0"/>
                <a:buChar char="•"/>
              </a:pPr>
              <a:r>
                <a:rPr lang="pt-BR" sz="3200" dirty="0">
                  <a:solidFill>
                    <a:schemeClr val="bg1"/>
                  </a:solidFill>
                  <a:latin typeface="Arial Black" panose="020B0A04020102020204" pitchFamily="34" charset="0"/>
                </a:rPr>
                <a:t>O impacto do homem sobre o meio ambiente, portanto, vai variar historicamente de acordo com o modo de produção, a estrutura de classes, o aparato tecnológico e o universo cultural de cada sociedade estabelecida ao longo do tempo.</a:t>
              </a:r>
            </a:p>
            <a:p>
              <a:pPr algn="l">
                <a:lnSpc>
                  <a:spcPts val="4760"/>
                </a:lnSpc>
              </a:pPr>
              <a:endParaRPr lang="en-US" sz="3600" spc="140" dirty="0">
                <a:solidFill>
                  <a:srgbClr val="FFC000"/>
                </a:solidFill>
                <a:latin typeface="Quicksand Bold"/>
              </a:endParaRPr>
            </a:p>
          </p:txBody>
        </p:sp>
        <p:sp>
          <p:nvSpPr>
            <p:cNvPr id="6" name="TextBox 6"/>
            <p:cNvSpPr txBox="1"/>
            <p:nvPr/>
          </p:nvSpPr>
          <p:spPr>
            <a:xfrm>
              <a:off x="-233878" y="4653972"/>
              <a:ext cx="7033949" cy="550920"/>
            </a:xfrm>
            <a:prstGeom prst="rect">
              <a:avLst/>
            </a:prstGeom>
          </p:spPr>
          <p:txBody>
            <a:bodyPr lIns="0" tIns="0" rIns="0" bIns="0" rtlCol="0" anchor="t">
              <a:spAutoFit/>
            </a:bodyPr>
            <a:lstStyle/>
            <a:p>
              <a:pPr algn="l">
                <a:lnSpc>
                  <a:spcPts val="3442"/>
                </a:lnSpc>
              </a:pPr>
              <a:endParaRPr lang="en-US" sz="2800" dirty="0">
                <a:solidFill>
                  <a:srgbClr val="FFFFFF"/>
                </a:solidFill>
                <a:latin typeface="Quicksand Bold"/>
              </a:endParaRPr>
            </a:p>
          </p:txBody>
        </p:sp>
      </p:grpSp>
    </p:spTree>
    <p:extLst>
      <p:ext uri="{BB962C8B-B14F-4D97-AF65-F5344CB8AC3E}">
        <p14:creationId xmlns:p14="http://schemas.microsoft.com/office/powerpoint/2010/main" val="140407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a:extLst>
            <a:ext uri="{FF2B5EF4-FFF2-40B4-BE49-F238E27FC236}">
              <a16:creationId xmlns:a16="http://schemas.microsoft.com/office/drawing/2014/main" id="{AC709B9D-BC15-DF26-35B6-B71BF0BE6C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7E579-2B5C-96A7-0865-A5226CFFA12A}"/>
              </a:ext>
            </a:extLst>
          </p:cNvPr>
          <p:cNvSpPr>
            <a:spLocks noGrp="1"/>
          </p:cNvSpPr>
          <p:nvPr>
            <p:ph type="title"/>
          </p:nvPr>
        </p:nvSpPr>
        <p:spPr>
          <a:xfrm>
            <a:off x="457200" y="274638"/>
            <a:ext cx="15849600" cy="1143000"/>
          </a:xfrm>
        </p:spPr>
        <p:txBody>
          <a:bodyPr>
            <a:noAutofit/>
          </a:bodyPr>
          <a:lstStyle/>
          <a:p>
            <a:r>
              <a:rPr dirty="0">
                <a:latin typeface="Arial Black" panose="020B0A04020102020204" pitchFamily="34" charset="0"/>
              </a:rPr>
              <a:t>ODS 12: </a:t>
            </a:r>
            <a:r>
              <a:rPr dirty="0" err="1">
                <a:latin typeface="Arial Black" panose="020B0A04020102020204" pitchFamily="34" charset="0"/>
              </a:rPr>
              <a:t>Consumo</a:t>
            </a:r>
            <a:r>
              <a:rPr dirty="0">
                <a:latin typeface="Arial Black" panose="020B0A04020102020204" pitchFamily="34" charset="0"/>
              </a:rPr>
              <a:t> e </a:t>
            </a:r>
            <a:r>
              <a:rPr dirty="0" err="1">
                <a:latin typeface="Arial Black" panose="020B0A04020102020204" pitchFamily="34" charset="0"/>
              </a:rPr>
              <a:t>Produção</a:t>
            </a:r>
            <a:r>
              <a:rPr dirty="0">
                <a:latin typeface="Arial Black" panose="020B0A04020102020204" pitchFamily="34" charset="0"/>
              </a:rPr>
              <a:t> </a:t>
            </a:r>
            <a:r>
              <a:rPr dirty="0" err="1">
                <a:latin typeface="Arial Black" panose="020B0A04020102020204" pitchFamily="34" charset="0"/>
              </a:rPr>
              <a:t>Responsáveis</a:t>
            </a:r>
            <a:endParaRPr dirty="0">
              <a:latin typeface="Arial Black" panose="020B0A04020102020204" pitchFamily="34" charset="0"/>
            </a:endParaRPr>
          </a:p>
        </p:txBody>
      </p:sp>
      <p:sp>
        <p:nvSpPr>
          <p:cNvPr id="3" name="Content Placeholder 2">
            <a:extLst>
              <a:ext uri="{FF2B5EF4-FFF2-40B4-BE49-F238E27FC236}">
                <a16:creationId xmlns:a16="http://schemas.microsoft.com/office/drawing/2014/main" id="{5AFFFE4A-9069-2C0B-A54A-33508F044D7E}"/>
              </a:ext>
            </a:extLst>
          </p:cNvPr>
          <p:cNvSpPr>
            <a:spLocks noGrp="1"/>
          </p:cNvSpPr>
          <p:nvPr>
            <p:ph idx="1"/>
          </p:nvPr>
        </p:nvSpPr>
        <p:spPr>
          <a:xfrm>
            <a:off x="10886" y="1606373"/>
            <a:ext cx="16524514" cy="8680627"/>
          </a:xfrm>
        </p:spPr>
        <p:txBody>
          <a:bodyPr>
            <a:noAutofit/>
          </a:bodyPr>
          <a:lstStyle/>
          <a:p>
            <a:pPr algn="l">
              <a:buNone/>
            </a:pPr>
            <a:r>
              <a:rPr lang="pt-BR" sz="2800" b="1" i="0" dirty="0">
                <a:solidFill>
                  <a:srgbClr val="222222"/>
                </a:solidFill>
                <a:effectLst/>
                <a:latin typeface="Arial Black" panose="020B0A04020102020204" pitchFamily="34" charset="0"/>
              </a:rPr>
              <a:t>12.8</a:t>
            </a:r>
            <a:r>
              <a:rPr lang="pt-BR" sz="2800" b="0" i="0" dirty="0">
                <a:solidFill>
                  <a:srgbClr val="222222"/>
                </a:solidFill>
                <a:effectLst/>
                <a:latin typeface="Arial Black" panose="020B0A04020102020204" pitchFamily="34" charset="0"/>
              </a:rPr>
              <a:t> Até 2030, garantir que as pessoas, em todos os lugares, tenham informação relevante e conscientização para o desenvolvimento sustentável e estilos de vida em harmonia com a natureza</a:t>
            </a:r>
          </a:p>
          <a:p>
            <a:pPr algn="l">
              <a:buNone/>
            </a:pPr>
            <a:r>
              <a:rPr lang="pt-BR" sz="2800" b="1" i="0" dirty="0">
                <a:solidFill>
                  <a:srgbClr val="222222"/>
                </a:solidFill>
                <a:effectLst/>
                <a:latin typeface="Arial Black" panose="020B0A04020102020204" pitchFamily="34" charset="0"/>
              </a:rPr>
              <a:t>12.a</a:t>
            </a:r>
            <a:r>
              <a:rPr lang="pt-BR" sz="2800" b="0" i="0" dirty="0">
                <a:solidFill>
                  <a:srgbClr val="222222"/>
                </a:solidFill>
                <a:effectLst/>
                <a:latin typeface="Arial Black" panose="020B0A04020102020204" pitchFamily="34" charset="0"/>
              </a:rPr>
              <a:t> Apoiar países em desenvolvimento a fortalecer suas capacidades científicas e tecnológicas para mudar para padrões mais sustentáveis de produção e consumo</a:t>
            </a:r>
          </a:p>
          <a:p>
            <a:pPr algn="l">
              <a:buNone/>
            </a:pPr>
            <a:r>
              <a:rPr lang="pt-BR" sz="2800" b="1" i="0" dirty="0">
                <a:solidFill>
                  <a:srgbClr val="222222"/>
                </a:solidFill>
                <a:effectLst/>
                <a:latin typeface="Arial Black" panose="020B0A04020102020204" pitchFamily="34" charset="0"/>
              </a:rPr>
              <a:t>12.b</a:t>
            </a:r>
            <a:r>
              <a:rPr lang="pt-BR" sz="2800" b="0" i="0" dirty="0">
                <a:solidFill>
                  <a:srgbClr val="222222"/>
                </a:solidFill>
                <a:effectLst/>
                <a:latin typeface="Arial Black" panose="020B0A04020102020204" pitchFamily="34" charset="0"/>
              </a:rPr>
              <a:t> Desenvolver e implementar ferramentas para monitorar os impactos do desenvolvimento sustentável para o turismo sustentável, que gera empregos, promove a cultura e os produtos locais</a:t>
            </a:r>
          </a:p>
          <a:p>
            <a:pPr algn="l"/>
            <a:r>
              <a:rPr lang="pt-BR" sz="2800" b="1" i="0" dirty="0">
                <a:solidFill>
                  <a:srgbClr val="222222"/>
                </a:solidFill>
                <a:effectLst/>
                <a:latin typeface="Arial Black" panose="020B0A04020102020204" pitchFamily="34" charset="0"/>
              </a:rPr>
              <a:t>12.c </a:t>
            </a:r>
            <a:r>
              <a:rPr lang="pt-BR" sz="2800" b="0" i="0" dirty="0">
                <a:solidFill>
                  <a:srgbClr val="222222"/>
                </a:solidFill>
                <a:effectLst/>
                <a:latin typeface="Arial Black" panose="020B0A04020102020204" pitchFamily="34" charset="0"/>
              </a:rPr>
              <a:t>Racionalizar subsídios ineficientes aos combustíveis fósseis, que encorajam o consumo exagerado, eliminando as distorções de mercado, de acordo com as circunstâncias nacionais, inclusive por meio da reestruturação fiscal.</a:t>
            </a:r>
            <a:endParaRPr lang="pt-BR" sz="2800" dirty="0">
              <a:latin typeface="Arial Black" panose="020B0A04020102020204" pitchFamily="34" charset="0"/>
            </a:endParaRPr>
          </a:p>
          <a:p>
            <a:endParaRPr sz="2800" dirty="0">
              <a:latin typeface="Arial Black" panose="020B0A04020102020204" pitchFamily="34" charset="0"/>
            </a:endParaRPr>
          </a:p>
        </p:txBody>
      </p:sp>
      <p:sp>
        <p:nvSpPr>
          <p:cNvPr id="4" name="AutoShape 4">
            <a:extLst>
              <a:ext uri="{FF2B5EF4-FFF2-40B4-BE49-F238E27FC236}">
                <a16:creationId xmlns:a16="http://schemas.microsoft.com/office/drawing/2014/main" id="{2CBF5BC6-A828-3B47-DBE5-4EE2A90E856E}"/>
              </a:ext>
            </a:extLst>
          </p:cNvPr>
          <p:cNvSpPr/>
          <p:nvPr/>
        </p:nvSpPr>
        <p:spPr>
          <a:xfrm>
            <a:off x="10886" y="1228903"/>
            <a:ext cx="4717802" cy="188735"/>
          </a:xfrm>
          <a:prstGeom prst="rect">
            <a:avLst/>
          </a:prstGeom>
          <a:solidFill>
            <a:srgbClr val="FFC83A"/>
          </a:solidFill>
        </p:spPr>
      </p:sp>
      <p:pic>
        <p:nvPicPr>
          <p:cNvPr id="11266" name="Picture 2" descr="Objetivo 12. Assegurar padrões de produção e de consumo sustentáveis | GT  Agenda 2030">
            <a:extLst>
              <a:ext uri="{FF2B5EF4-FFF2-40B4-BE49-F238E27FC236}">
                <a16:creationId xmlns:a16="http://schemas.microsoft.com/office/drawing/2014/main" id="{8563BDDC-401E-D8D1-A778-0B01A20510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67314" y="8094464"/>
            <a:ext cx="2209800" cy="219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0292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5468600" cy="1143000"/>
          </a:xfrm>
        </p:spPr>
        <p:txBody>
          <a:bodyPr>
            <a:noAutofit/>
          </a:bodyPr>
          <a:lstStyle/>
          <a:p>
            <a:r>
              <a:rPr sz="4800" dirty="0">
                <a:latin typeface="Arial Black" panose="020B0A04020102020204" pitchFamily="34" charset="0"/>
              </a:rPr>
              <a:t>ODS 13: </a:t>
            </a:r>
            <a:r>
              <a:rPr sz="4800" dirty="0" err="1">
                <a:latin typeface="Arial Black" panose="020B0A04020102020204" pitchFamily="34" charset="0"/>
              </a:rPr>
              <a:t>Ação</a:t>
            </a:r>
            <a:r>
              <a:rPr sz="4800" dirty="0">
                <a:latin typeface="Arial Black" panose="020B0A04020102020204" pitchFamily="34" charset="0"/>
              </a:rPr>
              <a:t> Contra a </a:t>
            </a:r>
            <a:r>
              <a:rPr sz="4800" dirty="0" err="1">
                <a:latin typeface="Arial Black" panose="020B0A04020102020204" pitchFamily="34" charset="0"/>
              </a:rPr>
              <a:t>Mudança</a:t>
            </a:r>
            <a:r>
              <a:rPr sz="4800" dirty="0">
                <a:latin typeface="Arial Black" panose="020B0A04020102020204" pitchFamily="34" charset="0"/>
              </a:rPr>
              <a:t> do </a:t>
            </a:r>
            <a:r>
              <a:rPr sz="4800" dirty="0" err="1">
                <a:latin typeface="Arial Black" panose="020B0A04020102020204" pitchFamily="34" charset="0"/>
              </a:rPr>
              <a:t>Clima</a:t>
            </a:r>
            <a:endParaRPr sz="4800" dirty="0">
              <a:latin typeface="Arial Black" panose="020B0A04020102020204" pitchFamily="34" charset="0"/>
            </a:endParaRPr>
          </a:p>
        </p:txBody>
      </p:sp>
      <p:sp>
        <p:nvSpPr>
          <p:cNvPr id="3" name="Content Placeholder 2"/>
          <p:cNvSpPr>
            <a:spLocks noGrp="1"/>
          </p:cNvSpPr>
          <p:nvPr>
            <p:ph idx="1"/>
          </p:nvPr>
        </p:nvSpPr>
        <p:spPr>
          <a:xfrm>
            <a:off x="0" y="1417638"/>
            <a:ext cx="13487400" cy="8869362"/>
          </a:xfrm>
        </p:spPr>
        <p:txBody>
          <a:bodyPr>
            <a:normAutofit fontScale="92500" lnSpcReduction="20000"/>
          </a:bodyPr>
          <a:lstStyle/>
          <a:p>
            <a:r>
              <a:rPr sz="3300" dirty="0">
                <a:latin typeface="Arial Black" panose="020B0A04020102020204" pitchFamily="34" charset="0"/>
              </a:rPr>
              <a:t>Tomar </a:t>
            </a:r>
            <a:r>
              <a:rPr sz="3300" dirty="0" err="1">
                <a:latin typeface="Arial Black" panose="020B0A04020102020204" pitchFamily="34" charset="0"/>
              </a:rPr>
              <a:t>medidas</a:t>
            </a:r>
            <a:r>
              <a:rPr sz="3300" dirty="0">
                <a:latin typeface="Arial Black" panose="020B0A04020102020204" pitchFamily="34" charset="0"/>
              </a:rPr>
              <a:t> </a:t>
            </a:r>
            <a:r>
              <a:rPr sz="3300" dirty="0" err="1">
                <a:latin typeface="Arial Black" panose="020B0A04020102020204" pitchFamily="34" charset="0"/>
              </a:rPr>
              <a:t>urgentes</a:t>
            </a:r>
            <a:r>
              <a:rPr sz="3300" dirty="0">
                <a:latin typeface="Arial Black" panose="020B0A04020102020204" pitchFamily="34" charset="0"/>
              </a:rPr>
              <a:t> para combater a </a:t>
            </a:r>
            <a:r>
              <a:rPr sz="3300" dirty="0" err="1">
                <a:latin typeface="Arial Black" panose="020B0A04020102020204" pitchFamily="34" charset="0"/>
              </a:rPr>
              <a:t>mudança</a:t>
            </a:r>
            <a:r>
              <a:rPr sz="3300" dirty="0">
                <a:latin typeface="Arial Black" panose="020B0A04020102020204" pitchFamily="34" charset="0"/>
              </a:rPr>
              <a:t> do </a:t>
            </a:r>
            <a:r>
              <a:rPr sz="3300" dirty="0" err="1">
                <a:latin typeface="Arial Black" panose="020B0A04020102020204" pitchFamily="34" charset="0"/>
              </a:rPr>
              <a:t>clima</a:t>
            </a:r>
            <a:r>
              <a:rPr sz="3300" dirty="0">
                <a:latin typeface="Arial Black" panose="020B0A04020102020204" pitchFamily="34" charset="0"/>
              </a:rPr>
              <a:t> e </a:t>
            </a:r>
            <a:r>
              <a:rPr sz="3300" dirty="0" err="1">
                <a:latin typeface="Arial Black" panose="020B0A04020102020204" pitchFamily="34" charset="0"/>
              </a:rPr>
              <a:t>seus</a:t>
            </a:r>
            <a:r>
              <a:rPr sz="3300" dirty="0">
                <a:latin typeface="Arial Black" panose="020B0A04020102020204" pitchFamily="34" charset="0"/>
              </a:rPr>
              <a:t> </a:t>
            </a:r>
            <a:r>
              <a:rPr sz="3300" dirty="0" err="1">
                <a:latin typeface="Arial Black" panose="020B0A04020102020204" pitchFamily="34" charset="0"/>
              </a:rPr>
              <a:t>impactos</a:t>
            </a:r>
            <a:r>
              <a:rPr sz="3300" dirty="0">
                <a:latin typeface="Arial Black" panose="020B0A04020102020204" pitchFamily="34" charset="0"/>
              </a:rPr>
              <a:t>.</a:t>
            </a:r>
            <a:endParaRPr lang="pt-BR" sz="3300" dirty="0">
              <a:latin typeface="Arial Black" panose="020B0A04020102020204" pitchFamily="34" charset="0"/>
            </a:endParaRPr>
          </a:p>
          <a:p>
            <a:pPr algn="l">
              <a:buNone/>
            </a:pPr>
            <a:r>
              <a:rPr lang="pt-BR" sz="3300" b="1" i="0" dirty="0">
                <a:solidFill>
                  <a:srgbClr val="222222"/>
                </a:solidFill>
                <a:effectLst/>
                <a:latin typeface="Arial Black" panose="020B0A04020102020204" pitchFamily="34" charset="0"/>
              </a:rPr>
              <a:t>13.1 </a:t>
            </a:r>
            <a:r>
              <a:rPr lang="pt-BR" sz="3300" b="0" i="0" dirty="0">
                <a:solidFill>
                  <a:srgbClr val="222222"/>
                </a:solidFill>
                <a:effectLst/>
                <a:latin typeface="Arial Black" panose="020B0A04020102020204" pitchFamily="34" charset="0"/>
              </a:rPr>
              <a:t>Reforçar a resiliência e a capacidade de adaptação a riscos relacionados ao clima e às catástrofes naturais em todos os países</a:t>
            </a:r>
          </a:p>
          <a:p>
            <a:pPr algn="l">
              <a:buNone/>
            </a:pPr>
            <a:r>
              <a:rPr lang="pt-BR" sz="3300" b="1" i="0" dirty="0">
                <a:solidFill>
                  <a:srgbClr val="222222"/>
                </a:solidFill>
                <a:effectLst/>
                <a:latin typeface="Arial Black" panose="020B0A04020102020204" pitchFamily="34" charset="0"/>
              </a:rPr>
              <a:t>13.2</a:t>
            </a:r>
            <a:r>
              <a:rPr lang="pt-BR" sz="3300" b="0" i="0" dirty="0">
                <a:solidFill>
                  <a:srgbClr val="222222"/>
                </a:solidFill>
                <a:effectLst/>
                <a:latin typeface="Arial Black" panose="020B0A04020102020204" pitchFamily="34" charset="0"/>
              </a:rPr>
              <a:t> Integrar medidas da mudança do clima nas políticas, estratégias e planejamentos nacionais</a:t>
            </a:r>
          </a:p>
          <a:p>
            <a:pPr algn="l">
              <a:buNone/>
            </a:pPr>
            <a:r>
              <a:rPr lang="pt-BR" sz="3300" b="1" i="0" dirty="0">
                <a:solidFill>
                  <a:srgbClr val="222222"/>
                </a:solidFill>
                <a:effectLst/>
                <a:latin typeface="Arial Black" panose="020B0A04020102020204" pitchFamily="34" charset="0"/>
              </a:rPr>
              <a:t>13.3 </a:t>
            </a:r>
            <a:r>
              <a:rPr lang="pt-BR" sz="3300" b="0" i="0" dirty="0">
                <a:solidFill>
                  <a:srgbClr val="222222"/>
                </a:solidFill>
                <a:effectLst/>
                <a:latin typeface="Arial Black" panose="020B0A04020102020204" pitchFamily="34" charset="0"/>
              </a:rPr>
              <a:t>Melhorar a educação, aumentar a conscientização e alerta precoce da mudança do clima</a:t>
            </a:r>
          </a:p>
          <a:p>
            <a:pPr algn="l">
              <a:buNone/>
            </a:pPr>
            <a:r>
              <a:rPr lang="pt-BR" sz="3300" b="1" i="0" dirty="0">
                <a:solidFill>
                  <a:srgbClr val="222222"/>
                </a:solidFill>
                <a:effectLst/>
                <a:latin typeface="Arial Black" panose="020B0A04020102020204" pitchFamily="34" charset="0"/>
              </a:rPr>
              <a:t>13.a</a:t>
            </a:r>
            <a:r>
              <a:rPr lang="pt-BR" sz="3300" b="0" i="0" dirty="0">
                <a:solidFill>
                  <a:srgbClr val="222222"/>
                </a:solidFill>
                <a:effectLst/>
                <a:latin typeface="Arial Black" panose="020B0A04020102020204" pitchFamily="34" charset="0"/>
              </a:rPr>
              <a:t> Implementar o compromisso assumido pelos países desenvolvidos partes da Convenção Quadro das Nações Unidas sobre Mudança do Clima [UNFCCC] para a meta de mobilizar conjuntamente US$ 100 bilhões por ano a partir de 2020, de todas as fontes, para atender às necessidades dos países em desenvolvimento;</a:t>
            </a:r>
          </a:p>
          <a:p>
            <a:pPr algn="l">
              <a:buNone/>
            </a:pPr>
            <a:r>
              <a:rPr lang="pt-BR" sz="3300" b="1" i="0" dirty="0">
                <a:solidFill>
                  <a:srgbClr val="222222"/>
                </a:solidFill>
                <a:effectLst/>
                <a:latin typeface="Arial Black" panose="020B0A04020102020204" pitchFamily="34" charset="0"/>
              </a:rPr>
              <a:t>13.b</a:t>
            </a:r>
            <a:r>
              <a:rPr lang="pt-BR" sz="3300" b="0" i="0" dirty="0">
                <a:solidFill>
                  <a:srgbClr val="222222"/>
                </a:solidFill>
                <a:effectLst/>
                <a:latin typeface="Arial Black" panose="020B0A04020102020204" pitchFamily="34" charset="0"/>
              </a:rPr>
              <a:t> Promover mecanismos para a criação de capacidades para o planejamento relacionado à mudança do clima e à gestão eficaz, nos países menos desenvolvidos, inclusive com foco em mulheres, jovens, comunidades locais e marginalizada</a:t>
            </a:r>
          </a:p>
          <a:p>
            <a:endParaRPr sz="4000" dirty="0">
              <a:latin typeface="Arial Black" panose="020B0A04020102020204" pitchFamily="34" charset="0"/>
            </a:endParaRPr>
          </a:p>
        </p:txBody>
      </p:sp>
      <p:sp>
        <p:nvSpPr>
          <p:cNvPr id="4" name="AutoShape 4">
            <a:extLst>
              <a:ext uri="{FF2B5EF4-FFF2-40B4-BE49-F238E27FC236}">
                <a16:creationId xmlns:a16="http://schemas.microsoft.com/office/drawing/2014/main" id="{379145C9-3751-8B14-D854-59849D819683}"/>
              </a:ext>
            </a:extLst>
          </p:cNvPr>
          <p:cNvSpPr/>
          <p:nvPr/>
        </p:nvSpPr>
        <p:spPr>
          <a:xfrm>
            <a:off x="342900" y="1201689"/>
            <a:ext cx="4717802" cy="188735"/>
          </a:xfrm>
          <a:prstGeom prst="rect">
            <a:avLst/>
          </a:prstGeom>
          <a:solidFill>
            <a:srgbClr val="FFC83A"/>
          </a:solidFill>
        </p:spPr>
      </p:sp>
      <p:pic>
        <p:nvPicPr>
          <p:cNvPr id="12290" name="Picture 2" descr="Objetivo 13. Tomar medidas urgentes para combater a mudança climática e  seus impactos (*) | GT Agenda 2030">
            <a:extLst>
              <a:ext uri="{FF2B5EF4-FFF2-40B4-BE49-F238E27FC236}">
                <a16:creationId xmlns:a16="http://schemas.microsoft.com/office/drawing/2014/main" id="{56B1F3DC-3BFF-0724-26CF-A72974AFF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2200" y="5929793"/>
            <a:ext cx="4152900" cy="408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0" y="457200"/>
            <a:ext cx="8229600" cy="1143000"/>
          </a:xfrm>
        </p:spPr>
        <p:txBody>
          <a:bodyPr>
            <a:noAutofit/>
          </a:bodyPr>
          <a:lstStyle/>
          <a:p>
            <a:r>
              <a:rPr dirty="0">
                <a:latin typeface="Arial Black" panose="020B0A04020102020204" pitchFamily="34" charset="0"/>
              </a:rPr>
              <a:t>ODS 14 e 15: Vida </a:t>
            </a:r>
            <a:r>
              <a:rPr dirty="0" err="1">
                <a:latin typeface="Arial Black" panose="020B0A04020102020204" pitchFamily="34" charset="0"/>
              </a:rPr>
              <a:t>na</a:t>
            </a:r>
            <a:r>
              <a:rPr dirty="0">
                <a:latin typeface="Arial Black" panose="020B0A04020102020204" pitchFamily="34" charset="0"/>
              </a:rPr>
              <a:t> </a:t>
            </a:r>
            <a:r>
              <a:rPr dirty="0" err="1">
                <a:latin typeface="Arial Black" panose="020B0A04020102020204" pitchFamily="34" charset="0"/>
              </a:rPr>
              <a:t>Água</a:t>
            </a:r>
            <a:r>
              <a:rPr dirty="0">
                <a:latin typeface="Arial Black" panose="020B0A04020102020204" pitchFamily="34" charset="0"/>
              </a:rPr>
              <a:t> e Vida Terrestre</a:t>
            </a:r>
          </a:p>
        </p:txBody>
      </p:sp>
      <p:sp>
        <p:nvSpPr>
          <p:cNvPr id="3" name="Content Placeholder 2"/>
          <p:cNvSpPr>
            <a:spLocks noGrp="1"/>
          </p:cNvSpPr>
          <p:nvPr>
            <p:ph idx="1"/>
          </p:nvPr>
        </p:nvSpPr>
        <p:spPr>
          <a:xfrm>
            <a:off x="457200" y="3009900"/>
            <a:ext cx="16230600" cy="2133600"/>
          </a:xfrm>
        </p:spPr>
        <p:txBody>
          <a:bodyPr>
            <a:normAutofit/>
          </a:bodyPr>
          <a:lstStyle/>
          <a:p>
            <a:r>
              <a:rPr sz="4400" dirty="0" err="1">
                <a:latin typeface="Arial Black" panose="020B0A04020102020204" pitchFamily="34" charset="0"/>
              </a:rPr>
              <a:t>Conservar</a:t>
            </a:r>
            <a:r>
              <a:rPr sz="4400" dirty="0">
                <a:latin typeface="Arial Black" panose="020B0A04020102020204" pitchFamily="34" charset="0"/>
              </a:rPr>
              <a:t> e usar de forma </a:t>
            </a:r>
            <a:r>
              <a:rPr sz="4400" dirty="0" err="1">
                <a:latin typeface="Arial Black" panose="020B0A04020102020204" pitchFamily="34" charset="0"/>
              </a:rPr>
              <a:t>sustentável</a:t>
            </a:r>
            <a:r>
              <a:rPr sz="4400" dirty="0">
                <a:latin typeface="Arial Black" panose="020B0A04020102020204" pitchFamily="34" charset="0"/>
              </a:rPr>
              <a:t> </a:t>
            </a:r>
            <a:r>
              <a:rPr sz="4400" dirty="0" err="1">
                <a:latin typeface="Arial Black" panose="020B0A04020102020204" pitchFamily="34" charset="0"/>
              </a:rPr>
              <a:t>os</a:t>
            </a:r>
            <a:r>
              <a:rPr sz="4400" dirty="0">
                <a:latin typeface="Arial Black" panose="020B0A04020102020204" pitchFamily="34" charset="0"/>
              </a:rPr>
              <a:t> </a:t>
            </a:r>
            <a:r>
              <a:rPr sz="4400" dirty="0" err="1">
                <a:latin typeface="Arial Black" panose="020B0A04020102020204" pitchFamily="34" charset="0"/>
              </a:rPr>
              <a:t>oceanos</a:t>
            </a:r>
            <a:r>
              <a:rPr sz="4400" dirty="0">
                <a:latin typeface="Arial Black" panose="020B0A04020102020204" pitchFamily="34" charset="0"/>
              </a:rPr>
              <a:t>, mares e </a:t>
            </a:r>
            <a:r>
              <a:rPr sz="4400" dirty="0" err="1">
                <a:latin typeface="Arial Black" panose="020B0A04020102020204" pitchFamily="34" charset="0"/>
              </a:rPr>
              <a:t>recursos</a:t>
            </a:r>
            <a:r>
              <a:rPr sz="4400" dirty="0">
                <a:latin typeface="Arial Black" panose="020B0A04020102020204" pitchFamily="34" charset="0"/>
              </a:rPr>
              <a:t> </a:t>
            </a:r>
            <a:r>
              <a:rPr sz="4400" dirty="0" err="1">
                <a:latin typeface="Arial Black" panose="020B0A04020102020204" pitchFamily="34" charset="0"/>
              </a:rPr>
              <a:t>marinhos</a:t>
            </a:r>
            <a:r>
              <a:rPr sz="4400" dirty="0">
                <a:latin typeface="Arial Black" panose="020B0A04020102020204" pitchFamily="34" charset="0"/>
              </a:rPr>
              <a:t> e </a:t>
            </a:r>
            <a:r>
              <a:rPr sz="4400" dirty="0" err="1">
                <a:latin typeface="Arial Black" panose="020B0A04020102020204" pitchFamily="34" charset="0"/>
              </a:rPr>
              <a:t>proteger</a:t>
            </a:r>
            <a:r>
              <a:rPr sz="4400" dirty="0">
                <a:latin typeface="Arial Black" panose="020B0A04020102020204" pitchFamily="34" charset="0"/>
              </a:rPr>
              <a:t> </a:t>
            </a:r>
            <a:r>
              <a:rPr sz="4400" dirty="0" err="1">
                <a:latin typeface="Arial Black" panose="020B0A04020102020204" pitchFamily="34" charset="0"/>
              </a:rPr>
              <a:t>os</a:t>
            </a:r>
            <a:r>
              <a:rPr sz="4400" dirty="0">
                <a:latin typeface="Arial Black" panose="020B0A04020102020204" pitchFamily="34" charset="0"/>
              </a:rPr>
              <a:t> </a:t>
            </a:r>
            <a:r>
              <a:rPr sz="4400" dirty="0" err="1">
                <a:latin typeface="Arial Black" panose="020B0A04020102020204" pitchFamily="34" charset="0"/>
              </a:rPr>
              <a:t>ecossistemas</a:t>
            </a:r>
            <a:r>
              <a:rPr sz="4400" dirty="0">
                <a:latin typeface="Arial Black" panose="020B0A04020102020204" pitchFamily="34" charset="0"/>
              </a:rPr>
              <a:t> </a:t>
            </a:r>
            <a:r>
              <a:rPr sz="4400" dirty="0" err="1">
                <a:latin typeface="Arial Black" panose="020B0A04020102020204" pitchFamily="34" charset="0"/>
              </a:rPr>
              <a:t>terrestres</a:t>
            </a:r>
            <a:r>
              <a:rPr sz="4400" dirty="0">
                <a:latin typeface="Arial Black" panose="020B0A04020102020204" pitchFamily="34" charset="0"/>
              </a:rPr>
              <a:t>.</a:t>
            </a:r>
          </a:p>
        </p:txBody>
      </p:sp>
      <p:sp>
        <p:nvSpPr>
          <p:cNvPr id="4" name="AutoShape 4">
            <a:extLst>
              <a:ext uri="{FF2B5EF4-FFF2-40B4-BE49-F238E27FC236}">
                <a16:creationId xmlns:a16="http://schemas.microsoft.com/office/drawing/2014/main" id="{2E5EACD2-D5C6-C9F2-9013-F231DFE3B43B}"/>
              </a:ext>
            </a:extLst>
          </p:cNvPr>
          <p:cNvSpPr/>
          <p:nvPr/>
        </p:nvSpPr>
        <p:spPr>
          <a:xfrm>
            <a:off x="0" y="2286882"/>
            <a:ext cx="4717802" cy="188735"/>
          </a:xfrm>
          <a:prstGeom prst="rect">
            <a:avLst/>
          </a:prstGeom>
          <a:solidFill>
            <a:srgbClr val="FFC83A"/>
          </a:solidFill>
        </p:spPr>
      </p:sp>
      <p:pic>
        <p:nvPicPr>
          <p:cNvPr id="13314" name="Picture 2" descr="Objetivo de Desenvolvimento Sustentável 14 – Wikipédia, a enciclopédia livre">
            <a:extLst>
              <a:ext uri="{FF2B5EF4-FFF2-40B4-BE49-F238E27FC236}">
                <a16:creationId xmlns:a16="http://schemas.microsoft.com/office/drawing/2014/main" id="{D938A9F0-CF60-5D3F-181B-3D9937893D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25600" y="6558643"/>
            <a:ext cx="35433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etalhes do Objetivo - ObservaVIX">
            <a:extLst>
              <a:ext uri="{FF2B5EF4-FFF2-40B4-BE49-F238E27FC236}">
                <a16:creationId xmlns:a16="http://schemas.microsoft.com/office/drawing/2014/main" id="{3DB23E47-4E34-7EE4-C05D-315DDA83D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9" y="6716483"/>
            <a:ext cx="3570517" cy="35705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0" y="266700"/>
            <a:ext cx="8229600" cy="1143000"/>
          </a:xfrm>
        </p:spPr>
        <p:txBody>
          <a:bodyPr>
            <a:normAutofit fontScale="90000"/>
          </a:bodyPr>
          <a:lstStyle/>
          <a:p>
            <a:r>
              <a:rPr dirty="0">
                <a:latin typeface="Arial Black" panose="020B0A04020102020204" pitchFamily="34" charset="0"/>
              </a:rPr>
              <a:t>ODS 16 e 17: Paz, Justiça e </a:t>
            </a:r>
            <a:r>
              <a:rPr dirty="0" err="1">
                <a:latin typeface="Arial Black" panose="020B0A04020102020204" pitchFamily="34" charset="0"/>
              </a:rPr>
              <a:t>Parcerias</a:t>
            </a:r>
            <a:endParaRPr dirty="0">
              <a:latin typeface="Arial Black" panose="020B0A04020102020204" pitchFamily="34" charset="0"/>
            </a:endParaRPr>
          </a:p>
        </p:txBody>
      </p:sp>
      <p:sp>
        <p:nvSpPr>
          <p:cNvPr id="3" name="Content Placeholder 2"/>
          <p:cNvSpPr>
            <a:spLocks noGrp="1"/>
          </p:cNvSpPr>
          <p:nvPr>
            <p:ph idx="1"/>
          </p:nvPr>
        </p:nvSpPr>
        <p:spPr>
          <a:xfrm>
            <a:off x="304800" y="2552700"/>
            <a:ext cx="16840200" cy="2857500"/>
          </a:xfrm>
        </p:spPr>
        <p:txBody>
          <a:bodyPr/>
          <a:lstStyle/>
          <a:p>
            <a:r>
              <a:rPr dirty="0" err="1">
                <a:latin typeface="Arial Black" panose="020B0A04020102020204" pitchFamily="34" charset="0"/>
              </a:rPr>
              <a:t>Promover</a:t>
            </a:r>
            <a:r>
              <a:rPr dirty="0">
                <a:latin typeface="Arial Black" panose="020B0A04020102020204" pitchFamily="34" charset="0"/>
              </a:rPr>
              <a:t> </a:t>
            </a:r>
            <a:r>
              <a:rPr dirty="0" err="1">
                <a:latin typeface="Arial Black" panose="020B0A04020102020204" pitchFamily="34" charset="0"/>
              </a:rPr>
              <a:t>sociedades</a:t>
            </a:r>
            <a:r>
              <a:rPr dirty="0">
                <a:latin typeface="Arial Black" panose="020B0A04020102020204" pitchFamily="34" charset="0"/>
              </a:rPr>
              <a:t> </a:t>
            </a:r>
            <a:r>
              <a:rPr dirty="0" err="1">
                <a:latin typeface="Arial Black" panose="020B0A04020102020204" pitchFamily="34" charset="0"/>
              </a:rPr>
              <a:t>pacíficas</a:t>
            </a:r>
            <a:r>
              <a:rPr dirty="0">
                <a:latin typeface="Arial Black" panose="020B0A04020102020204" pitchFamily="34" charset="0"/>
              </a:rPr>
              <a:t> e </a:t>
            </a:r>
            <a:r>
              <a:rPr dirty="0" err="1">
                <a:latin typeface="Arial Black" panose="020B0A04020102020204" pitchFamily="34" charset="0"/>
              </a:rPr>
              <a:t>inclusivas</a:t>
            </a:r>
            <a:r>
              <a:rPr dirty="0">
                <a:latin typeface="Arial Black" panose="020B0A04020102020204" pitchFamily="34" charset="0"/>
              </a:rPr>
              <a:t>, </a:t>
            </a:r>
            <a:r>
              <a:rPr dirty="0" err="1">
                <a:latin typeface="Arial Black" panose="020B0A04020102020204" pitchFamily="34" charset="0"/>
              </a:rPr>
              <a:t>garantir</a:t>
            </a:r>
            <a:r>
              <a:rPr dirty="0">
                <a:latin typeface="Arial Black" panose="020B0A04020102020204" pitchFamily="34" charset="0"/>
              </a:rPr>
              <a:t> </a:t>
            </a:r>
            <a:r>
              <a:rPr dirty="0" err="1">
                <a:latin typeface="Arial Black" panose="020B0A04020102020204" pitchFamily="34" charset="0"/>
              </a:rPr>
              <a:t>acesso</a:t>
            </a:r>
            <a:r>
              <a:rPr dirty="0">
                <a:latin typeface="Arial Black" panose="020B0A04020102020204" pitchFamily="34" charset="0"/>
              </a:rPr>
              <a:t> à </a:t>
            </a:r>
            <a:r>
              <a:rPr dirty="0" err="1">
                <a:latin typeface="Arial Black" panose="020B0A04020102020204" pitchFamily="34" charset="0"/>
              </a:rPr>
              <a:t>justiça</a:t>
            </a:r>
            <a:r>
              <a:rPr dirty="0">
                <a:latin typeface="Arial Black" panose="020B0A04020102020204" pitchFamily="34" charset="0"/>
              </a:rPr>
              <a:t> e </a:t>
            </a:r>
            <a:r>
              <a:rPr dirty="0" err="1">
                <a:latin typeface="Arial Black" panose="020B0A04020102020204" pitchFamily="34" charset="0"/>
              </a:rPr>
              <a:t>fortalecer</a:t>
            </a:r>
            <a:r>
              <a:rPr dirty="0">
                <a:latin typeface="Arial Black" panose="020B0A04020102020204" pitchFamily="34" charset="0"/>
              </a:rPr>
              <a:t> </a:t>
            </a:r>
            <a:r>
              <a:rPr dirty="0" err="1">
                <a:latin typeface="Arial Black" panose="020B0A04020102020204" pitchFamily="34" charset="0"/>
              </a:rPr>
              <a:t>parcerias</a:t>
            </a:r>
            <a:r>
              <a:rPr dirty="0">
                <a:latin typeface="Arial Black" panose="020B0A04020102020204" pitchFamily="34" charset="0"/>
              </a:rPr>
              <a:t> </a:t>
            </a:r>
            <a:r>
              <a:rPr dirty="0" err="1">
                <a:latin typeface="Arial Black" panose="020B0A04020102020204" pitchFamily="34" charset="0"/>
              </a:rPr>
              <a:t>globais</a:t>
            </a:r>
            <a:r>
              <a:rPr dirty="0">
                <a:latin typeface="Arial Black" panose="020B0A04020102020204" pitchFamily="34" charset="0"/>
              </a:rPr>
              <a:t> para o </a:t>
            </a:r>
            <a:r>
              <a:rPr dirty="0" err="1">
                <a:latin typeface="Arial Black" panose="020B0A04020102020204" pitchFamily="34" charset="0"/>
              </a:rPr>
              <a:t>desenvolvimento</a:t>
            </a:r>
            <a:r>
              <a:rPr dirty="0">
                <a:latin typeface="Arial Black" panose="020B0A04020102020204" pitchFamily="34" charset="0"/>
              </a:rPr>
              <a:t> </a:t>
            </a:r>
            <a:r>
              <a:rPr dirty="0" err="1">
                <a:latin typeface="Arial Black" panose="020B0A04020102020204" pitchFamily="34" charset="0"/>
              </a:rPr>
              <a:t>sustentável</a:t>
            </a:r>
            <a:r>
              <a:rPr dirty="0">
                <a:latin typeface="Arial Black" panose="020B0A04020102020204" pitchFamily="34" charset="0"/>
              </a:rPr>
              <a:t>.</a:t>
            </a:r>
          </a:p>
        </p:txBody>
      </p:sp>
      <p:sp>
        <p:nvSpPr>
          <p:cNvPr id="4" name="AutoShape 4">
            <a:extLst>
              <a:ext uri="{FF2B5EF4-FFF2-40B4-BE49-F238E27FC236}">
                <a16:creationId xmlns:a16="http://schemas.microsoft.com/office/drawing/2014/main" id="{8C01B486-240F-FFF5-2501-2B8FE4A91994}"/>
              </a:ext>
            </a:extLst>
          </p:cNvPr>
          <p:cNvSpPr/>
          <p:nvPr/>
        </p:nvSpPr>
        <p:spPr>
          <a:xfrm>
            <a:off x="21771" y="1886832"/>
            <a:ext cx="4717802" cy="188735"/>
          </a:xfrm>
          <a:prstGeom prst="rect">
            <a:avLst/>
          </a:prstGeom>
          <a:solidFill>
            <a:srgbClr val="FFC83A"/>
          </a:solidFill>
        </p:spPr>
      </p:sp>
      <p:pic>
        <p:nvPicPr>
          <p:cNvPr id="14338" name="Picture 2" descr="Objetivo de Desenvolvimento Sustentável 16 – Wikipédia, a enciclopédia livre">
            <a:extLst>
              <a:ext uri="{FF2B5EF4-FFF2-40B4-BE49-F238E27FC236}">
                <a16:creationId xmlns:a16="http://schemas.microsoft.com/office/drawing/2014/main" id="{33AB9D68-AA89-144F-3754-1DCACDB83A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0" y="6553200"/>
            <a:ext cx="34671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Objetivo 17. Fortalecer os meios de implementação e revitalizar a parceria  global para o desenvolvimento sustentável | GT Agenda 2030">
            <a:extLst>
              <a:ext uri="{FF2B5EF4-FFF2-40B4-BE49-F238E27FC236}">
                <a16:creationId xmlns:a16="http://schemas.microsoft.com/office/drawing/2014/main" id="{91A8D038-AB48-A103-A77A-01EDA7A1F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558617"/>
            <a:ext cx="3467100" cy="34616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a:extLst>
            <a:ext uri="{FF2B5EF4-FFF2-40B4-BE49-F238E27FC236}">
              <a16:creationId xmlns:a16="http://schemas.microsoft.com/office/drawing/2014/main" id="{FBFFC222-7FE5-52E3-BBFA-4DB21659BA69}"/>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5AECD83F-FE0F-E792-F4FF-76907FFD748C}"/>
              </a:ext>
            </a:extLst>
          </p:cNvPr>
          <p:cNvSpPr txBox="1"/>
          <p:nvPr/>
        </p:nvSpPr>
        <p:spPr>
          <a:xfrm>
            <a:off x="1104900" y="759103"/>
            <a:ext cx="16878300" cy="3785652"/>
          </a:xfrm>
          <a:prstGeom prst="rect">
            <a:avLst/>
          </a:prstGeom>
          <a:noFill/>
        </p:spPr>
        <p:txBody>
          <a:bodyPr wrap="square" rtlCol="0">
            <a:spAutoFit/>
          </a:bodyPr>
          <a:lstStyle/>
          <a:p>
            <a:pPr algn="just"/>
            <a:r>
              <a:rPr lang="pt-BR" sz="4000" i="0" dirty="0">
                <a:solidFill>
                  <a:srgbClr val="222222"/>
                </a:solidFill>
                <a:effectLst/>
                <a:latin typeface="Arial Black" panose="020B0A04020102020204" pitchFamily="34" charset="0"/>
              </a:rPr>
              <a:t>Como o engenheiro mecânico pode contribuir, na sua atuação profissional, para atingir os 17 objetivos de desenvolvimento sustentável. </a:t>
            </a:r>
          </a:p>
          <a:p>
            <a:pPr algn="just"/>
            <a:endParaRPr lang="pt-BR" sz="4000" dirty="0">
              <a:solidFill>
                <a:srgbClr val="222222"/>
              </a:solidFill>
              <a:latin typeface="Arial Black" panose="020B0A04020102020204" pitchFamily="34" charset="0"/>
            </a:endParaRPr>
          </a:p>
          <a:p>
            <a:pPr algn="just"/>
            <a:r>
              <a:rPr lang="pt-BR" sz="4000" dirty="0">
                <a:latin typeface="Arial Black" panose="020B0A04020102020204" pitchFamily="34" charset="0"/>
              </a:rPr>
              <a:t>https://www.undp.org/pt/brazil/objetivos-de-desenvolvimento-sustentavel</a:t>
            </a:r>
          </a:p>
        </p:txBody>
      </p:sp>
      <p:sp>
        <p:nvSpPr>
          <p:cNvPr id="6" name="AutoShape 4">
            <a:extLst>
              <a:ext uri="{FF2B5EF4-FFF2-40B4-BE49-F238E27FC236}">
                <a16:creationId xmlns:a16="http://schemas.microsoft.com/office/drawing/2014/main" id="{04F3CE91-E175-02EA-E49A-3A0ECE6AF4C3}"/>
              </a:ext>
            </a:extLst>
          </p:cNvPr>
          <p:cNvSpPr/>
          <p:nvPr/>
        </p:nvSpPr>
        <p:spPr>
          <a:xfrm>
            <a:off x="914400" y="2933700"/>
            <a:ext cx="4717802" cy="188735"/>
          </a:xfrm>
          <a:prstGeom prst="rect">
            <a:avLst/>
          </a:prstGeom>
          <a:solidFill>
            <a:srgbClr val="FFC83A"/>
          </a:solidFill>
        </p:spPr>
      </p:sp>
      <p:pic>
        <p:nvPicPr>
          <p:cNvPr id="16386" name="Picture 2" descr="ODS | GT Agenda 2030">
            <a:extLst>
              <a:ext uri="{FF2B5EF4-FFF2-40B4-BE49-F238E27FC236}">
                <a16:creationId xmlns:a16="http://schemas.microsoft.com/office/drawing/2014/main" id="{36DFE73C-83CC-11F2-DA6A-E10AFEFCE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4762500"/>
            <a:ext cx="8153400" cy="5135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2491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04800" y="339111"/>
            <a:ext cx="15773400" cy="1988345"/>
          </a:xfrm>
        </p:spPr>
        <p:txBody>
          <a:bodyPr/>
          <a:lstStyle/>
          <a:p>
            <a:endParaRPr lang="pt-BR" dirty="0">
              <a:solidFill>
                <a:schemeClr val="bg1"/>
              </a:solidFill>
            </a:endParaRPr>
          </a:p>
        </p:txBody>
      </p:sp>
      <p:sp>
        <p:nvSpPr>
          <p:cNvPr id="3" name="Espaço Reservado para Conteúdo 2"/>
          <p:cNvSpPr>
            <a:spLocks noGrp="1"/>
          </p:cNvSpPr>
          <p:nvPr>
            <p:ph idx="1"/>
          </p:nvPr>
        </p:nvSpPr>
        <p:spPr>
          <a:xfrm>
            <a:off x="1257300" y="3408216"/>
            <a:ext cx="15773400" cy="5545500"/>
          </a:xfrm>
        </p:spPr>
        <p:txBody>
          <a:bodyPr>
            <a:normAutofit/>
          </a:bodyPr>
          <a:lstStyle/>
          <a:p>
            <a:pPr marL="0" indent="0" algn="ctr">
              <a:buNone/>
            </a:pPr>
            <a:r>
              <a:rPr lang="pt-BR" sz="13800" dirty="0">
                <a:solidFill>
                  <a:schemeClr val="bg1"/>
                </a:solidFill>
              </a:rPr>
              <a:t>Passivos ambientais</a:t>
            </a:r>
          </a:p>
          <a:p>
            <a:pPr marL="0" indent="0">
              <a:buNone/>
            </a:pPr>
            <a:endParaRPr lang="pt-BR" sz="4800" dirty="0"/>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11782528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04800" y="339111"/>
            <a:ext cx="15773400" cy="1988345"/>
          </a:xfrm>
        </p:spPr>
        <p:txBody>
          <a:bodyPr>
            <a:normAutofit fontScale="90000"/>
          </a:bodyPr>
          <a:lstStyle/>
          <a:p>
            <a:r>
              <a:rPr lang="pt-BR" sz="6000" b="1" dirty="0">
                <a:solidFill>
                  <a:schemeClr val="bg1"/>
                </a:solidFill>
              </a:rPr>
              <a:t>Norma regulamentadora nº 25</a:t>
            </a:r>
            <a:br>
              <a:rPr lang="pt-BR" dirty="0">
                <a:solidFill>
                  <a:schemeClr val="bg1"/>
                </a:solidFill>
              </a:rPr>
            </a:br>
            <a:br>
              <a:rPr lang="pt-BR" dirty="0">
                <a:solidFill>
                  <a:schemeClr val="bg1"/>
                </a:solidFill>
              </a:rPr>
            </a:br>
            <a:r>
              <a:rPr lang="pt-BR" dirty="0">
                <a:solidFill>
                  <a:schemeClr val="bg1"/>
                </a:solidFill>
              </a:rPr>
              <a:t>.</a:t>
            </a:r>
          </a:p>
        </p:txBody>
      </p:sp>
      <p:sp>
        <p:nvSpPr>
          <p:cNvPr id="3" name="Espaço Reservado para Conteúdo 2"/>
          <p:cNvSpPr>
            <a:spLocks noGrp="1"/>
          </p:cNvSpPr>
          <p:nvPr>
            <p:ph idx="1"/>
          </p:nvPr>
        </p:nvSpPr>
        <p:spPr>
          <a:xfrm>
            <a:off x="1257300" y="3408216"/>
            <a:ext cx="15773400" cy="5545500"/>
          </a:xfrm>
        </p:spPr>
        <p:txBody>
          <a:bodyPr>
            <a:normAutofit/>
          </a:bodyPr>
          <a:lstStyle/>
          <a:p>
            <a:pPr marL="0" indent="0">
              <a:buNone/>
            </a:pPr>
            <a:r>
              <a:rPr lang="pt-BR" sz="4400" b="1" dirty="0">
                <a:solidFill>
                  <a:schemeClr val="bg1"/>
                </a:solidFill>
              </a:rPr>
              <a:t>Norma Regulamentadora - NR que define resíduos industriais e estabelece a obrigação das empresas de buscar a redução da geração de resíduos por meio da adoção das melhores práticas tecnológicas e organizacionais disponíveis, atendendo à legislações sanitária e ambiental.</a:t>
            </a: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33319927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8600" y="1086991"/>
            <a:ext cx="15773400" cy="1988345"/>
          </a:xfrm>
        </p:spPr>
        <p:txBody>
          <a:bodyPr>
            <a:normAutofit fontScale="90000"/>
          </a:bodyPr>
          <a:lstStyle/>
          <a:p>
            <a:r>
              <a:rPr lang="pt-BR" sz="6000" dirty="0">
                <a:solidFill>
                  <a:schemeClr val="bg1"/>
                </a:solidFill>
                <a:latin typeface="+mj-lt"/>
              </a:rPr>
              <a:t>RESÍDUOS INDUSTRIAIS</a:t>
            </a:r>
            <a:br>
              <a:rPr lang="pt-BR" dirty="0">
                <a:solidFill>
                  <a:schemeClr val="bg1"/>
                </a:solidFill>
              </a:rPr>
            </a:br>
            <a:br>
              <a:rPr lang="pt-BR" dirty="0">
                <a:solidFill>
                  <a:schemeClr val="bg1"/>
                </a:solidFill>
              </a:rPr>
            </a:br>
            <a:r>
              <a:rPr lang="pt-BR" dirty="0">
                <a:solidFill>
                  <a:schemeClr val="bg1"/>
                </a:solidFill>
              </a:rPr>
              <a:t>.</a:t>
            </a:r>
          </a:p>
        </p:txBody>
      </p:sp>
      <p:sp>
        <p:nvSpPr>
          <p:cNvPr id="3" name="Espaço Reservado para Conteúdo 2"/>
          <p:cNvSpPr>
            <a:spLocks noGrp="1"/>
          </p:cNvSpPr>
          <p:nvPr>
            <p:ph idx="1"/>
          </p:nvPr>
        </p:nvSpPr>
        <p:spPr>
          <a:xfrm>
            <a:off x="1257300" y="3408216"/>
            <a:ext cx="15773400" cy="5545500"/>
          </a:xfrm>
        </p:spPr>
        <p:txBody>
          <a:bodyPr>
            <a:normAutofit/>
          </a:bodyPr>
          <a:lstStyle/>
          <a:p>
            <a:pPr marL="0" indent="0">
              <a:buNone/>
            </a:pPr>
            <a:r>
              <a:rPr lang="pt-BR" sz="4000" dirty="0">
                <a:solidFill>
                  <a:schemeClr val="bg1"/>
                </a:solidFill>
                <a:latin typeface="+mj-lt"/>
              </a:rPr>
              <a:t>Entendem-se como </a:t>
            </a:r>
            <a:r>
              <a:rPr lang="pt-BR" sz="4000" b="1" dirty="0">
                <a:solidFill>
                  <a:schemeClr val="bg1"/>
                </a:solidFill>
                <a:latin typeface="+mj-lt"/>
              </a:rPr>
              <a:t>resíduos industriais </a:t>
            </a:r>
            <a:r>
              <a:rPr lang="pt-BR" sz="4000" dirty="0">
                <a:solidFill>
                  <a:schemeClr val="bg1"/>
                </a:solidFill>
                <a:latin typeface="+mj-lt"/>
              </a:rPr>
              <a:t>aqueles provenientes dos processos industriais, na forma sólida, líquida ou gasosa ou combinação dessas, e que por suas características físicas, químicas ou microbiológicas não se assemelham aos resíduos domésticos, como cinzas, lodos, óleos, </a:t>
            </a:r>
            <a:r>
              <a:rPr lang="pt-BR" sz="4000" dirty="0" err="1">
                <a:solidFill>
                  <a:schemeClr val="bg1"/>
                </a:solidFill>
                <a:latin typeface="+mj-lt"/>
              </a:rPr>
              <a:t>bmateriais</a:t>
            </a:r>
            <a:r>
              <a:rPr lang="pt-BR" sz="4000" dirty="0">
                <a:solidFill>
                  <a:schemeClr val="bg1"/>
                </a:solidFill>
                <a:latin typeface="+mj-lt"/>
              </a:rPr>
              <a:t> alcalinos ou ácidos, escórias, poeiras, borras, substâncias lixiviadas e aqueles gerados em equipamentos e instalações de controle de poluição, bem como demais efluentes líquidos e emissões gasosas contaminantes atmosféricos.</a:t>
            </a:r>
            <a:endParaRPr lang="pt-BR" sz="6000" b="1" dirty="0">
              <a:solidFill>
                <a:schemeClr val="bg1"/>
              </a:solidFill>
              <a:latin typeface="+mj-lt"/>
            </a:endParaRP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40577142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8600" y="1086991"/>
            <a:ext cx="15773400" cy="1988345"/>
          </a:xfrm>
        </p:spPr>
        <p:txBody>
          <a:bodyPr>
            <a:normAutofit fontScale="90000"/>
          </a:bodyPr>
          <a:lstStyle/>
          <a:p>
            <a:r>
              <a:rPr lang="pt-BR" sz="6000" dirty="0">
                <a:solidFill>
                  <a:schemeClr val="bg1"/>
                </a:solidFill>
                <a:latin typeface="+mj-lt"/>
              </a:rPr>
              <a:t>RESÍDUOS INDUSTRIAIS</a:t>
            </a:r>
            <a:br>
              <a:rPr lang="pt-BR" dirty="0">
                <a:solidFill>
                  <a:schemeClr val="bg1"/>
                </a:solidFill>
              </a:rPr>
            </a:br>
            <a:br>
              <a:rPr lang="pt-BR" dirty="0">
                <a:solidFill>
                  <a:schemeClr val="bg1"/>
                </a:solidFill>
              </a:rPr>
            </a:br>
            <a:r>
              <a:rPr lang="pt-BR" dirty="0">
                <a:solidFill>
                  <a:schemeClr val="bg1"/>
                </a:solidFill>
              </a:rPr>
              <a:t>.</a:t>
            </a:r>
          </a:p>
        </p:txBody>
      </p:sp>
      <p:sp>
        <p:nvSpPr>
          <p:cNvPr id="3" name="Espaço Reservado para Conteúdo 2"/>
          <p:cNvSpPr>
            <a:spLocks noGrp="1"/>
          </p:cNvSpPr>
          <p:nvPr>
            <p:ph idx="1"/>
          </p:nvPr>
        </p:nvSpPr>
        <p:spPr>
          <a:xfrm>
            <a:off x="1257300" y="3408216"/>
            <a:ext cx="15773400" cy="5545500"/>
          </a:xfrm>
        </p:spPr>
        <p:txBody>
          <a:bodyPr>
            <a:normAutofit/>
          </a:bodyPr>
          <a:lstStyle/>
          <a:p>
            <a:r>
              <a:rPr lang="pt-BR" sz="4000" b="1" dirty="0">
                <a:solidFill>
                  <a:schemeClr val="bg1"/>
                </a:solidFill>
              </a:rPr>
              <a:t>A organização deve buscar a redução da exposição ocupacional aos resíduos industriais por meio da adoção das melhores práticas tecnológicas e organizacionais disponíveis.</a:t>
            </a:r>
          </a:p>
          <a:p>
            <a:r>
              <a:rPr lang="pt-BR" sz="3600" b="1" dirty="0">
                <a:solidFill>
                  <a:schemeClr val="bg1"/>
                </a:solidFill>
              </a:rPr>
              <a:t>Os trabalhadores envolvidos em atividades de coleta, manipulação, acondicionamento, armazenamento, transporte, tratamento e disposição de resíduos industriais devem ser capacitados pela empresa, de forma continuada, sobre os riscos ocupacionais envolvidos e as medidas de prevenção adequadas.</a:t>
            </a:r>
          </a:p>
          <a:p>
            <a:pPr marL="0" indent="0">
              <a:buNone/>
            </a:pPr>
            <a:endParaRPr lang="pt-BR" sz="4000" dirty="0">
              <a:solidFill>
                <a:schemeClr val="bg1"/>
              </a:solidFill>
            </a:endParaRPr>
          </a:p>
          <a:p>
            <a:pPr marL="0" indent="0">
              <a:buNone/>
            </a:pPr>
            <a:endParaRPr lang="pt-BR" sz="6000" b="1" dirty="0">
              <a:solidFill>
                <a:schemeClr val="bg1"/>
              </a:solidFill>
              <a:latin typeface="+mj-lt"/>
            </a:endParaRP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5159728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8600" y="1086991"/>
            <a:ext cx="15773400" cy="1988345"/>
          </a:xfrm>
        </p:spPr>
        <p:txBody>
          <a:bodyPr>
            <a:normAutofit fontScale="90000"/>
          </a:bodyPr>
          <a:lstStyle/>
          <a:p>
            <a:r>
              <a:rPr lang="pt-BR" sz="6000" dirty="0">
                <a:solidFill>
                  <a:schemeClr val="bg1"/>
                </a:solidFill>
                <a:latin typeface="+mj-lt"/>
              </a:rPr>
              <a:t>RESÍDUOS INDUSTRIAIS</a:t>
            </a:r>
            <a:br>
              <a:rPr lang="pt-BR" dirty="0">
                <a:solidFill>
                  <a:schemeClr val="bg1"/>
                </a:solidFill>
              </a:rPr>
            </a:br>
            <a:br>
              <a:rPr lang="pt-BR" dirty="0">
                <a:solidFill>
                  <a:schemeClr val="bg1"/>
                </a:solidFill>
              </a:rPr>
            </a:br>
            <a:r>
              <a:rPr lang="pt-BR" dirty="0">
                <a:solidFill>
                  <a:schemeClr val="bg1"/>
                </a:solidFill>
              </a:rPr>
              <a:t>.</a:t>
            </a:r>
          </a:p>
        </p:txBody>
      </p:sp>
      <p:sp>
        <p:nvSpPr>
          <p:cNvPr id="3" name="Espaço Reservado para Conteúdo 2"/>
          <p:cNvSpPr>
            <a:spLocks noGrp="1"/>
          </p:cNvSpPr>
          <p:nvPr>
            <p:ph idx="1"/>
          </p:nvPr>
        </p:nvSpPr>
        <p:spPr>
          <a:xfrm>
            <a:off x="1257300" y="3408216"/>
            <a:ext cx="15773400" cy="5545500"/>
          </a:xfrm>
        </p:spPr>
        <p:txBody>
          <a:bodyPr>
            <a:normAutofit/>
          </a:bodyPr>
          <a:lstStyle/>
          <a:p>
            <a:r>
              <a:rPr lang="pt-BR" sz="4000" b="1" dirty="0">
                <a:solidFill>
                  <a:schemeClr val="bg1"/>
                </a:solidFill>
              </a:rPr>
              <a:t>A organização deve buscar a redução da exposição ocupacional aos resíduos industriais por meio da adoção das melhores práticas tecnológicas e organizacionais disponíveis.</a:t>
            </a:r>
          </a:p>
          <a:p>
            <a:r>
              <a:rPr lang="pt-BR" sz="3600" b="1" dirty="0">
                <a:solidFill>
                  <a:schemeClr val="bg1"/>
                </a:solidFill>
              </a:rPr>
              <a:t>Os trabalhadores envolvidos em atividades de coleta, manipulação, acondicionamento, armazenamento, transporte, tratamento e disposição de resíduos industriais devem ser capacitados pela empresa, de forma continuada, sobre os riscos ocupacionais envolvidos e as medidas de prevenção adequadas.</a:t>
            </a:r>
          </a:p>
          <a:p>
            <a:pPr marL="0" indent="0">
              <a:buNone/>
            </a:pPr>
            <a:endParaRPr lang="pt-BR" sz="4000" dirty="0">
              <a:solidFill>
                <a:schemeClr val="bg1"/>
              </a:solidFill>
            </a:endParaRPr>
          </a:p>
          <a:p>
            <a:pPr marL="0" indent="0">
              <a:buNone/>
            </a:pPr>
            <a:endParaRPr lang="pt-BR" sz="6000" b="1" dirty="0">
              <a:solidFill>
                <a:schemeClr val="bg1"/>
              </a:solidFill>
              <a:latin typeface="+mj-lt"/>
            </a:endParaRP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3894450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76583" y="266700"/>
            <a:ext cx="18170236" cy="8850991"/>
            <a:chOff x="-428929" y="-1671786"/>
            <a:chExt cx="9514521" cy="10597840"/>
          </a:xfrm>
        </p:grpSpPr>
        <p:sp>
          <p:nvSpPr>
            <p:cNvPr id="3" name="TextBox 3"/>
            <p:cNvSpPr txBox="1"/>
            <p:nvPr/>
          </p:nvSpPr>
          <p:spPr>
            <a:xfrm>
              <a:off x="-233878" y="-1671786"/>
              <a:ext cx="9319470" cy="1731047"/>
            </a:xfrm>
            <a:prstGeom prst="rect">
              <a:avLst/>
            </a:prstGeom>
          </p:spPr>
          <p:txBody>
            <a:bodyPr lIns="0" tIns="0" rIns="0" bIns="0" rtlCol="0" anchor="t">
              <a:spAutoFit/>
            </a:bodyPr>
            <a:lstStyle/>
            <a:p>
              <a:pPr algn="l">
                <a:lnSpc>
                  <a:spcPts val="5759"/>
                </a:lnSpc>
              </a:pPr>
              <a:r>
                <a:rPr lang="pt-BR" sz="3200" b="1" i="0" dirty="0">
                  <a:solidFill>
                    <a:schemeClr val="bg1"/>
                  </a:solidFill>
                  <a:effectLst/>
                  <a:latin typeface="Arial Black" panose="020B0A04020102020204" pitchFamily="34" charset="0"/>
                </a:rPr>
                <a:t>A Ecologia Profunda/ ecologismo</a:t>
              </a:r>
              <a:r>
                <a:rPr lang="pt-BR" sz="3200" dirty="0">
                  <a:solidFill>
                    <a:schemeClr val="bg1"/>
                  </a:solidFill>
                  <a:latin typeface="Arial Black" panose="020B0A04020102020204" pitchFamily="34" charset="0"/>
                </a:rPr>
                <a:t> </a:t>
              </a:r>
              <a:br>
                <a:rPr lang="pt-BR" sz="4800" dirty="0"/>
              </a:br>
              <a:endParaRPr lang="en-US" sz="4800" spc="96" dirty="0">
                <a:solidFill>
                  <a:srgbClr val="FFFFFF"/>
                </a:solidFill>
                <a:latin typeface="Fredoka One"/>
              </a:endParaRPr>
            </a:p>
          </p:txBody>
        </p:sp>
        <p:sp>
          <p:nvSpPr>
            <p:cNvPr id="4" name="AutoShape 4"/>
            <p:cNvSpPr/>
            <p:nvPr/>
          </p:nvSpPr>
          <p:spPr>
            <a:xfrm>
              <a:off x="-428929" y="-340922"/>
              <a:ext cx="2052169" cy="296319"/>
            </a:xfrm>
            <a:prstGeom prst="rect">
              <a:avLst/>
            </a:prstGeom>
            <a:solidFill>
              <a:srgbClr val="FFC83A"/>
            </a:solidFill>
          </p:spPr>
        </p:sp>
        <p:sp>
          <p:nvSpPr>
            <p:cNvPr id="5" name="TextBox 5"/>
            <p:cNvSpPr txBox="1"/>
            <p:nvPr/>
          </p:nvSpPr>
          <p:spPr>
            <a:xfrm>
              <a:off x="-428929" y="-44604"/>
              <a:ext cx="9319470" cy="8970658"/>
            </a:xfrm>
            <a:prstGeom prst="rect">
              <a:avLst/>
            </a:prstGeom>
          </p:spPr>
          <p:txBody>
            <a:bodyPr wrap="square" lIns="0" tIns="0" rIns="0" bIns="0" rtlCol="0" anchor="t">
              <a:spAutoFit/>
            </a:bodyPr>
            <a:lstStyle/>
            <a:p>
              <a:pPr marL="457200" indent="-457200">
                <a:lnSpc>
                  <a:spcPts val="4760"/>
                </a:lnSpc>
                <a:buFont typeface="Arial" panose="020B0604020202020204" pitchFamily="34" charset="0"/>
                <a:buChar char="•"/>
              </a:pPr>
              <a:br>
                <a:rPr lang="pt-BR" sz="3200" dirty="0">
                  <a:solidFill>
                    <a:srgbClr val="FFC000"/>
                  </a:solidFill>
                  <a:latin typeface="Quicksand" panose="020B0604020202020204" charset="0"/>
                </a:rPr>
              </a:br>
              <a:endParaRPr lang="pt-BR" sz="3200" b="1" dirty="0">
                <a:solidFill>
                  <a:srgbClr val="FFC000"/>
                </a:solidFill>
                <a:latin typeface="Quicksand" panose="020B0604020202020204" charset="0"/>
              </a:endParaRPr>
            </a:p>
            <a:p>
              <a:pPr marL="457200" indent="-457200">
                <a:lnSpc>
                  <a:spcPts val="4760"/>
                </a:lnSpc>
                <a:buFont typeface="Arial" panose="020B0604020202020204" pitchFamily="34" charset="0"/>
                <a:buChar char="•"/>
              </a:pPr>
              <a:br>
                <a:rPr lang="pt-BR" sz="3200" dirty="0"/>
              </a:br>
              <a:br>
                <a:rPr lang="pt-BR" sz="3200" dirty="0"/>
              </a:br>
              <a:br>
                <a:rPr lang="pt-BR" sz="3200" dirty="0"/>
              </a:br>
              <a:endParaRPr lang="pt-BR" sz="3200" b="1" dirty="0">
                <a:solidFill>
                  <a:srgbClr val="FFC000"/>
                </a:solidFill>
                <a:latin typeface="Quicksand" panose="020B0604020202020204" charset="0"/>
              </a:endParaRPr>
            </a:p>
            <a:p>
              <a:pPr marL="457200" indent="-457200" algn="l">
                <a:lnSpc>
                  <a:spcPts val="4760"/>
                </a:lnSpc>
                <a:buFont typeface="Arial" panose="020B0604020202020204" pitchFamily="34" charset="0"/>
                <a:buChar char="•"/>
              </a:pPr>
              <a:br>
                <a:rPr lang="pt-BR" sz="3200" dirty="0"/>
              </a:br>
              <a:br>
                <a:rPr lang="pt-BR" sz="3200" dirty="0"/>
              </a:br>
              <a:br>
                <a:rPr lang="pt-BR" sz="3600" dirty="0"/>
              </a:br>
              <a:endParaRPr lang="pt-BR" sz="3600" dirty="0">
                <a:solidFill>
                  <a:srgbClr val="FFC000"/>
                </a:solidFill>
                <a:effectLst/>
                <a:latin typeface="Quicksand Bold" panose="020B0604020202020204" charset="0"/>
                <a:ea typeface="Times New Roman" panose="02020603050405020304" pitchFamily="18" charset="0"/>
              </a:endParaRPr>
            </a:p>
            <a:p>
              <a:pPr algn="l">
                <a:lnSpc>
                  <a:spcPts val="4760"/>
                </a:lnSpc>
              </a:pPr>
              <a:endParaRPr lang="en-US" sz="3600" spc="140" dirty="0">
                <a:solidFill>
                  <a:srgbClr val="FFC000"/>
                </a:solidFill>
                <a:latin typeface="Quicksand Bold"/>
              </a:endParaRPr>
            </a:p>
          </p:txBody>
        </p:sp>
        <p:sp>
          <p:nvSpPr>
            <p:cNvPr id="6" name="TextBox 6"/>
            <p:cNvSpPr txBox="1"/>
            <p:nvPr/>
          </p:nvSpPr>
          <p:spPr>
            <a:xfrm>
              <a:off x="-233878" y="4653972"/>
              <a:ext cx="7033949" cy="550920"/>
            </a:xfrm>
            <a:prstGeom prst="rect">
              <a:avLst/>
            </a:prstGeom>
          </p:spPr>
          <p:txBody>
            <a:bodyPr lIns="0" tIns="0" rIns="0" bIns="0" rtlCol="0" anchor="t">
              <a:spAutoFit/>
            </a:bodyPr>
            <a:lstStyle/>
            <a:p>
              <a:pPr algn="l">
                <a:lnSpc>
                  <a:spcPts val="3442"/>
                </a:lnSpc>
              </a:pPr>
              <a:endParaRPr lang="en-US" sz="2800" dirty="0">
                <a:solidFill>
                  <a:srgbClr val="FFFFFF"/>
                </a:solidFill>
                <a:latin typeface="Quicksand Bold"/>
              </a:endParaRPr>
            </a:p>
          </p:txBody>
        </p:sp>
      </p:grpSp>
      <p:sp>
        <p:nvSpPr>
          <p:cNvPr id="8" name="CaixaDeTexto 7">
            <a:extLst>
              <a:ext uri="{FF2B5EF4-FFF2-40B4-BE49-F238E27FC236}">
                <a16:creationId xmlns:a16="http://schemas.microsoft.com/office/drawing/2014/main" id="{6A7FFA43-C8B0-6D09-1EBA-530159F4B61E}"/>
              </a:ext>
            </a:extLst>
          </p:cNvPr>
          <p:cNvSpPr txBox="1"/>
          <p:nvPr/>
        </p:nvSpPr>
        <p:spPr>
          <a:xfrm>
            <a:off x="295912" y="2137006"/>
            <a:ext cx="17992087" cy="8525411"/>
          </a:xfrm>
          <a:prstGeom prst="rect">
            <a:avLst/>
          </a:prstGeom>
          <a:noFill/>
        </p:spPr>
        <p:txBody>
          <a:bodyPr wrap="square">
            <a:spAutoFit/>
          </a:bodyPr>
          <a:lstStyle/>
          <a:p>
            <a:pPr marL="457200" indent="-457200">
              <a:buFont typeface="Arial" panose="020B0604020202020204" pitchFamily="34" charset="0"/>
              <a:buChar char="•"/>
            </a:pPr>
            <a:r>
              <a:rPr lang="pt-BR" sz="3200" b="0" i="0" dirty="0">
                <a:solidFill>
                  <a:schemeClr val="bg1"/>
                </a:solidFill>
                <a:effectLst/>
                <a:latin typeface="Arial Black" panose="020B0A04020102020204" pitchFamily="34" charset="0"/>
              </a:rPr>
              <a:t>O termo </a:t>
            </a:r>
            <a:r>
              <a:rPr lang="pt-BR" sz="3200" b="0" i="1" dirty="0">
                <a:solidFill>
                  <a:schemeClr val="bg1"/>
                </a:solidFill>
                <a:effectLst/>
                <a:latin typeface="Arial Black" panose="020B0A04020102020204" pitchFamily="34" charset="0"/>
              </a:rPr>
              <a:t>ecologia profunda </a:t>
            </a:r>
            <a:r>
              <a:rPr lang="pt-BR" sz="3200" b="0" i="0" dirty="0">
                <a:solidFill>
                  <a:schemeClr val="bg1"/>
                </a:solidFill>
                <a:effectLst/>
                <a:latin typeface="Arial Black" panose="020B0A04020102020204" pitchFamily="34" charset="0"/>
              </a:rPr>
              <a:t>foi cunhado por Arne </a:t>
            </a:r>
            <a:r>
              <a:rPr lang="pt-BR" sz="3200" b="0" i="0" dirty="0" err="1">
                <a:solidFill>
                  <a:schemeClr val="bg1"/>
                </a:solidFill>
                <a:effectLst/>
                <a:latin typeface="Arial Black" panose="020B0A04020102020204" pitchFamily="34" charset="0"/>
              </a:rPr>
              <a:t>Naess</a:t>
            </a:r>
            <a:r>
              <a:rPr lang="pt-BR" sz="3200" b="0" i="0" dirty="0">
                <a:solidFill>
                  <a:schemeClr val="bg1"/>
                </a:solidFill>
                <a:effectLst/>
                <a:latin typeface="Arial Black" panose="020B0A04020102020204" pitchFamily="34" charset="0"/>
              </a:rPr>
              <a:t>, filósofo norueguês, em 1972, com a intenção de ir além do simples nível factual da ecologia como ciência, para um nível mais profundo de </a:t>
            </a:r>
            <a:r>
              <a:rPr lang="pt-BR" sz="2800" b="0" i="0" dirty="0">
                <a:solidFill>
                  <a:schemeClr val="bg1"/>
                </a:solidFill>
                <a:effectLst/>
                <a:latin typeface="Arial Black" panose="020B0A04020102020204" pitchFamily="34" charset="0"/>
              </a:rPr>
              <a:t>CONSCIÊNCIA ECOLÓGICA.</a:t>
            </a:r>
            <a:r>
              <a:rPr lang="pt-BR" sz="2800" dirty="0">
                <a:solidFill>
                  <a:schemeClr val="bg1"/>
                </a:solidFill>
                <a:latin typeface="Arial Black" panose="020B0A04020102020204" pitchFamily="34" charset="0"/>
              </a:rPr>
              <a:t> </a:t>
            </a:r>
          </a:p>
          <a:p>
            <a:pPr marL="457200" indent="-457200">
              <a:buFont typeface="Arial" panose="020B0604020202020204" pitchFamily="34" charset="0"/>
              <a:buChar char="•"/>
            </a:pPr>
            <a:r>
              <a:rPr lang="pt-BR" sz="3200" b="0" i="0" dirty="0">
                <a:solidFill>
                  <a:schemeClr val="bg1"/>
                </a:solidFill>
                <a:effectLst/>
                <a:latin typeface="Arial Black" panose="020B0A04020102020204" pitchFamily="34" charset="0"/>
              </a:rPr>
              <a:t>princípios básicos dessa linha de pensamento que foi descrita em 1984 como sendo:</a:t>
            </a:r>
          </a:p>
          <a:p>
            <a:pPr marL="457200" indent="-457200">
              <a:buFont typeface="Arial" panose="020B0604020202020204" pitchFamily="34" charset="0"/>
              <a:buChar char="•"/>
            </a:pPr>
            <a:r>
              <a:rPr lang="pt-BR" sz="3200" b="0" i="0" dirty="0">
                <a:solidFill>
                  <a:schemeClr val="bg1"/>
                </a:solidFill>
                <a:effectLst/>
                <a:latin typeface="Arial Black" panose="020B0A04020102020204" pitchFamily="34" charset="0"/>
              </a:rPr>
              <a:t> a vida humana e não humana têm valores intrínsecos independentes do utilitarismo; </a:t>
            </a:r>
          </a:p>
          <a:p>
            <a:pPr marL="457200" indent="-457200">
              <a:buFont typeface="Arial" panose="020B0604020202020204" pitchFamily="34" charset="0"/>
              <a:buChar char="•"/>
            </a:pPr>
            <a:r>
              <a:rPr lang="pt-BR" sz="3200" b="0" i="0" dirty="0">
                <a:solidFill>
                  <a:schemeClr val="bg1"/>
                </a:solidFill>
                <a:effectLst/>
                <a:latin typeface="Arial Black" panose="020B0A04020102020204" pitchFamily="34" charset="0"/>
              </a:rPr>
              <a:t>os humanos não têm o direito de reduzir a biodiversidade, exceto para satisfazer suas necessidades vitais;</a:t>
            </a:r>
          </a:p>
          <a:p>
            <a:pPr marL="457200" indent="-457200">
              <a:buFont typeface="Arial" panose="020B0604020202020204" pitchFamily="34" charset="0"/>
              <a:buChar char="•"/>
            </a:pPr>
            <a:r>
              <a:rPr lang="pt-BR" sz="3200" b="0" i="0" dirty="0">
                <a:solidFill>
                  <a:schemeClr val="bg1"/>
                </a:solidFill>
                <a:effectLst/>
                <a:latin typeface="Arial Black" panose="020B0A04020102020204" pitchFamily="34" charset="0"/>
              </a:rPr>
              <a:t> a interferência humana na natureza é demasiada; as políticas devem, portanto, ser mudadas, afetando as estruturas econômicas, tecnológicas e ideológicas.</a:t>
            </a:r>
            <a:r>
              <a:rPr lang="pt-BR" sz="3200" dirty="0">
                <a:solidFill>
                  <a:schemeClr val="bg1"/>
                </a:solidFill>
                <a:latin typeface="Arial Black" panose="020B0A04020102020204" pitchFamily="34" charset="0"/>
              </a:rPr>
              <a:t> </a:t>
            </a:r>
          </a:p>
          <a:p>
            <a:pPr marL="457200" indent="-457200">
              <a:buFont typeface="Arial" panose="020B0604020202020204" pitchFamily="34" charset="0"/>
              <a:buChar char="•"/>
            </a:pPr>
            <a:r>
              <a:rPr lang="pt-BR" sz="3200" b="0" i="0" dirty="0">
                <a:solidFill>
                  <a:schemeClr val="bg1"/>
                </a:solidFill>
                <a:effectLst/>
                <a:latin typeface="Arial Black" panose="020B0A04020102020204" pitchFamily="34" charset="0"/>
              </a:rPr>
              <a:t>Consideram que a natureza deve ser preservada por ela própria, independente da contribuição que as áreas naturais protegidas possam fazer ao bem estar humano.</a:t>
            </a:r>
            <a:br>
              <a:rPr lang="pt-BR" sz="3200" dirty="0"/>
            </a:br>
            <a:br>
              <a:rPr lang="pt-BR" sz="3200" dirty="0">
                <a:solidFill>
                  <a:schemeClr val="bg1"/>
                </a:solidFill>
                <a:latin typeface="Arial Black" panose="020B0A04020102020204" pitchFamily="34" charset="0"/>
              </a:rPr>
            </a:br>
            <a:br>
              <a:rPr lang="pt-BR" dirty="0"/>
            </a:br>
            <a:endParaRPr lang="pt-BR" dirty="0"/>
          </a:p>
        </p:txBody>
      </p:sp>
    </p:spTree>
    <p:extLst>
      <p:ext uri="{BB962C8B-B14F-4D97-AF65-F5344CB8AC3E}">
        <p14:creationId xmlns:p14="http://schemas.microsoft.com/office/powerpoint/2010/main" val="245019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8600" y="38100"/>
            <a:ext cx="15773400" cy="1988345"/>
          </a:xfrm>
        </p:spPr>
        <p:txBody>
          <a:bodyPr>
            <a:normAutofit fontScale="90000"/>
          </a:bodyPr>
          <a:lstStyle/>
          <a:p>
            <a:r>
              <a:rPr lang="pt-BR" sz="6000" dirty="0">
                <a:solidFill>
                  <a:schemeClr val="bg1"/>
                </a:solidFill>
                <a:latin typeface="+mj-lt"/>
              </a:rPr>
              <a:t>recomendações que devem ser seguidas para a gestão adequada dos resíduos industriais:</a:t>
            </a:r>
            <a:br>
              <a:rPr lang="pt-BR" sz="6000" dirty="0">
                <a:solidFill>
                  <a:schemeClr val="bg1"/>
                </a:solidFill>
                <a:latin typeface="+mj-lt"/>
              </a:rPr>
            </a:br>
            <a:endParaRPr lang="pt-BR" dirty="0">
              <a:solidFill>
                <a:schemeClr val="bg1"/>
              </a:solidFill>
            </a:endParaRPr>
          </a:p>
        </p:txBody>
      </p:sp>
      <p:sp>
        <p:nvSpPr>
          <p:cNvPr id="3" name="Espaço Reservado para Conteúdo 2"/>
          <p:cNvSpPr>
            <a:spLocks noGrp="1"/>
          </p:cNvSpPr>
          <p:nvPr>
            <p:ph idx="1"/>
          </p:nvPr>
        </p:nvSpPr>
        <p:spPr>
          <a:xfrm>
            <a:off x="228600" y="1674635"/>
            <a:ext cx="17678400" cy="8612365"/>
          </a:xfrm>
        </p:spPr>
        <p:txBody>
          <a:bodyPr>
            <a:normAutofit lnSpcReduction="10000"/>
          </a:bodyPr>
          <a:lstStyle/>
          <a:p>
            <a:r>
              <a:rPr lang="pt-BR" sz="4000" dirty="0">
                <a:solidFill>
                  <a:schemeClr val="bg1"/>
                </a:solidFill>
              </a:rPr>
              <a:t>buscar a redução na geração de resíduos, por meio da adoção das melhores práticas tecnológicas e organizacionais disponíveis;</a:t>
            </a:r>
          </a:p>
          <a:p>
            <a:r>
              <a:rPr lang="pt-BR" sz="4000" dirty="0">
                <a:solidFill>
                  <a:schemeClr val="bg1"/>
                </a:solidFill>
              </a:rPr>
              <a:t>procurar um destino adequado dos resíduos industriais, não dispersando os componentes poluentes no ambiente laboral e no meio ambiente;</a:t>
            </a:r>
          </a:p>
          <a:p>
            <a:r>
              <a:rPr lang="pt-BR" sz="4000" dirty="0">
                <a:solidFill>
                  <a:schemeClr val="bg1"/>
                </a:solidFill>
              </a:rPr>
              <a:t>as medidas, métodos, equipamentos ou dispositivos de controle do lançamento ou liberação dos contaminantes gasosos, líquidos e sólidos devem ser submetidos ao exame e à aprovação dos órgãos competentes;</a:t>
            </a:r>
          </a:p>
          <a:p>
            <a:r>
              <a:rPr lang="pt-BR" sz="4000" dirty="0">
                <a:solidFill>
                  <a:schemeClr val="bg1"/>
                </a:solidFill>
              </a:rPr>
              <a:t>os resíduos devem ser adequadamente coletados;</a:t>
            </a:r>
          </a:p>
          <a:p>
            <a:r>
              <a:rPr lang="pt-BR" sz="4000" dirty="0">
                <a:solidFill>
                  <a:schemeClr val="bg1"/>
                </a:solidFill>
              </a:rPr>
              <a:t>acondicionados, armazenados, transportados, tratados e encaminhados para a adequada disposição final pela empresa;</a:t>
            </a:r>
          </a:p>
          <a:p>
            <a:r>
              <a:rPr lang="pt-BR" sz="4000" dirty="0">
                <a:solidFill>
                  <a:schemeClr val="bg1"/>
                </a:solidFill>
              </a:rPr>
              <a:t>os resíduos sólidos e líquidos de alta toxicidade e periculosidade devem ser dispostos com o conhecimento e o auxílio de entidades especializadas/públicas;</a:t>
            </a:r>
          </a:p>
          <a:p>
            <a:r>
              <a:rPr lang="pt-BR" sz="4000" dirty="0">
                <a:solidFill>
                  <a:schemeClr val="bg1"/>
                </a:solidFill>
              </a:rPr>
              <a:t>os resíduos de risco biológico devem ser dispostos conforme previsto nas legislações sanitária e ambiental;</a:t>
            </a:r>
          </a:p>
          <a:p>
            <a:endParaRPr lang="pt-BR" sz="4000" dirty="0">
              <a:solidFill>
                <a:schemeClr val="bg1"/>
              </a:solidFill>
            </a:endParaRPr>
          </a:p>
          <a:p>
            <a:pPr marL="0" indent="0">
              <a:buNone/>
            </a:pPr>
            <a:endParaRPr lang="pt-BR" sz="4000" dirty="0">
              <a:solidFill>
                <a:schemeClr val="bg1"/>
              </a:solidFill>
            </a:endParaRPr>
          </a:p>
          <a:p>
            <a:pPr marL="0" indent="0">
              <a:buNone/>
            </a:pPr>
            <a:endParaRPr lang="pt-BR" sz="6000" b="1" dirty="0">
              <a:solidFill>
                <a:schemeClr val="bg1"/>
              </a:solidFill>
              <a:latin typeface="+mj-lt"/>
            </a:endParaRPr>
          </a:p>
        </p:txBody>
      </p:sp>
      <p:sp>
        <p:nvSpPr>
          <p:cNvPr id="4" name="AutoShape 4">
            <a:extLst>
              <a:ext uri="{FF2B5EF4-FFF2-40B4-BE49-F238E27FC236}">
                <a16:creationId xmlns:a16="http://schemas.microsoft.com/office/drawing/2014/main" id="{279785D7-0A2B-8717-7F3F-C3B51C606EBD}"/>
              </a:ext>
            </a:extLst>
          </p:cNvPr>
          <p:cNvSpPr/>
          <p:nvPr/>
        </p:nvSpPr>
        <p:spPr>
          <a:xfrm>
            <a:off x="0" y="1485900"/>
            <a:ext cx="4717802" cy="188735"/>
          </a:xfrm>
          <a:prstGeom prst="rect">
            <a:avLst/>
          </a:prstGeom>
          <a:solidFill>
            <a:srgbClr val="FFC83A"/>
          </a:solidFill>
        </p:spPr>
      </p:sp>
    </p:spTree>
    <p:extLst>
      <p:ext uri="{BB962C8B-B14F-4D97-AF65-F5344CB8AC3E}">
        <p14:creationId xmlns:p14="http://schemas.microsoft.com/office/powerpoint/2010/main" val="31755180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8000" b="1" dirty="0">
                <a:solidFill>
                  <a:schemeClr val="bg1"/>
                </a:solidFill>
              </a:rPr>
              <a:t>Ecoeficiência </a:t>
            </a:r>
            <a:endParaRPr lang="pt-BR" dirty="0">
              <a:solidFill>
                <a:schemeClr val="bg1"/>
              </a:solidFill>
            </a:endParaRPr>
          </a:p>
        </p:txBody>
      </p:sp>
      <p:sp>
        <p:nvSpPr>
          <p:cNvPr id="3" name="Espaço Reservado para Conteúdo 2"/>
          <p:cNvSpPr>
            <a:spLocks noGrp="1"/>
          </p:cNvSpPr>
          <p:nvPr>
            <p:ph idx="1"/>
          </p:nvPr>
        </p:nvSpPr>
        <p:spPr>
          <a:xfrm>
            <a:off x="228600" y="2742456"/>
            <a:ext cx="17678400" cy="7544544"/>
          </a:xfrm>
        </p:spPr>
        <p:txBody>
          <a:bodyPr>
            <a:normAutofit/>
          </a:bodyPr>
          <a:lstStyle/>
          <a:p>
            <a:r>
              <a:rPr lang="pt-BR" sz="6000" b="1" dirty="0">
                <a:solidFill>
                  <a:schemeClr val="bg1"/>
                </a:solidFill>
                <a:latin typeface="+mj-lt"/>
              </a:rPr>
              <a:t>Ecoeficiência é uma filosofia empresarial que vem atender aos requisitos necessários para o desenvolvimento sustentável, procurando incluir na cultura das organizações os princípios básicos para a redução de impactos ambientais e melhorias no valor dos produtos e serviços.</a:t>
            </a: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11819207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8000" b="1" dirty="0">
                <a:solidFill>
                  <a:schemeClr val="bg1"/>
                </a:solidFill>
              </a:rPr>
              <a:t>Atividade de mineração</a:t>
            </a:r>
            <a:endParaRPr lang="pt-BR" dirty="0">
              <a:solidFill>
                <a:schemeClr val="bg1"/>
              </a:solidFill>
            </a:endParaRPr>
          </a:p>
        </p:txBody>
      </p:sp>
      <p:sp>
        <p:nvSpPr>
          <p:cNvPr id="3" name="Espaço Reservado para Conteúdo 2"/>
          <p:cNvSpPr>
            <a:spLocks noGrp="1"/>
          </p:cNvSpPr>
          <p:nvPr>
            <p:ph idx="1"/>
          </p:nvPr>
        </p:nvSpPr>
        <p:spPr>
          <a:xfrm>
            <a:off x="228600" y="2742456"/>
            <a:ext cx="17830800" cy="7544544"/>
          </a:xfrm>
        </p:spPr>
        <p:txBody>
          <a:bodyPr>
            <a:normAutofit fontScale="62500" lnSpcReduction="20000"/>
          </a:bodyPr>
          <a:lstStyle/>
          <a:p>
            <a:r>
              <a:rPr lang="pt-BR" sz="6000" b="1" dirty="0">
                <a:solidFill>
                  <a:schemeClr val="bg1"/>
                </a:solidFill>
                <a:latin typeface="+mj-lt"/>
              </a:rPr>
              <a:t>As atividades de mineração têm grande importância social e econômica para o país. Respondem por 4,2% do PIB e 20% das exportações brasileiras, gerando ainda milhares de empregos diretos e indiretos.</a:t>
            </a:r>
          </a:p>
          <a:p>
            <a:r>
              <a:rPr lang="pt-BR" sz="6000" b="1" dirty="0">
                <a:solidFill>
                  <a:schemeClr val="bg1"/>
                </a:solidFill>
                <a:latin typeface="+mj-lt"/>
              </a:rPr>
              <a:t>Os resíduos de mineração, gerados na atividade de pesquisa, extração ou beneficiamento de minérios estão sujeitos à elaboração de plano de gerenciamento de resíduos sólidos e à realização de inventário.</a:t>
            </a:r>
          </a:p>
          <a:p>
            <a:r>
              <a:rPr lang="pt-BR" sz="6000" b="1" dirty="0">
                <a:solidFill>
                  <a:schemeClr val="bg1"/>
                </a:solidFill>
                <a:latin typeface="+mj-lt"/>
              </a:rPr>
              <a:t>Na atividade de mineração, temos a geração de dois tipos principais de resíduos sólidos: os estéreis e os rejeitos.</a:t>
            </a:r>
          </a:p>
          <a:p>
            <a:r>
              <a:rPr lang="pt-BR" sz="6000" b="1" dirty="0">
                <a:solidFill>
                  <a:schemeClr val="bg1"/>
                </a:solidFill>
                <a:latin typeface="+mj-lt"/>
              </a:rPr>
              <a:t>Os resíduos estéreis são os materiais escavados, gerados pelas atividades de extração (ou lavra) no </a:t>
            </a:r>
            <a:r>
              <a:rPr lang="pt-BR" sz="6000" b="1" dirty="0" err="1">
                <a:solidFill>
                  <a:schemeClr val="bg1"/>
                </a:solidFill>
                <a:latin typeface="+mj-lt"/>
              </a:rPr>
              <a:t>decapeamento</a:t>
            </a:r>
            <a:r>
              <a:rPr lang="pt-BR" sz="6000" b="1" dirty="0">
                <a:solidFill>
                  <a:schemeClr val="bg1"/>
                </a:solidFill>
                <a:latin typeface="+mj-lt"/>
              </a:rPr>
              <a:t> da mina. Eles não possuem valor econômico e acabam encostados ou empilhados.</a:t>
            </a:r>
          </a:p>
          <a:p>
            <a:r>
              <a:rPr lang="pt-BR" sz="6000" b="1" dirty="0">
                <a:solidFill>
                  <a:schemeClr val="bg1"/>
                </a:solidFill>
                <a:latin typeface="+mj-lt"/>
              </a:rPr>
              <a:t>Os rejeitos são resíduos resultantes dos processos de beneficiamento a que são submetidas as substâncias final. Apresentam em sua composição partículas de rocha, água e as substâncias químicas envolvidas no processo de beneficiamento.</a:t>
            </a: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34316972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8000" b="1" dirty="0">
                <a:solidFill>
                  <a:schemeClr val="bg1"/>
                </a:solidFill>
              </a:rPr>
              <a:t>Atividade de mineração</a:t>
            </a:r>
            <a:endParaRPr lang="pt-BR" dirty="0">
              <a:solidFill>
                <a:schemeClr val="bg1"/>
              </a:solidFill>
            </a:endParaRPr>
          </a:p>
        </p:txBody>
      </p:sp>
      <p:sp>
        <p:nvSpPr>
          <p:cNvPr id="3" name="Espaço Reservado para Conteúdo 2"/>
          <p:cNvSpPr>
            <a:spLocks noGrp="1"/>
          </p:cNvSpPr>
          <p:nvPr>
            <p:ph idx="1"/>
          </p:nvPr>
        </p:nvSpPr>
        <p:spPr>
          <a:xfrm>
            <a:off x="228600" y="2742456"/>
            <a:ext cx="17830800" cy="7544544"/>
          </a:xfrm>
        </p:spPr>
        <p:txBody>
          <a:bodyPr>
            <a:normAutofit fontScale="92500" lnSpcReduction="20000"/>
          </a:bodyPr>
          <a:lstStyle/>
          <a:p>
            <a:r>
              <a:rPr lang="pt-BR" sz="6000" b="1" dirty="0">
                <a:solidFill>
                  <a:schemeClr val="bg1"/>
                </a:solidFill>
                <a:latin typeface="+mj-lt"/>
              </a:rPr>
              <a:t>A disposição de rejeitos pode causar diversos impactos ao ambiente, como a poluição visual pela alteração da paisagem natural, a contaminação de águas subterrâneas, a contaminação do ar, o assoreamento de cursos de água, entre outros.</a:t>
            </a:r>
          </a:p>
          <a:p>
            <a:r>
              <a:rPr lang="pt-BR" sz="6000" b="1" dirty="0">
                <a:solidFill>
                  <a:schemeClr val="bg1"/>
                </a:solidFill>
                <a:latin typeface="+mj-lt"/>
              </a:rPr>
              <a:t>O método mais utilizado para a disposição dos rejeitos minerais </a:t>
            </a:r>
            <a:r>
              <a:rPr lang="pt-BR" sz="6000" b="1" dirty="0" err="1">
                <a:solidFill>
                  <a:schemeClr val="bg1"/>
                </a:solidFill>
                <a:latin typeface="+mj-lt"/>
              </a:rPr>
              <a:t>sãoas</a:t>
            </a:r>
            <a:r>
              <a:rPr lang="pt-BR" sz="6000" b="1" dirty="0">
                <a:solidFill>
                  <a:schemeClr val="bg1"/>
                </a:solidFill>
                <a:latin typeface="+mj-lt"/>
              </a:rPr>
              <a:t> barragens ou diques, que podem ser convencionais em solo natural ou alteados com os próprios rejeitos. São três os métodos mais comuns de barragens de rejeitos: montante, jusante e linha de centro.</a:t>
            </a: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27995909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7200" b="1" dirty="0">
                <a:solidFill>
                  <a:schemeClr val="bg1"/>
                </a:solidFill>
              </a:rPr>
              <a:t>Indústria siderúrgica – metais ferrosos</a:t>
            </a:r>
            <a:br>
              <a:rPr lang="pt-BR" dirty="0">
                <a:solidFill>
                  <a:schemeClr val="bg1"/>
                </a:solidFill>
              </a:rPr>
            </a:br>
            <a:endParaRPr lang="pt-BR" dirty="0">
              <a:solidFill>
                <a:schemeClr val="bg1"/>
              </a:solidFill>
            </a:endParaRPr>
          </a:p>
        </p:txBody>
      </p:sp>
      <p:sp>
        <p:nvSpPr>
          <p:cNvPr id="3" name="Espaço Reservado para Conteúdo 2"/>
          <p:cNvSpPr>
            <a:spLocks noGrp="1"/>
          </p:cNvSpPr>
          <p:nvPr>
            <p:ph idx="1"/>
          </p:nvPr>
        </p:nvSpPr>
        <p:spPr>
          <a:xfrm>
            <a:off x="228600" y="2742456"/>
            <a:ext cx="17830800" cy="7544544"/>
          </a:xfrm>
        </p:spPr>
        <p:txBody>
          <a:bodyPr>
            <a:normAutofit fontScale="77500" lnSpcReduction="20000"/>
          </a:bodyPr>
          <a:lstStyle/>
          <a:p>
            <a:r>
              <a:rPr lang="pt-BR" sz="6000" b="1" dirty="0">
                <a:solidFill>
                  <a:schemeClr val="bg1"/>
                </a:solidFill>
                <a:latin typeface="+mj-lt"/>
              </a:rPr>
              <a:t>A siderurgia é o ramo da metalurgia que tem como especialidade a industrialização do ferro e do aço por meio da purificação da matéria-prima.</a:t>
            </a:r>
          </a:p>
          <a:p>
            <a:r>
              <a:rPr lang="pt-BR" sz="6000" b="1" dirty="0">
                <a:solidFill>
                  <a:schemeClr val="bg1"/>
                </a:solidFill>
                <a:latin typeface="+mj-lt"/>
              </a:rPr>
              <a:t>O minério de ferro passa por diversos processos de eliminação de impurezas e detritos rochosos e a retirada dos átomos de oxigênio que o compõem, em altos-fornos (com temperaturas de cerca de 1.300 ºC). Para isso é necessário que sejam adicionados no processo combustíveis redutores com alto teor de carbono, como o coque de petróleo, o carvão mineral ou o carvão vegetal, resultando na produção de ferro-gusa e aço, matéria-prima básica para a industrialização de barras, chapas, vergalhões e outros produtos metálicos.</a:t>
            </a: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11404856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7200" b="1" dirty="0">
                <a:solidFill>
                  <a:schemeClr val="bg1"/>
                </a:solidFill>
              </a:rPr>
              <a:t>Indústria siderúrgica – metais ferrosos</a:t>
            </a:r>
            <a:br>
              <a:rPr lang="pt-BR" dirty="0">
                <a:solidFill>
                  <a:schemeClr val="bg1"/>
                </a:solidFill>
              </a:rPr>
            </a:br>
            <a:endParaRPr lang="pt-BR" dirty="0">
              <a:solidFill>
                <a:schemeClr val="bg1"/>
              </a:solidFill>
            </a:endParaRPr>
          </a:p>
        </p:txBody>
      </p:sp>
      <p:sp>
        <p:nvSpPr>
          <p:cNvPr id="3" name="Espaço Reservado para Conteúdo 2"/>
          <p:cNvSpPr>
            <a:spLocks noGrp="1"/>
          </p:cNvSpPr>
          <p:nvPr>
            <p:ph idx="1"/>
          </p:nvPr>
        </p:nvSpPr>
        <p:spPr>
          <a:xfrm>
            <a:off x="228600" y="2742456"/>
            <a:ext cx="17830800" cy="7544544"/>
          </a:xfrm>
        </p:spPr>
        <p:txBody>
          <a:bodyPr>
            <a:normAutofit fontScale="85000" lnSpcReduction="20000"/>
          </a:bodyPr>
          <a:lstStyle/>
          <a:p>
            <a:r>
              <a:rPr lang="pt-BR" sz="6000" b="1" dirty="0">
                <a:solidFill>
                  <a:schemeClr val="bg1"/>
                </a:solidFill>
                <a:latin typeface="+mj-lt"/>
              </a:rPr>
              <a:t>Com a separação e o tratamento adequado, os resíduos sólidos (escórias) podem ser incorporados aos meios de produção sem maiores problemas. </a:t>
            </a:r>
          </a:p>
          <a:p>
            <a:r>
              <a:rPr lang="pt-BR" sz="6000" b="1" dirty="0">
                <a:solidFill>
                  <a:schemeClr val="bg1"/>
                </a:solidFill>
                <a:latin typeface="+mj-lt"/>
              </a:rPr>
              <a:t>há também os líquidos residuais de alguns processos, como </a:t>
            </a:r>
            <a:r>
              <a:rPr lang="pt-BR" sz="6000" b="1" dirty="0" err="1">
                <a:solidFill>
                  <a:schemeClr val="bg1"/>
                </a:solidFill>
                <a:latin typeface="+mj-lt"/>
              </a:rPr>
              <a:t>osde</a:t>
            </a:r>
            <a:r>
              <a:rPr lang="pt-BR" sz="6000" b="1" dirty="0">
                <a:solidFill>
                  <a:schemeClr val="bg1"/>
                </a:solidFill>
                <a:latin typeface="+mj-lt"/>
              </a:rPr>
              <a:t> resfriamento, limpeza das unidades e depuração dos gases, em </a:t>
            </a:r>
            <a:r>
              <a:rPr lang="pt-BR" sz="6000" b="1" dirty="0" err="1">
                <a:solidFill>
                  <a:schemeClr val="bg1"/>
                </a:solidFill>
                <a:latin typeface="+mj-lt"/>
              </a:rPr>
              <a:t>quea</a:t>
            </a:r>
            <a:r>
              <a:rPr lang="pt-BR" sz="6000" b="1" dirty="0">
                <a:solidFill>
                  <a:schemeClr val="bg1"/>
                </a:solidFill>
                <a:latin typeface="+mj-lt"/>
              </a:rPr>
              <a:t> água contaminada com sólidos suspensos, óleos, graxas e outros compostos deve ser devidamente tratada para a sua máxima reutilização ou descartada nos efluentes.</a:t>
            </a:r>
          </a:p>
          <a:p>
            <a:r>
              <a:rPr lang="pt-BR" sz="6000" b="1" dirty="0">
                <a:solidFill>
                  <a:schemeClr val="bg1"/>
                </a:solidFill>
                <a:latin typeface="+mj-lt"/>
              </a:rPr>
              <a:t>Quanto à emissão de gases poluentes, há que se adotar medidas de contenção que restrinjam sua dispersão no meio ambiente, como lavadores de gases ou filtros de absorção.</a:t>
            </a: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24194776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fontScale="90000"/>
          </a:bodyPr>
          <a:lstStyle/>
          <a:p>
            <a:r>
              <a:rPr lang="pt-BR" sz="7200" b="1" dirty="0">
                <a:solidFill>
                  <a:schemeClr val="bg1"/>
                </a:solidFill>
              </a:rPr>
              <a:t>Indústria metalúrgica – metais não ferrosos</a:t>
            </a:r>
            <a:endParaRPr lang="pt-BR" dirty="0">
              <a:solidFill>
                <a:schemeClr val="bg1"/>
              </a:solidFill>
            </a:endParaRPr>
          </a:p>
        </p:txBody>
      </p:sp>
      <p:sp>
        <p:nvSpPr>
          <p:cNvPr id="3" name="Espaço Reservado para Conteúdo 2"/>
          <p:cNvSpPr>
            <a:spLocks noGrp="1"/>
          </p:cNvSpPr>
          <p:nvPr>
            <p:ph idx="1"/>
          </p:nvPr>
        </p:nvSpPr>
        <p:spPr>
          <a:xfrm>
            <a:off x="228600" y="2742456"/>
            <a:ext cx="17830800" cy="7544544"/>
          </a:xfrm>
        </p:spPr>
        <p:txBody>
          <a:bodyPr>
            <a:normAutofit fontScale="77500" lnSpcReduction="20000"/>
          </a:bodyPr>
          <a:lstStyle/>
          <a:p>
            <a:r>
              <a:rPr lang="pt-BR" sz="6000" b="1" dirty="0">
                <a:solidFill>
                  <a:schemeClr val="bg1"/>
                </a:solidFill>
                <a:latin typeface="+mj-lt"/>
              </a:rPr>
              <a:t>A metalurgia tem como finalidade a fabricação de matérias-primas, produtos e subprodutos de metais não ferrosos, como alumínio, cobre, chumbo e zinco, predominando os processos de </a:t>
            </a:r>
            <a:r>
              <a:rPr lang="pt-BR" sz="6000" b="1" dirty="0" err="1">
                <a:solidFill>
                  <a:schemeClr val="bg1"/>
                </a:solidFill>
                <a:latin typeface="+mj-lt"/>
              </a:rPr>
              <a:t>pirometalurgia</a:t>
            </a:r>
            <a:r>
              <a:rPr lang="pt-BR" sz="6000" b="1" dirty="0">
                <a:solidFill>
                  <a:schemeClr val="bg1"/>
                </a:solidFill>
                <a:latin typeface="+mj-lt"/>
              </a:rPr>
              <a:t> para o beneficiamento das matérias-primas.</a:t>
            </a:r>
          </a:p>
          <a:p>
            <a:r>
              <a:rPr lang="pt-BR" sz="6000" b="1" dirty="0">
                <a:solidFill>
                  <a:schemeClr val="bg1"/>
                </a:solidFill>
                <a:latin typeface="+mj-lt"/>
              </a:rPr>
              <a:t>o reaproveitamento dos resíduos sólidos quase sempre ocorre nos processos que os geraram. Esses métodos incluem a segregação, o acondicionamento, o armazenamento e o tratamento dos resíduos. O resultado é o acúmulo de escórias e particulados metálicos, que devem ser tratados para a eliminação de óleos, graxas, solventes e outras impurezas, a fim de viabilizar sua reutilização nos processos produtivos ou para que sejam encaminhados para reciclagem em fundições secundárias.</a:t>
            </a: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25266464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fontScale="90000"/>
          </a:bodyPr>
          <a:lstStyle/>
          <a:p>
            <a:r>
              <a:rPr lang="pt-BR" sz="7200" b="1" dirty="0">
                <a:solidFill>
                  <a:schemeClr val="bg1"/>
                </a:solidFill>
              </a:rPr>
              <a:t>Indústria metalúrgica – metais não ferrosos</a:t>
            </a:r>
            <a:endParaRPr lang="pt-BR" dirty="0">
              <a:solidFill>
                <a:schemeClr val="bg1"/>
              </a:solidFill>
            </a:endParaRPr>
          </a:p>
        </p:txBody>
      </p:sp>
      <p:sp>
        <p:nvSpPr>
          <p:cNvPr id="3" name="Espaço Reservado para Conteúdo 2"/>
          <p:cNvSpPr>
            <a:spLocks noGrp="1"/>
          </p:cNvSpPr>
          <p:nvPr>
            <p:ph idx="1"/>
          </p:nvPr>
        </p:nvSpPr>
        <p:spPr>
          <a:xfrm>
            <a:off x="228600" y="2742456"/>
            <a:ext cx="17830800" cy="7544544"/>
          </a:xfrm>
        </p:spPr>
        <p:txBody>
          <a:bodyPr>
            <a:normAutofit fontScale="85000" lnSpcReduction="10000"/>
          </a:bodyPr>
          <a:lstStyle/>
          <a:p>
            <a:r>
              <a:rPr lang="pt-BR" sz="6000" b="1" dirty="0">
                <a:solidFill>
                  <a:schemeClr val="bg1"/>
                </a:solidFill>
                <a:latin typeface="+mj-lt"/>
              </a:rPr>
              <a:t>Em relação aos líquidos residuais, o ramo da metalurgia que merece atenção é a hidrometalurgia, que envolve o uso de soluções aquosas para extrair metais ou compostos dos minérios em forma líquida. O volume de resíduos líquidos é altamente tóxico, com grande presença de compostos metálicos contaminantes. rigidamente tratadas, principalmente com a utilização de técnicas de neutralização das substâncias, extração e recuperação de metais sólidos suspensos e dos lodos, além de outros procedimentos que evitem a percolação dos agentes no solo e em águas superficiais e subterrâneas.</a:t>
            </a: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6082035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6000" b="1" dirty="0">
                <a:solidFill>
                  <a:schemeClr val="bg1"/>
                </a:solidFill>
              </a:rPr>
              <a:t>Indústria química</a:t>
            </a:r>
          </a:p>
        </p:txBody>
      </p:sp>
      <p:sp>
        <p:nvSpPr>
          <p:cNvPr id="3" name="Espaço Reservado para Conteúdo 2"/>
          <p:cNvSpPr>
            <a:spLocks noGrp="1"/>
          </p:cNvSpPr>
          <p:nvPr>
            <p:ph idx="1"/>
          </p:nvPr>
        </p:nvSpPr>
        <p:spPr>
          <a:xfrm>
            <a:off x="228600" y="2742456"/>
            <a:ext cx="17830800" cy="7544544"/>
          </a:xfrm>
        </p:spPr>
        <p:txBody>
          <a:bodyPr>
            <a:normAutofit fontScale="62500" lnSpcReduction="20000"/>
          </a:bodyPr>
          <a:lstStyle/>
          <a:p>
            <a:r>
              <a:rPr lang="pt-BR" sz="6000" b="1" dirty="0">
                <a:solidFill>
                  <a:schemeClr val="bg1"/>
                </a:solidFill>
                <a:latin typeface="+mj-lt"/>
              </a:rPr>
              <a:t>A indústria química é motivo de grande preocupação na gestão ambiental, em razão da quantidade de materiais perigosos envolvidos e da complexidade técnica de seus meios produtivos, tornando-se imprescindível uma análise criteriosa e responsável de prevenção, já que a dispersão dos poluentes gerados pode trazer inúmeros impactos ambientais, em alguns casos irreversíveis, como contaminação do solo, do ar e dos recursos hídricos.</a:t>
            </a:r>
          </a:p>
          <a:p>
            <a:r>
              <a:rPr lang="pt-BR" sz="6000" b="1" dirty="0">
                <a:solidFill>
                  <a:schemeClr val="bg1"/>
                </a:solidFill>
                <a:latin typeface="+mj-lt"/>
              </a:rPr>
              <a:t>Seus processos produtivos são abrangentes, e têm como finalidade a fabricação de produtos químicos para comercialização direta ao consumidor ou indireta.</a:t>
            </a:r>
          </a:p>
          <a:p>
            <a:r>
              <a:rPr lang="pt-BR" sz="6000" b="1" dirty="0">
                <a:solidFill>
                  <a:schemeClr val="bg1"/>
                </a:solidFill>
                <a:latin typeface="+mj-lt"/>
              </a:rPr>
              <a:t>É fundamentalmente necessário, portanto, adotar medidas que possibilitem o reuso de uma de suas matérias-primas básicas, que é a água. Também é necessário o monitoramento nas operações de acondicionamento, armazenamento e transporte dos produtos e insumos utilizados, pois os resíduos gerados são classificados como perigosos em sua totalidade, de acordo com a NBR10004 da ABNT.</a:t>
            </a:r>
          </a:p>
          <a:p>
            <a:endParaRPr lang="pt-BR" sz="6000" b="1" dirty="0">
              <a:solidFill>
                <a:schemeClr val="bg1"/>
              </a:solidFill>
              <a:latin typeface="+mj-lt"/>
            </a:endParaRP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9925911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6000" b="1" dirty="0">
                <a:solidFill>
                  <a:schemeClr val="bg1"/>
                </a:solidFill>
              </a:rPr>
              <a:t> Indústria petroquímica</a:t>
            </a:r>
          </a:p>
        </p:txBody>
      </p:sp>
      <p:sp>
        <p:nvSpPr>
          <p:cNvPr id="3" name="Espaço Reservado para Conteúdo 2"/>
          <p:cNvSpPr>
            <a:spLocks noGrp="1"/>
          </p:cNvSpPr>
          <p:nvPr>
            <p:ph idx="1"/>
          </p:nvPr>
        </p:nvSpPr>
        <p:spPr>
          <a:xfrm>
            <a:off x="228600" y="2742456"/>
            <a:ext cx="17830800" cy="7544544"/>
          </a:xfrm>
        </p:spPr>
        <p:txBody>
          <a:bodyPr>
            <a:normAutofit fontScale="62500" lnSpcReduction="20000"/>
          </a:bodyPr>
          <a:lstStyle/>
          <a:p>
            <a:r>
              <a:rPr lang="pt-BR" sz="6000" b="1" dirty="0">
                <a:solidFill>
                  <a:schemeClr val="bg1"/>
                </a:solidFill>
                <a:latin typeface="+mj-lt"/>
              </a:rPr>
              <a:t>Subdivisão da indústria química, a indústria petroquímica é a atividade na qual se desenvolve o processamento de produtos derivados do petróleo. </a:t>
            </a:r>
          </a:p>
          <a:p>
            <a:r>
              <a:rPr lang="pt-BR" sz="6000" b="1" dirty="0">
                <a:solidFill>
                  <a:schemeClr val="bg1"/>
                </a:solidFill>
                <a:latin typeface="+mj-lt"/>
              </a:rPr>
              <a:t>Os líquidos residuais são gerados em vários processos das unidades, e a mistura de produtos químicos orgânicos e inorgânicos dificulta a segregação dos seus componentes. </a:t>
            </a:r>
          </a:p>
          <a:p>
            <a:r>
              <a:rPr lang="pt-BR" sz="6000" b="1" dirty="0">
                <a:solidFill>
                  <a:schemeClr val="bg1"/>
                </a:solidFill>
                <a:latin typeface="+mj-lt"/>
              </a:rPr>
              <a:t>O ideal é a recirculação da água em vias receptoras independentes em cada processo da produção.</a:t>
            </a:r>
          </a:p>
          <a:p>
            <a:r>
              <a:rPr lang="pt-BR" sz="6000" b="1" dirty="0">
                <a:solidFill>
                  <a:schemeClr val="bg1"/>
                </a:solidFill>
                <a:latin typeface="+mj-lt"/>
              </a:rPr>
              <a:t> A redução de vazamentos e respingos e a implementação de novos métodos de processamento são outras práticas que também podem ajudar a atenuar a concentração de poluentes e na quantidade de águas residuárias a serem tratadas.</a:t>
            </a:r>
          </a:p>
          <a:p>
            <a:r>
              <a:rPr lang="pt-BR" sz="6000" b="1" dirty="0">
                <a:solidFill>
                  <a:schemeClr val="bg1"/>
                </a:solidFill>
                <a:latin typeface="+mj-lt"/>
              </a:rPr>
              <a:t>Os materiais rejeitados devem ser tratados para envio aos aterros industriais, o que requer uma análise muito criteriosa na sua separação, já que é possível o reaproveitamento de diversos resíduos do setor, por meio da recuperação de substâncias que não reagiram aos processos e de subprodutos descartados.</a:t>
            </a: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477731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76583" y="266700"/>
            <a:ext cx="18170236" cy="8850991"/>
            <a:chOff x="-428929" y="-1671786"/>
            <a:chExt cx="9514521" cy="10597840"/>
          </a:xfrm>
        </p:grpSpPr>
        <p:sp>
          <p:nvSpPr>
            <p:cNvPr id="3" name="TextBox 3"/>
            <p:cNvSpPr txBox="1"/>
            <p:nvPr/>
          </p:nvSpPr>
          <p:spPr>
            <a:xfrm>
              <a:off x="-233878" y="-1671786"/>
              <a:ext cx="9319470" cy="2621636"/>
            </a:xfrm>
            <a:prstGeom prst="rect">
              <a:avLst/>
            </a:prstGeom>
          </p:spPr>
          <p:txBody>
            <a:bodyPr lIns="0" tIns="0" rIns="0" bIns="0" rtlCol="0" anchor="t">
              <a:spAutoFit/>
            </a:bodyPr>
            <a:lstStyle/>
            <a:p>
              <a:pPr algn="l">
                <a:lnSpc>
                  <a:spcPts val="5759"/>
                </a:lnSpc>
              </a:pPr>
              <a:r>
                <a:rPr lang="pt-BR" sz="3600" b="1" i="0" dirty="0" err="1">
                  <a:solidFill>
                    <a:schemeClr val="bg1"/>
                  </a:solidFill>
                  <a:effectLst/>
                  <a:latin typeface="Arial Black" panose="020B0A04020102020204" pitchFamily="34" charset="0"/>
                </a:rPr>
                <a:t>Eco-Socialismo</a:t>
              </a:r>
              <a:r>
                <a:rPr lang="pt-BR" sz="3600" b="1" i="0" dirty="0">
                  <a:solidFill>
                    <a:schemeClr val="bg1"/>
                  </a:solidFill>
                  <a:effectLst/>
                  <a:latin typeface="Arial Black" panose="020B0A04020102020204" pitchFamily="34" charset="0"/>
                </a:rPr>
                <a:t>/Marxismo</a:t>
              </a:r>
              <a:r>
                <a:rPr lang="pt-BR" sz="3600" dirty="0">
                  <a:solidFill>
                    <a:schemeClr val="bg1"/>
                  </a:solidFill>
                  <a:latin typeface="Arial Black" panose="020B0A04020102020204" pitchFamily="34" charset="0"/>
                </a:rPr>
                <a:t> </a:t>
              </a:r>
              <a:br>
                <a:rPr lang="pt-BR" sz="3200" dirty="0"/>
              </a:br>
              <a:br>
                <a:rPr lang="pt-BR" sz="4800" dirty="0"/>
              </a:br>
              <a:endParaRPr lang="en-US" sz="4800" spc="96" dirty="0">
                <a:solidFill>
                  <a:srgbClr val="FFFFFF"/>
                </a:solidFill>
                <a:latin typeface="Fredoka One"/>
              </a:endParaRPr>
            </a:p>
          </p:txBody>
        </p:sp>
        <p:sp>
          <p:nvSpPr>
            <p:cNvPr id="4" name="AutoShape 4"/>
            <p:cNvSpPr/>
            <p:nvPr/>
          </p:nvSpPr>
          <p:spPr>
            <a:xfrm>
              <a:off x="-428929" y="-340922"/>
              <a:ext cx="2052169" cy="296319"/>
            </a:xfrm>
            <a:prstGeom prst="rect">
              <a:avLst/>
            </a:prstGeom>
            <a:solidFill>
              <a:srgbClr val="FFC83A"/>
            </a:solidFill>
          </p:spPr>
        </p:sp>
        <p:sp>
          <p:nvSpPr>
            <p:cNvPr id="5" name="TextBox 5"/>
            <p:cNvSpPr txBox="1"/>
            <p:nvPr/>
          </p:nvSpPr>
          <p:spPr>
            <a:xfrm>
              <a:off x="-428929" y="-44604"/>
              <a:ext cx="9319470" cy="8970658"/>
            </a:xfrm>
            <a:prstGeom prst="rect">
              <a:avLst/>
            </a:prstGeom>
          </p:spPr>
          <p:txBody>
            <a:bodyPr wrap="square" lIns="0" tIns="0" rIns="0" bIns="0" rtlCol="0" anchor="t">
              <a:spAutoFit/>
            </a:bodyPr>
            <a:lstStyle/>
            <a:p>
              <a:pPr marL="457200" indent="-457200">
                <a:lnSpc>
                  <a:spcPts val="4760"/>
                </a:lnSpc>
                <a:buFont typeface="Arial" panose="020B0604020202020204" pitchFamily="34" charset="0"/>
                <a:buChar char="•"/>
              </a:pPr>
              <a:br>
                <a:rPr lang="pt-BR" sz="3200" dirty="0">
                  <a:solidFill>
                    <a:srgbClr val="FFC000"/>
                  </a:solidFill>
                  <a:latin typeface="Quicksand" panose="020B0604020202020204" charset="0"/>
                </a:rPr>
              </a:br>
              <a:endParaRPr lang="pt-BR" sz="3200" b="1" dirty="0">
                <a:solidFill>
                  <a:srgbClr val="FFC000"/>
                </a:solidFill>
                <a:latin typeface="Quicksand" panose="020B0604020202020204" charset="0"/>
              </a:endParaRPr>
            </a:p>
            <a:p>
              <a:pPr marL="457200" indent="-457200">
                <a:lnSpc>
                  <a:spcPts val="4760"/>
                </a:lnSpc>
                <a:buFont typeface="Arial" panose="020B0604020202020204" pitchFamily="34" charset="0"/>
                <a:buChar char="•"/>
              </a:pPr>
              <a:br>
                <a:rPr lang="pt-BR" sz="3200" dirty="0"/>
              </a:br>
              <a:br>
                <a:rPr lang="pt-BR" sz="3200" dirty="0"/>
              </a:br>
              <a:br>
                <a:rPr lang="pt-BR" sz="3200" dirty="0"/>
              </a:br>
              <a:endParaRPr lang="pt-BR" sz="3200" b="1" dirty="0">
                <a:solidFill>
                  <a:srgbClr val="FFC000"/>
                </a:solidFill>
                <a:latin typeface="Quicksand" panose="020B0604020202020204" charset="0"/>
              </a:endParaRPr>
            </a:p>
            <a:p>
              <a:pPr marL="457200" indent="-457200" algn="l">
                <a:lnSpc>
                  <a:spcPts val="4760"/>
                </a:lnSpc>
                <a:buFont typeface="Arial" panose="020B0604020202020204" pitchFamily="34" charset="0"/>
                <a:buChar char="•"/>
              </a:pPr>
              <a:br>
                <a:rPr lang="pt-BR" sz="3200" dirty="0"/>
              </a:br>
              <a:br>
                <a:rPr lang="pt-BR" sz="3200" dirty="0"/>
              </a:br>
              <a:br>
                <a:rPr lang="pt-BR" sz="3600" dirty="0"/>
              </a:br>
              <a:endParaRPr lang="pt-BR" sz="3600" dirty="0">
                <a:solidFill>
                  <a:srgbClr val="FFC000"/>
                </a:solidFill>
                <a:effectLst/>
                <a:latin typeface="Quicksand Bold" panose="020B0604020202020204" charset="0"/>
                <a:ea typeface="Times New Roman" panose="02020603050405020304" pitchFamily="18" charset="0"/>
              </a:endParaRPr>
            </a:p>
            <a:p>
              <a:pPr algn="l">
                <a:lnSpc>
                  <a:spcPts val="4760"/>
                </a:lnSpc>
              </a:pPr>
              <a:endParaRPr lang="en-US" sz="3600" spc="140" dirty="0">
                <a:solidFill>
                  <a:srgbClr val="FFC000"/>
                </a:solidFill>
                <a:latin typeface="Quicksand Bold"/>
              </a:endParaRPr>
            </a:p>
          </p:txBody>
        </p:sp>
        <p:sp>
          <p:nvSpPr>
            <p:cNvPr id="6" name="TextBox 6"/>
            <p:cNvSpPr txBox="1"/>
            <p:nvPr/>
          </p:nvSpPr>
          <p:spPr>
            <a:xfrm>
              <a:off x="-233878" y="4653972"/>
              <a:ext cx="7033949" cy="550920"/>
            </a:xfrm>
            <a:prstGeom prst="rect">
              <a:avLst/>
            </a:prstGeom>
          </p:spPr>
          <p:txBody>
            <a:bodyPr lIns="0" tIns="0" rIns="0" bIns="0" rtlCol="0" anchor="t">
              <a:spAutoFit/>
            </a:bodyPr>
            <a:lstStyle/>
            <a:p>
              <a:pPr algn="l">
                <a:lnSpc>
                  <a:spcPts val="3442"/>
                </a:lnSpc>
              </a:pPr>
              <a:endParaRPr lang="en-US" sz="2800" dirty="0">
                <a:solidFill>
                  <a:srgbClr val="FFFFFF"/>
                </a:solidFill>
                <a:latin typeface="Quicksand Bold"/>
              </a:endParaRPr>
            </a:p>
          </p:txBody>
        </p:sp>
      </p:grpSp>
      <p:sp>
        <p:nvSpPr>
          <p:cNvPr id="8" name="CaixaDeTexto 7">
            <a:extLst>
              <a:ext uri="{FF2B5EF4-FFF2-40B4-BE49-F238E27FC236}">
                <a16:creationId xmlns:a16="http://schemas.microsoft.com/office/drawing/2014/main" id="{6A7FFA43-C8B0-6D09-1EBA-530159F4B61E}"/>
              </a:ext>
            </a:extLst>
          </p:cNvPr>
          <p:cNvSpPr txBox="1"/>
          <p:nvPr/>
        </p:nvSpPr>
        <p:spPr>
          <a:xfrm>
            <a:off x="295912" y="2137006"/>
            <a:ext cx="17992087" cy="9510296"/>
          </a:xfrm>
          <a:prstGeom prst="rect">
            <a:avLst/>
          </a:prstGeom>
          <a:noFill/>
        </p:spPr>
        <p:txBody>
          <a:bodyPr wrap="square">
            <a:spAutoFit/>
          </a:bodyPr>
          <a:lstStyle/>
          <a:p>
            <a:pPr marL="457200" indent="-457200">
              <a:buFont typeface="Arial" panose="020B0604020202020204" pitchFamily="34" charset="0"/>
              <a:buChar char="•"/>
            </a:pPr>
            <a:r>
              <a:rPr lang="pt-BR" sz="3200" b="0" i="0" dirty="0">
                <a:solidFill>
                  <a:schemeClr val="bg1"/>
                </a:solidFill>
                <a:effectLst/>
                <a:latin typeface="Arial Black" panose="020B0A04020102020204" pitchFamily="34" charset="0"/>
              </a:rPr>
              <a:t>O </a:t>
            </a:r>
            <a:r>
              <a:rPr lang="pt-BR" sz="3200" b="0" i="0" dirty="0" err="1">
                <a:solidFill>
                  <a:schemeClr val="bg1"/>
                </a:solidFill>
                <a:effectLst/>
                <a:latin typeface="Arial Black" panose="020B0A04020102020204" pitchFamily="34" charset="0"/>
              </a:rPr>
              <a:t>ecomarxismo</a:t>
            </a:r>
            <a:r>
              <a:rPr lang="pt-BR" sz="3200" b="0" i="0" dirty="0">
                <a:solidFill>
                  <a:schemeClr val="bg1"/>
                </a:solidFill>
                <a:effectLst/>
                <a:latin typeface="Arial Black" panose="020B0A04020102020204" pitchFamily="34" charset="0"/>
              </a:rPr>
              <a:t> tem suas origens no movimento de crítica interna do marxismo clássico no que diz respeito à concepção do mundo natural, principalmente a partir da década de 60.</a:t>
            </a:r>
            <a:r>
              <a:rPr lang="pt-BR" sz="3200" dirty="0">
                <a:solidFill>
                  <a:schemeClr val="bg1"/>
                </a:solidFill>
                <a:latin typeface="Arial Black" panose="020B0A04020102020204" pitchFamily="34" charset="0"/>
              </a:rPr>
              <a:t> </a:t>
            </a:r>
          </a:p>
          <a:p>
            <a:pPr marL="457200" indent="-457200">
              <a:buFont typeface="Arial" panose="020B0604020202020204" pitchFamily="34" charset="0"/>
              <a:buChar char="•"/>
            </a:pPr>
            <a:r>
              <a:rPr lang="pt-BR" sz="3200" dirty="0">
                <a:solidFill>
                  <a:schemeClr val="bg1"/>
                </a:solidFill>
                <a:latin typeface="Arial Black" panose="020B0A04020102020204" pitchFamily="34" charset="0"/>
              </a:rPr>
              <a:t>Crítica principalmente o culturalismo dentro do marxismo.</a:t>
            </a:r>
          </a:p>
          <a:p>
            <a:pPr marL="457200" indent="-457200">
              <a:buFont typeface="Arial" panose="020B0604020202020204" pitchFamily="34" charset="0"/>
              <a:buChar char="•"/>
            </a:pPr>
            <a:r>
              <a:rPr lang="pt-BR" sz="3200" b="0" i="1" dirty="0">
                <a:solidFill>
                  <a:schemeClr val="bg1"/>
                </a:solidFill>
                <a:effectLst/>
                <a:latin typeface="Arial Black" panose="020B0A04020102020204" pitchFamily="34" charset="0"/>
              </a:rPr>
              <a:t>Defende : a) </a:t>
            </a:r>
            <a:r>
              <a:rPr lang="pt-BR" sz="3200" b="0" i="0" dirty="0">
                <a:solidFill>
                  <a:schemeClr val="bg1"/>
                </a:solidFill>
                <a:effectLst/>
                <a:latin typeface="Arial Black" panose="020B0A04020102020204" pitchFamily="34" charset="0"/>
              </a:rPr>
              <a:t>O homem produz o meio que o cerca e é ao mesmo tempo seu produto. Nesse sentido, se deve considerar normal a intervenção do homem no curso dos fenômenos e dos ciclos naturais,</a:t>
            </a:r>
            <a:r>
              <a:rPr lang="pt-BR" sz="3200" dirty="0">
                <a:solidFill>
                  <a:schemeClr val="bg1"/>
                </a:solidFill>
                <a:latin typeface="Arial Black" panose="020B0A04020102020204" pitchFamily="34" charset="0"/>
              </a:rPr>
              <a:t> </a:t>
            </a:r>
            <a:br>
              <a:rPr lang="pt-BR" sz="3200" dirty="0">
                <a:solidFill>
                  <a:schemeClr val="bg1"/>
                </a:solidFill>
                <a:latin typeface="Arial Black" panose="020B0A04020102020204" pitchFamily="34" charset="0"/>
              </a:rPr>
            </a:br>
            <a:r>
              <a:rPr lang="pt-BR" sz="3200" b="0" i="0" dirty="0">
                <a:solidFill>
                  <a:schemeClr val="bg1"/>
                </a:solidFill>
                <a:effectLst/>
                <a:latin typeface="Arial Black" panose="020B0A04020102020204" pitchFamily="34" charset="0"/>
              </a:rPr>
              <a:t>b)A segunda ideia considera a natureza parte de nossa história. Não se trata de voltar atrás para reencontrar uma harmonia perdida. A natureza é sempre histórica e a história sempre natural (Moscovici, 1974:121). O problema que se coloca hoje é encontrar o estado da natureza conforme nossa situação histórica</a:t>
            </a:r>
            <a:r>
              <a:rPr lang="pt-BR" sz="3200" dirty="0">
                <a:solidFill>
                  <a:schemeClr val="bg1"/>
                </a:solidFill>
                <a:latin typeface="Arial Black" panose="020B0A04020102020204" pitchFamily="34" charset="0"/>
              </a:rPr>
              <a:t> </a:t>
            </a:r>
          </a:p>
          <a:p>
            <a:pPr marL="457200" indent="-457200">
              <a:buFont typeface="Arial" panose="020B0604020202020204" pitchFamily="34" charset="0"/>
              <a:buChar char="•"/>
            </a:pPr>
            <a:r>
              <a:rPr lang="pt-BR" sz="3200" b="0" i="0" dirty="0">
                <a:solidFill>
                  <a:schemeClr val="bg1"/>
                </a:solidFill>
                <a:effectLst/>
                <a:latin typeface="Arial Black" panose="020B0A04020102020204" pitchFamily="34" charset="0"/>
              </a:rPr>
              <a:t>c)A terceira ideia: a coletividade e não o indivíduo se relaciona com a natureza. A sociedade pertence à natureza, consequentemente é produto do mundo natural por um trabalho de invenção constante. Ela é ao mesmo tempo parte e criação da natureza</a:t>
            </a:r>
            <a:r>
              <a:rPr lang="pt-BR" sz="1800" b="0" i="0" dirty="0">
                <a:solidFill>
                  <a:srgbClr val="363539"/>
                </a:solidFill>
                <a:effectLst/>
                <a:latin typeface="Times-Roman"/>
              </a:rPr>
              <a:t>.</a:t>
            </a:r>
            <a:r>
              <a:rPr lang="pt-BR" sz="3200" dirty="0"/>
              <a:t> </a:t>
            </a:r>
            <a:br>
              <a:rPr lang="pt-BR" sz="3200" dirty="0"/>
            </a:br>
            <a:br>
              <a:rPr lang="pt-BR" sz="3200" dirty="0"/>
            </a:br>
            <a:br>
              <a:rPr lang="pt-BR" sz="3200" dirty="0">
                <a:solidFill>
                  <a:schemeClr val="bg1"/>
                </a:solidFill>
                <a:latin typeface="Arial Black" panose="020B0A04020102020204" pitchFamily="34" charset="0"/>
              </a:rPr>
            </a:br>
            <a:br>
              <a:rPr lang="pt-BR" dirty="0"/>
            </a:br>
            <a:endParaRPr lang="pt-BR" dirty="0"/>
          </a:p>
        </p:txBody>
      </p:sp>
    </p:spTree>
    <p:extLst>
      <p:ext uri="{BB962C8B-B14F-4D97-AF65-F5344CB8AC3E}">
        <p14:creationId xmlns:p14="http://schemas.microsoft.com/office/powerpoint/2010/main" val="167749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6000" b="1" dirty="0">
                <a:solidFill>
                  <a:schemeClr val="bg1"/>
                </a:solidFill>
              </a:rPr>
              <a:t>Indústria de plásticos</a:t>
            </a:r>
          </a:p>
        </p:txBody>
      </p:sp>
      <p:sp>
        <p:nvSpPr>
          <p:cNvPr id="3" name="Espaço Reservado para Conteúdo 2"/>
          <p:cNvSpPr>
            <a:spLocks noGrp="1"/>
          </p:cNvSpPr>
          <p:nvPr>
            <p:ph idx="1"/>
          </p:nvPr>
        </p:nvSpPr>
        <p:spPr>
          <a:xfrm>
            <a:off x="228600" y="2742456"/>
            <a:ext cx="17830800" cy="7544544"/>
          </a:xfrm>
        </p:spPr>
        <p:txBody>
          <a:bodyPr>
            <a:normAutofit fontScale="62500" lnSpcReduction="20000"/>
          </a:bodyPr>
          <a:lstStyle/>
          <a:p>
            <a:r>
              <a:rPr lang="pt-BR" sz="6000" b="1" dirty="0">
                <a:solidFill>
                  <a:schemeClr val="bg1"/>
                </a:solidFill>
                <a:latin typeface="+mj-lt"/>
              </a:rPr>
              <a:t>Plásticos são materiais formados pela união de cadeias moleculares (monômeros) chamadas polímeros. Sua produção química é conhecida como polimerização. Os materiais plásticos se dividem em termoplásticos e termofixos, e podem ser aplicados para a industrialização de diversos produtos de consumo.</a:t>
            </a:r>
          </a:p>
          <a:p>
            <a:r>
              <a:rPr lang="pt-BR" sz="6000" b="1" dirty="0">
                <a:solidFill>
                  <a:schemeClr val="bg1"/>
                </a:solidFill>
                <a:latin typeface="+mj-lt"/>
              </a:rPr>
              <a:t>Com a introdução da cultura de produtos descartáveis, o crescimento do consumo e a destinação de materiais não biodegradáveis no meio ambiente aumentaram consideravelmente os passivos ambientais das empresas e a poluição ambiental decorrente do grande aumento no volume de resíduos plásticos, principalmente nos centros urbanos.</a:t>
            </a:r>
          </a:p>
          <a:p>
            <a:r>
              <a:rPr lang="pt-BR" sz="6000" b="1" dirty="0">
                <a:solidFill>
                  <a:schemeClr val="bg1"/>
                </a:solidFill>
                <a:latin typeface="+mj-lt"/>
              </a:rPr>
              <a:t>É possível a reutilização de vários tipos de materiais plásticos, com a adoção da reciclagem desses materiais nos processos produtivos que os geraram, mas também é importante que se implantem mudanças nos processos para a redução desses resíduos na fonte, visando inclusive melhorias na produtividade, se forem adotadas metodologias técnicas operacionais para tal finalidade.</a:t>
            </a: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20072721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6000" b="1" dirty="0">
                <a:solidFill>
                  <a:schemeClr val="bg1"/>
                </a:solidFill>
              </a:rPr>
              <a:t>Indústria farmacêutica.</a:t>
            </a:r>
          </a:p>
        </p:txBody>
      </p:sp>
      <p:sp>
        <p:nvSpPr>
          <p:cNvPr id="3" name="Espaço Reservado para Conteúdo 2"/>
          <p:cNvSpPr>
            <a:spLocks noGrp="1"/>
          </p:cNvSpPr>
          <p:nvPr>
            <p:ph idx="1"/>
          </p:nvPr>
        </p:nvSpPr>
        <p:spPr>
          <a:xfrm>
            <a:off x="228600" y="2742456"/>
            <a:ext cx="17830800" cy="7544544"/>
          </a:xfrm>
        </p:spPr>
        <p:txBody>
          <a:bodyPr>
            <a:normAutofit fontScale="85000" lnSpcReduction="10000"/>
          </a:bodyPr>
          <a:lstStyle/>
          <a:p>
            <a:r>
              <a:rPr lang="pt-BR" sz="6000" b="1" dirty="0">
                <a:solidFill>
                  <a:schemeClr val="bg1"/>
                </a:solidFill>
                <a:latin typeface="+mj-lt"/>
              </a:rPr>
              <a:t>A indústria farmacêutica é outra subdivisão da área química, e tem como finalidade a produção de medicamentos, da matéria-prima ou de ambos.</a:t>
            </a:r>
          </a:p>
          <a:p>
            <a:r>
              <a:rPr lang="pt-BR" sz="6000" b="1" dirty="0">
                <a:solidFill>
                  <a:schemeClr val="bg1"/>
                </a:solidFill>
                <a:latin typeface="+mj-lt"/>
              </a:rPr>
              <a:t>O controle ambiental deve ser focado na prevenção da poluição das águas, principalmente por causa da lavagem de equipamentos, máquinas e dos arredores da empresa.</a:t>
            </a:r>
          </a:p>
          <a:p>
            <a:r>
              <a:rPr lang="pt-BR" sz="6000" b="1" dirty="0">
                <a:solidFill>
                  <a:schemeClr val="bg1"/>
                </a:solidFill>
                <a:latin typeface="+mj-lt"/>
              </a:rPr>
              <a:t>Há também a incidência do uso de produtos químicos na produção, devendo então ser observadas as principais normas técnicas para o tratamento e despejo dos materiais poluentes, visando neutralizar suas propriedades nocivas.</a:t>
            </a:r>
          </a:p>
        </p:txBody>
      </p:sp>
      <p:sp>
        <p:nvSpPr>
          <p:cNvPr id="4" name="AutoShape 4">
            <a:extLst>
              <a:ext uri="{FF2B5EF4-FFF2-40B4-BE49-F238E27FC236}">
                <a16:creationId xmlns:a16="http://schemas.microsoft.com/office/drawing/2014/main" id="{279785D7-0A2B-8717-7F3F-C3B51C606EBD}"/>
              </a:ext>
            </a:extLst>
          </p:cNvPr>
          <p:cNvSpPr/>
          <p:nvPr/>
        </p:nvSpPr>
        <p:spPr>
          <a:xfrm>
            <a:off x="30126" y="2553721"/>
            <a:ext cx="4717802" cy="188735"/>
          </a:xfrm>
          <a:prstGeom prst="rect">
            <a:avLst/>
          </a:prstGeom>
          <a:solidFill>
            <a:srgbClr val="FFC83A"/>
          </a:solidFill>
        </p:spPr>
      </p:sp>
    </p:spTree>
    <p:extLst>
      <p:ext uri="{BB962C8B-B14F-4D97-AF65-F5344CB8AC3E}">
        <p14:creationId xmlns:p14="http://schemas.microsoft.com/office/powerpoint/2010/main" val="42689188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6000" b="1" dirty="0">
                <a:solidFill>
                  <a:schemeClr val="bg1"/>
                </a:solidFill>
              </a:rPr>
              <a:t>Indústria da cana-de-açúcar</a:t>
            </a:r>
          </a:p>
        </p:txBody>
      </p:sp>
      <p:sp>
        <p:nvSpPr>
          <p:cNvPr id="3" name="Espaço Reservado para Conteúdo 2"/>
          <p:cNvSpPr>
            <a:spLocks noGrp="1"/>
          </p:cNvSpPr>
          <p:nvPr>
            <p:ph idx="1"/>
          </p:nvPr>
        </p:nvSpPr>
        <p:spPr>
          <a:xfrm>
            <a:off x="261257" y="1788935"/>
            <a:ext cx="18059400" cy="8682102"/>
          </a:xfrm>
        </p:spPr>
        <p:txBody>
          <a:bodyPr>
            <a:normAutofit fontScale="47500" lnSpcReduction="20000"/>
          </a:bodyPr>
          <a:lstStyle/>
          <a:p>
            <a:r>
              <a:rPr lang="pt-BR" sz="8000" b="1" dirty="0">
                <a:solidFill>
                  <a:schemeClr val="bg1"/>
                </a:solidFill>
                <a:latin typeface="+mj-lt"/>
              </a:rPr>
              <a:t>Além da industrialização de produtos populares, como a aguardente e a rapadura, o processamento da cana-de-açúcar tem como finalidade a produção de outros dois itens importantes para a economia brasileira: o açúcar e o álcool, responsáveis pela geração acentuada de resíduos sólidos, líquidos e gasosos, porém com ampla possibilidades de reaproveitamento.</a:t>
            </a:r>
          </a:p>
          <a:p>
            <a:r>
              <a:rPr lang="pt-BR" sz="8000" b="1" dirty="0">
                <a:solidFill>
                  <a:schemeClr val="bg1"/>
                </a:solidFill>
                <a:latin typeface="+mj-lt"/>
              </a:rPr>
              <a:t>A produção do açúcar gera resíduos hídricos e gasosos, pois essas etapas requerem muitos processos mecânicos de lavagem e condensação para chegar ao produto final conforme o conhecemos;</a:t>
            </a:r>
          </a:p>
          <a:p>
            <a:r>
              <a:rPr lang="pt-BR" sz="8000" b="1" dirty="0">
                <a:solidFill>
                  <a:schemeClr val="bg1"/>
                </a:solidFill>
                <a:latin typeface="+mj-lt"/>
              </a:rPr>
              <a:t>Os materiais particulados e a queima de lenha e bagaço de cana nas caldeiras são responsáveis pela emissão de gases poluentes, além de reações bioquímicas dos componentes orgânicos com produtos químicos. lavadores de gases e filtros de retenção nas saídas de escape.</a:t>
            </a:r>
          </a:p>
          <a:p>
            <a:r>
              <a:rPr lang="pt-BR" sz="8000" b="1" dirty="0">
                <a:solidFill>
                  <a:schemeClr val="bg1"/>
                </a:solidFill>
                <a:latin typeface="+mj-lt"/>
              </a:rPr>
              <a:t>Os resíduos sólidos são originados principalmente nas etapas de preparação, trituração da matéria-prima, geração de vapor das caldeiras (cinzas) e purificação do caldo, e o seu reaproveitamento pode ser feito nos processos integrados das unidades da indústria ou em atividades de beneficiamento, como por exemplo, o bagaço, que pode ser incorporado na produção</a:t>
            </a:r>
          </a:p>
          <a:p>
            <a:endParaRPr lang="pt-BR" sz="6000" b="1" dirty="0">
              <a:solidFill>
                <a:schemeClr val="bg1"/>
              </a:solidFill>
              <a:latin typeface="+mj-lt"/>
            </a:endParaRPr>
          </a:p>
          <a:p>
            <a:endParaRPr lang="pt-BR" sz="6000" b="1" dirty="0">
              <a:solidFill>
                <a:schemeClr val="bg1"/>
              </a:solidFill>
              <a:latin typeface="+mj-lt"/>
            </a:endParaRPr>
          </a:p>
        </p:txBody>
      </p:sp>
      <p:sp>
        <p:nvSpPr>
          <p:cNvPr id="4" name="AutoShape 4">
            <a:extLst>
              <a:ext uri="{FF2B5EF4-FFF2-40B4-BE49-F238E27FC236}">
                <a16:creationId xmlns:a16="http://schemas.microsoft.com/office/drawing/2014/main" id="{279785D7-0A2B-8717-7F3F-C3B51C606EBD}"/>
              </a:ext>
            </a:extLst>
          </p:cNvPr>
          <p:cNvSpPr/>
          <p:nvPr/>
        </p:nvSpPr>
        <p:spPr>
          <a:xfrm>
            <a:off x="195943" y="1562100"/>
            <a:ext cx="4717802" cy="188735"/>
          </a:xfrm>
          <a:prstGeom prst="rect">
            <a:avLst/>
          </a:prstGeom>
          <a:solidFill>
            <a:srgbClr val="FFC83A"/>
          </a:solidFill>
        </p:spPr>
      </p:sp>
    </p:spTree>
    <p:extLst>
      <p:ext uri="{BB962C8B-B14F-4D97-AF65-F5344CB8AC3E}">
        <p14:creationId xmlns:p14="http://schemas.microsoft.com/office/powerpoint/2010/main" val="20323316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6000" b="1" dirty="0">
                <a:solidFill>
                  <a:schemeClr val="bg1"/>
                </a:solidFill>
              </a:rPr>
              <a:t>Indústria de papel e celulose</a:t>
            </a:r>
          </a:p>
        </p:txBody>
      </p:sp>
      <p:sp>
        <p:nvSpPr>
          <p:cNvPr id="3" name="Espaço Reservado para Conteúdo 2"/>
          <p:cNvSpPr>
            <a:spLocks noGrp="1"/>
          </p:cNvSpPr>
          <p:nvPr>
            <p:ph idx="1"/>
          </p:nvPr>
        </p:nvSpPr>
        <p:spPr>
          <a:xfrm>
            <a:off x="261257" y="1788935"/>
            <a:ext cx="18059400" cy="8682102"/>
          </a:xfrm>
        </p:spPr>
        <p:txBody>
          <a:bodyPr>
            <a:normAutofit fontScale="70000" lnSpcReduction="20000"/>
          </a:bodyPr>
          <a:lstStyle/>
          <a:p>
            <a:r>
              <a:rPr lang="pt-BR" sz="8000" b="1" dirty="0">
                <a:solidFill>
                  <a:schemeClr val="bg1"/>
                </a:solidFill>
                <a:latin typeface="+mj-lt"/>
              </a:rPr>
              <a:t>A polpa é uma pasta derivada da madeira utilizada para a produção do papel. Pode ser industrializada separadamente ou em conjunto com a fábrica de papel. É gerada por meio da fibra celulósica virgem, da reconstituição da polpa de papel reciclado ou da combinação dos dois processos.</a:t>
            </a:r>
          </a:p>
          <a:p>
            <a:r>
              <a:rPr lang="pt-BR" sz="8000" b="1" dirty="0">
                <a:solidFill>
                  <a:schemeClr val="bg1"/>
                </a:solidFill>
                <a:latin typeface="+mj-lt"/>
              </a:rPr>
              <a:t>Uma das características dessa indústria é a geração de resíduos líquidos, em função do grande consumo de água nos processos, como a lavagem das toras de madeiras e também da polpa, que, como agravante, ainda possui substâncias químicas em sua composição.</a:t>
            </a:r>
          </a:p>
          <a:p>
            <a:endParaRPr lang="pt-BR" sz="6000" b="1" dirty="0">
              <a:solidFill>
                <a:schemeClr val="bg1"/>
              </a:solidFill>
              <a:latin typeface="+mj-lt"/>
            </a:endParaRPr>
          </a:p>
        </p:txBody>
      </p:sp>
      <p:sp>
        <p:nvSpPr>
          <p:cNvPr id="4" name="AutoShape 4">
            <a:extLst>
              <a:ext uri="{FF2B5EF4-FFF2-40B4-BE49-F238E27FC236}">
                <a16:creationId xmlns:a16="http://schemas.microsoft.com/office/drawing/2014/main" id="{279785D7-0A2B-8717-7F3F-C3B51C606EBD}"/>
              </a:ext>
            </a:extLst>
          </p:cNvPr>
          <p:cNvSpPr/>
          <p:nvPr/>
        </p:nvSpPr>
        <p:spPr>
          <a:xfrm>
            <a:off x="195943" y="1562100"/>
            <a:ext cx="4717802" cy="188735"/>
          </a:xfrm>
          <a:prstGeom prst="rect">
            <a:avLst/>
          </a:prstGeom>
          <a:solidFill>
            <a:srgbClr val="FFC83A"/>
          </a:solidFill>
        </p:spPr>
      </p:sp>
    </p:spTree>
    <p:extLst>
      <p:ext uri="{BB962C8B-B14F-4D97-AF65-F5344CB8AC3E}">
        <p14:creationId xmlns:p14="http://schemas.microsoft.com/office/powerpoint/2010/main" val="4779069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6000" b="1" dirty="0">
                <a:solidFill>
                  <a:schemeClr val="bg1"/>
                </a:solidFill>
              </a:rPr>
              <a:t>Indústria de papel e celulose</a:t>
            </a:r>
          </a:p>
        </p:txBody>
      </p:sp>
      <p:sp>
        <p:nvSpPr>
          <p:cNvPr id="3" name="Espaço Reservado para Conteúdo 2"/>
          <p:cNvSpPr>
            <a:spLocks noGrp="1"/>
          </p:cNvSpPr>
          <p:nvPr>
            <p:ph idx="1"/>
          </p:nvPr>
        </p:nvSpPr>
        <p:spPr>
          <a:xfrm>
            <a:off x="261257" y="1788935"/>
            <a:ext cx="18059400" cy="8682102"/>
          </a:xfrm>
        </p:spPr>
        <p:txBody>
          <a:bodyPr>
            <a:normAutofit fontScale="55000" lnSpcReduction="20000"/>
          </a:bodyPr>
          <a:lstStyle/>
          <a:p>
            <a:r>
              <a:rPr lang="pt-BR" sz="8000" b="1" dirty="0">
                <a:solidFill>
                  <a:schemeClr val="bg1"/>
                </a:solidFill>
                <a:latin typeface="+mj-lt"/>
              </a:rPr>
              <a:t>Se divide em dois processos:</a:t>
            </a:r>
          </a:p>
          <a:p>
            <a:r>
              <a:rPr lang="pt-BR" sz="8000" b="1" dirty="0">
                <a:solidFill>
                  <a:schemeClr val="bg1"/>
                </a:solidFill>
                <a:latin typeface="+mj-lt"/>
              </a:rPr>
              <a:t>processos mecânicos e termomecânicos: processam as fibras por meio de moagem ou de moagem mais calor, aproveitando 90% da madeira e deixando poucos resíduos;</a:t>
            </a:r>
          </a:p>
          <a:p>
            <a:r>
              <a:rPr lang="pt-BR" sz="8000" b="1" dirty="0">
                <a:solidFill>
                  <a:schemeClr val="bg1"/>
                </a:solidFill>
                <a:latin typeface="+mj-lt"/>
              </a:rPr>
              <a:t> processos químicos: processam as fibras por meio de compostos químicos; aproveitam 50% da madeira e produzem líquidos residuais utilizando os métodos </a:t>
            </a:r>
            <a:r>
              <a:rPr lang="pt-BR" sz="8000" b="1" dirty="0" err="1">
                <a:solidFill>
                  <a:schemeClr val="bg1"/>
                </a:solidFill>
                <a:latin typeface="+mj-lt"/>
              </a:rPr>
              <a:t>Krafl</a:t>
            </a:r>
            <a:r>
              <a:rPr lang="pt-BR" sz="8000" b="1" dirty="0">
                <a:solidFill>
                  <a:schemeClr val="bg1"/>
                </a:solidFill>
                <a:latin typeface="+mj-lt"/>
              </a:rPr>
              <a:t> ou Sulfito.</a:t>
            </a:r>
          </a:p>
          <a:p>
            <a:r>
              <a:rPr lang="pt-BR" sz="8000" b="1" dirty="0">
                <a:solidFill>
                  <a:schemeClr val="bg1"/>
                </a:solidFill>
                <a:latin typeface="+mj-lt"/>
              </a:rPr>
              <a:t>Resíduos como galhos, cascas e outros materiais particulados são comumente reaproveitados em caldeiras de biomassa para uso energético. Quanto à poluição atmosférica, a atividade também é “rica” na produção de gases poluentes, como o nitrogênio, sendo imprescindíveis medidas mitigadoras, como pesquisas para adoção de insumos químicos menos nocivos na produção e a implantação de equipamentos contentores de gases e de retenção de partículas.</a:t>
            </a:r>
          </a:p>
          <a:p>
            <a:endParaRPr lang="pt-BR" sz="8000" b="1" dirty="0">
              <a:solidFill>
                <a:schemeClr val="bg1"/>
              </a:solidFill>
              <a:latin typeface="+mj-lt"/>
            </a:endParaRPr>
          </a:p>
        </p:txBody>
      </p:sp>
      <p:sp>
        <p:nvSpPr>
          <p:cNvPr id="4" name="AutoShape 4">
            <a:extLst>
              <a:ext uri="{FF2B5EF4-FFF2-40B4-BE49-F238E27FC236}">
                <a16:creationId xmlns:a16="http://schemas.microsoft.com/office/drawing/2014/main" id="{279785D7-0A2B-8717-7F3F-C3B51C606EBD}"/>
              </a:ext>
            </a:extLst>
          </p:cNvPr>
          <p:cNvSpPr/>
          <p:nvPr/>
        </p:nvSpPr>
        <p:spPr>
          <a:xfrm>
            <a:off x="195943" y="1562100"/>
            <a:ext cx="4717802" cy="188735"/>
          </a:xfrm>
          <a:prstGeom prst="rect">
            <a:avLst/>
          </a:prstGeom>
          <a:solidFill>
            <a:srgbClr val="FFC83A"/>
          </a:solidFill>
        </p:spPr>
      </p:sp>
    </p:spTree>
    <p:extLst>
      <p:ext uri="{BB962C8B-B14F-4D97-AF65-F5344CB8AC3E}">
        <p14:creationId xmlns:p14="http://schemas.microsoft.com/office/powerpoint/2010/main" val="24468662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6000" b="1" dirty="0">
                <a:solidFill>
                  <a:schemeClr val="bg1"/>
                </a:solidFill>
              </a:rPr>
              <a:t>Indústria de papel e celulose</a:t>
            </a:r>
          </a:p>
        </p:txBody>
      </p:sp>
      <p:sp>
        <p:nvSpPr>
          <p:cNvPr id="3" name="Espaço Reservado para Conteúdo 2"/>
          <p:cNvSpPr>
            <a:spLocks noGrp="1"/>
          </p:cNvSpPr>
          <p:nvPr>
            <p:ph idx="1"/>
          </p:nvPr>
        </p:nvSpPr>
        <p:spPr>
          <a:xfrm>
            <a:off x="261257" y="1788935"/>
            <a:ext cx="18059400" cy="8682102"/>
          </a:xfrm>
        </p:spPr>
        <p:txBody>
          <a:bodyPr>
            <a:normAutofit fontScale="55000" lnSpcReduction="20000"/>
          </a:bodyPr>
          <a:lstStyle/>
          <a:p>
            <a:r>
              <a:rPr lang="pt-BR" sz="8000" b="1" dirty="0">
                <a:solidFill>
                  <a:schemeClr val="bg1"/>
                </a:solidFill>
                <a:latin typeface="+mj-lt"/>
              </a:rPr>
              <a:t>Se divide em dois processos:</a:t>
            </a:r>
          </a:p>
          <a:p>
            <a:r>
              <a:rPr lang="pt-BR" sz="8000" b="1" dirty="0">
                <a:solidFill>
                  <a:schemeClr val="bg1"/>
                </a:solidFill>
                <a:latin typeface="+mj-lt"/>
              </a:rPr>
              <a:t>processos mecânicos e termomecânicos: processam as fibras por meio de moagem ou de moagem mais calor, aproveitando 90% da madeira e deixando poucos resíduos;</a:t>
            </a:r>
          </a:p>
          <a:p>
            <a:r>
              <a:rPr lang="pt-BR" sz="8000" b="1" dirty="0">
                <a:solidFill>
                  <a:schemeClr val="bg1"/>
                </a:solidFill>
                <a:latin typeface="+mj-lt"/>
              </a:rPr>
              <a:t> processos químicos: processam as fibras por meio de compostos químicos; aproveitam 50% da madeira e produzem líquidos residuais utilizando os métodos </a:t>
            </a:r>
            <a:r>
              <a:rPr lang="pt-BR" sz="8000" b="1" dirty="0" err="1">
                <a:solidFill>
                  <a:schemeClr val="bg1"/>
                </a:solidFill>
                <a:latin typeface="+mj-lt"/>
              </a:rPr>
              <a:t>Krafl</a:t>
            </a:r>
            <a:r>
              <a:rPr lang="pt-BR" sz="8000" b="1" dirty="0">
                <a:solidFill>
                  <a:schemeClr val="bg1"/>
                </a:solidFill>
                <a:latin typeface="+mj-lt"/>
              </a:rPr>
              <a:t> ou Sulfito.</a:t>
            </a:r>
          </a:p>
          <a:p>
            <a:r>
              <a:rPr lang="pt-BR" sz="8000" b="1" dirty="0">
                <a:solidFill>
                  <a:schemeClr val="bg1"/>
                </a:solidFill>
                <a:latin typeface="+mj-lt"/>
              </a:rPr>
              <a:t>Resíduos como galhos, cascas e outros materiais particulados são comumente reaproveitados em caldeiras de biomassa para uso energético. Quanto à poluição atmosférica, a atividade também é “rica” na produção de gases poluentes, como o nitrogênio, sendo imprescindíveis medidas mitigadoras, como pesquisas para adoção de insumos químicos menos nocivos na produção e a implantação de equipamentos contentores de gases e de retenção de partículas.</a:t>
            </a:r>
          </a:p>
          <a:p>
            <a:endParaRPr lang="pt-BR" sz="8000" b="1" dirty="0">
              <a:solidFill>
                <a:schemeClr val="bg1"/>
              </a:solidFill>
              <a:latin typeface="+mj-lt"/>
            </a:endParaRPr>
          </a:p>
        </p:txBody>
      </p:sp>
      <p:sp>
        <p:nvSpPr>
          <p:cNvPr id="4" name="AutoShape 4">
            <a:extLst>
              <a:ext uri="{FF2B5EF4-FFF2-40B4-BE49-F238E27FC236}">
                <a16:creationId xmlns:a16="http://schemas.microsoft.com/office/drawing/2014/main" id="{279785D7-0A2B-8717-7F3F-C3B51C606EBD}"/>
              </a:ext>
            </a:extLst>
          </p:cNvPr>
          <p:cNvSpPr/>
          <p:nvPr/>
        </p:nvSpPr>
        <p:spPr>
          <a:xfrm>
            <a:off x="195943" y="1562100"/>
            <a:ext cx="4717802" cy="188735"/>
          </a:xfrm>
          <a:prstGeom prst="rect">
            <a:avLst/>
          </a:prstGeom>
          <a:solidFill>
            <a:srgbClr val="FFC83A"/>
          </a:solidFill>
        </p:spPr>
      </p:sp>
    </p:spTree>
    <p:extLst>
      <p:ext uri="{BB962C8B-B14F-4D97-AF65-F5344CB8AC3E}">
        <p14:creationId xmlns:p14="http://schemas.microsoft.com/office/powerpoint/2010/main" val="145010968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6000" b="1" dirty="0">
                <a:solidFill>
                  <a:schemeClr val="bg1"/>
                </a:solidFill>
              </a:rPr>
              <a:t>Indústria de </a:t>
            </a:r>
            <a:r>
              <a:rPr lang="pt-BR" sz="6000" b="1" dirty="0" err="1">
                <a:solidFill>
                  <a:schemeClr val="bg1"/>
                </a:solidFill>
              </a:rPr>
              <a:t>textil</a:t>
            </a:r>
            <a:endParaRPr lang="pt-BR" sz="6000" b="1" dirty="0">
              <a:solidFill>
                <a:schemeClr val="bg1"/>
              </a:solidFill>
            </a:endParaRPr>
          </a:p>
        </p:txBody>
      </p:sp>
      <p:sp>
        <p:nvSpPr>
          <p:cNvPr id="3" name="Espaço Reservado para Conteúdo 2"/>
          <p:cNvSpPr>
            <a:spLocks noGrp="1"/>
          </p:cNvSpPr>
          <p:nvPr>
            <p:ph idx="1"/>
          </p:nvPr>
        </p:nvSpPr>
        <p:spPr>
          <a:xfrm>
            <a:off x="261257" y="1788935"/>
            <a:ext cx="18059400" cy="8682102"/>
          </a:xfrm>
        </p:spPr>
        <p:txBody>
          <a:bodyPr>
            <a:normAutofit fontScale="62500" lnSpcReduction="20000"/>
          </a:bodyPr>
          <a:lstStyle/>
          <a:p>
            <a:r>
              <a:rPr lang="pt-BR" sz="8000" b="1" dirty="0">
                <a:solidFill>
                  <a:schemeClr val="bg1"/>
                </a:solidFill>
                <a:latin typeface="+mj-lt"/>
              </a:rPr>
              <a:t>Os resíduos sólidos são parte integrante na atividade têxtil, mas são principalmente os líquidos residuais que requerem maior atenção. Como a água é um dos elementos básicos para o alcance dos objetivos da produção, sua reutilização é o meio mais eficaz para a preservação ambiental e uso sustentável.</a:t>
            </a:r>
          </a:p>
          <a:p>
            <a:r>
              <a:rPr lang="pt-BR" sz="8000" b="1" dirty="0">
                <a:solidFill>
                  <a:schemeClr val="bg1"/>
                </a:solidFill>
                <a:latin typeface="+mj-lt"/>
              </a:rPr>
              <a:t>Para isso é necessária a instalação de estações de tratamento no perímetro da empresa, visando a eliminação/redução das impurezas para o seu reuso ou emissão nos efluentes em condições seguras.</a:t>
            </a:r>
          </a:p>
          <a:p>
            <a:r>
              <a:rPr lang="pt-BR" sz="8000" b="1" dirty="0">
                <a:solidFill>
                  <a:schemeClr val="bg1"/>
                </a:solidFill>
                <a:latin typeface="+mj-lt"/>
              </a:rPr>
              <a:t>Os principais resíduos sólidos da área têxtil têm como origem o uso de uma de suas </a:t>
            </a:r>
            <a:r>
              <a:rPr lang="pt-BR" sz="8000" b="1" dirty="0" err="1">
                <a:solidFill>
                  <a:schemeClr val="bg1"/>
                </a:solidFill>
                <a:latin typeface="+mj-lt"/>
              </a:rPr>
              <a:t>matériasprimas</a:t>
            </a:r>
            <a:r>
              <a:rPr lang="pt-BR" sz="8000" b="1" dirty="0">
                <a:solidFill>
                  <a:schemeClr val="bg1"/>
                </a:solidFill>
                <a:latin typeface="+mj-lt"/>
              </a:rPr>
              <a:t> principais, que é o algodão, que, junto com a lã, o linho e outras fibras naturais, responde por aproximadamente 71% do consumo da produção no Brasil.</a:t>
            </a:r>
          </a:p>
        </p:txBody>
      </p:sp>
      <p:sp>
        <p:nvSpPr>
          <p:cNvPr id="4" name="AutoShape 4">
            <a:extLst>
              <a:ext uri="{FF2B5EF4-FFF2-40B4-BE49-F238E27FC236}">
                <a16:creationId xmlns:a16="http://schemas.microsoft.com/office/drawing/2014/main" id="{279785D7-0A2B-8717-7F3F-C3B51C606EBD}"/>
              </a:ext>
            </a:extLst>
          </p:cNvPr>
          <p:cNvSpPr/>
          <p:nvPr/>
        </p:nvSpPr>
        <p:spPr>
          <a:xfrm>
            <a:off x="195943" y="1562100"/>
            <a:ext cx="4717802" cy="188735"/>
          </a:xfrm>
          <a:prstGeom prst="rect">
            <a:avLst/>
          </a:prstGeom>
          <a:solidFill>
            <a:srgbClr val="FFC83A"/>
          </a:solidFill>
        </p:spPr>
      </p:sp>
    </p:spTree>
    <p:extLst>
      <p:ext uri="{BB962C8B-B14F-4D97-AF65-F5344CB8AC3E}">
        <p14:creationId xmlns:p14="http://schemas.microsoft.com/office/powerpoint/2010/main" val="32547808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6000" b="1" dirty="0">
                <a:solidFill>
                  <a:schemeClr val="bg1"/>
                </a:solidFill>
              </a:rPr>
              <a:t>Indústria de </a:t>
            </a:r>
            <a:r>
              <a:rPr lang="pt-BR" sz="6000" b="1" dirty="0" err="1">
                <a:solidFill>
                  <a:schemeClr val="bg1"/>
                </a:solidFill>
              </a:rPr>
              <a:t>textil</a:t>
            </a:r>
            <a:endParaRPr lang="pt-BR" sz="6000" b="1" dirty="0">
              <a:solidFill>
                <a:schemeClr val="bg1"/>
              </a:solidFill>
            </a:endParaRPr>
          </a:p>
        </p:txBody>
      </p:sp>
      <p:sp>
        <p:nvSpPr>
          <p:cNvPr id="3" name="Espaço Reservado para Conteúdo 2"/>
          <p:cNvSpPr>
            <a:spLocks noGrp="1"/>
          </p:cNvSpPr>
          <p:nvPr>
            <p:ph idx="1"/>
          </p:nvPr>
        </p:nvSpPr>
        <p:spPr>
          <a:xfrm>
            <a:off x="261257" y="1788935"/>
            <a:ext cx="18059400" cy="8682102"/>
          </a:xfrm>
        </p:spPr>
        <p:txBody>
          <a:bodyPr>
            <a:normAutofit/>
          </a:bodyPr>
          <a:lstStyle/>
          <a:p>
            <a:r>
              <a:rPr lang="pt-BR" sz="4400" b="1" dirty="0">
                <a:solidFill>
                  <a:schemeClr val="bg1"/>
                </a:solidFill>
                <a:latin typeface="+mj-lt"/>
              </a:rPr>
              <a:t>fibras artificiais: são produzidas por meio da transformação de matéria orgânica (madeira e resíduos do algodão) para a obtenção da viscose</a:t>
            </a:r>
            <a:r>
              <a:rPr lang="pt-BR" sz="4400" b="1">
                <a:solidFill>
                  <a:schemeClr val="bg1"/>
                </a:solidFill>
                <a:latin typeface="+mj-lt"/>
              </a:rPr>
              <a:t>; </a:t>
            </a:r>
          </a:p>
          <a:p>
            <a:pPr marL="0" indent="0">
              <a:buNone/>
            </a:pPr>
            <a:endParaRPr lang="pt-BR" sz="4400" b="1" dirty="0">
              <a:solidFill>
                <a:schemeClr val="bg1"/>
              </a:solidFill>
              <a:latin typeface="+mj-lt"/>
            </a:endParaRPr>
          </a:p>
          <a:p>
            <a:r>
              <a:rPr lang="pt-BR" sz="4400" b="1" dirty="0">
                <a:solidFill>
                  <a:schemeClr val="bg1"/>
                </a:solidFill>
                <a:latin typeface="+mj-lt"/>
              </a:rPr>
              <a:t>fibras sintéticas: são produzidas por matérias-primas derivadas do petróleo (poliamidas, poliésteres e </a:t>
            </a:r>
            <a:r>
              <a:rPr lang="pt-BR" sz="4400" b="1" dirty="0" err="1">
                <a:solidFill>
                  <a:schemeClr val="bg1"/>
                </a:solidFill>
                <a:latin typeface="+mj-lt"/>
              </a:rPr>
              <a:t>poliacrílicos</a:t>
            </a:r>
            <a:r>
              <a:rPr lang="pt-BR" sz="8000" b="1" dirty="0">
                <a:solidFill>
                  <a:schemeClr val="bg1"/>
                </a:solidFill>
                <a:latin typeface="+mj-lt"/>
              </a:rPr>
              <a:t>).</a:t>
            </a:r>
          </a:p>
        </p:txBody>
      </p:sp>
      <p:sp>
        <p:nvSpPr>
          <p:cNvPr id="4" name="AutoShape 4">
            <a:extLst>
              <a:ext uri="{FF2B5EF4-FFF2-40B4-BE49-F238E27FC236}">
                <a16:creationId xmlns:a16="http://schemas.microsoft.com/office/drawing/2014/main" id="{279785D7-0A2B-8717-7F3F-C3B51C606EBD}"/>
              </a:ext>
            </a:extLst>
          </p:cNvPr>
          <p:cNvSpPr/>
          <p:nvPr/>
        </p:nvSpPr>
        <p:spPr>
          <a:xfrm>
            <a:off x="195943" y="1562100"/>
            <a:ext cx="4717802" cy="188735"/>
          </a:xfrm>
          <a:prstGeom prst="rect">
            <a:avLst/>
          </a:prstGeom>
          <a:solidFill>
            <a:srgbClr val="FFC83A"/>
          </a:solidFill>
        </p:spPr>
      </p:sp>
    </p:spTree>
    <p:extLst>
      <p:ext uri="{BB962C8B-B14F-4D97-AF65-F5344CB8AC3E}">
        <p14:creationId xmlns:p14="http://schemas.microsoft.com/office/powerpoint/2010/main" val="12271945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943" y="190500"/>
            <a:ext cx="15773400" cy="1988345"/>
          </a:xfrm>
        </p:spPr>
        <p:txBody>
          <a:bodyPr>
            <a:normAutofit/>
          </a:bodyPr>
          <a:lstStyle/>
          <a:p>
            <a:r>
              <a:rPr lang="pt-BR" sz="6000" b="1" dirty="0">
                <a:solidFill>
                  <a:schemeClr val="bg1"/>
                </a:solidFill>
              </a:rPr>
              <a:t>Indústria de </a:t>
            </a:r>
            <a:r>
              <a:rPr lang="pt-BR" sz="6000" b="1" dirty="0" err="1">
                <a:solidFill>
                  <a:schemeClr val="bg1"/>
                </a:solidFill>
              </a:rPr>
              <a:t>textil</a:t>
            </a:r>
            <a:endParaRPr lang="pt-BR" sz="6000" b="1" dirty="0">
              <a:solidFill>
                <a:schemeClr val="bg1"/>
              </a:solidFill>
            </a:endParaRPr>
          </a:p>
        </p:txBody>
      </p:sp>
      <p:sp>
        <p:nvSpPr>
          <p:cNvPr id="3" name="Espaço Reservado para Conteúdo 2"/>
          <p:cNvSpPr>
            <a:spLocks noGrp="1"/>
          </p:cNvSpPr>
          <p:nvPr>
            <p:ph idx="1"/>
          </p:nvPr>
        </p:nvSpPr>
        <p:spPr>
          <a:xfrm>
            <a:off x="261257" y="1788935"/>
            <a:ext cx="18059400" cy="8682102"/>
          </a:xfrm>
        </p:spPr>
        <p:txBody>
          <a:bodyPr>
            <a:normAutofit/>
          </a:bodyPr>
          <a:lstStyle/>
          <a:p>
            <a:r>
              <a:rPr lang="pt-BR" sz="4000" b="1" dirty="0">
                <a:solidFill>
                  <a:schemeClr val="bg1"/>
                </a:solidFill>
                <a:latin typeface="+mj-lt"/>
              </a:rPr>
              <a:t>Medidas devem então ser adotadas para a prevenção de impactos ambientais e a segurança dos trabalhadores envolvidos nas atividades, como a implementação de filtros de carvão ativado na chaminé, lavadores de gases de alta potência, resfriamento e eliminação de aerossóis e outras recomendações pertinentes de leis e normas vigentes.</a:t>
            </a:r>
          </a:p>
          <a:p>
            <a:endParaRPr lang="pt-BR" sz="8000" b="1" dirty="0">
              <a:solidFill>
                <a:schemeClr val="bg1"/>
              </a:solidFill>
              <a:latin typeface="+mj-lt"/>
            </a:endParaRPr>
          </a:p>
        </p:txBody>
      </p:sp>
      <p:sp>
        <p:nvSpPr>
          <p:cNvPr id="4" name="AutoShape 4">
            <a:extLst>
              <a:ext uri="{FF2B5EF4-FFF2-40B4-BE49-F238E27FC236}">
                <a16:creationId xmlns:a16="http://schemas.microsoft.com/office/drawing/2014/main" id="{279785D7-0A2B-8717-7F3F-C3B51C606EBD}"/>
              </a:ext>
            </a:extLst>
          </p:cNvPr>
          <p:cNvSpPr/>
          <p:nvPr/>
        </p:nvSpPr>
        <p:spPr>
          <a:xfrm>
            <a:off x="195943" y="1562100"/>
            <a:ext cx="4717802" cy="188735"/>
          </a:xfrm>
          <a:prstGeom prst="rect">
            <a:avLst/>
          </a:prstGeom>
          <a:solidFill>
            <a:srgbClr val="FFC83A"/>
          </a:solidFill>
        </p:spPr>
      </p:sp>
    </p:spTree>
    <p:extLst>
      <p:ext uri="{BB962C8B-B14F-4D97-AF65-F5344CB8AC3E}">
        <p14:creationId xmlns:p14="http://schemas.microsoft.com/office/powerpoint/2010/main" val="12189548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07DF16-9BD3-0816-A45A-6FE29832309E}"/>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CE819F5A-53FF-3CC1-AFF2-19BAB621701B}"/>
              </a:ext>
            </a:extLst>
          </p:cNvPr>
          <p:cNvSpPr>
            <a:spLocks noGrp="1"/>
          </p:cNvSpPr>
          <p:nvPr>
            <p:ph idx="1"/>
          </p:nvPr>
        </p:nvSpPr>
        <p:spPr/>
        <p:txBody>
          <a:bodyPr/>
          <a:lstStyle/>
          <a:p>
            <a:endParaRPr lang="pt-BR"/>
          </a:p>
        </p:txBody>
      </p:sp>
    </p:spTree>
    <p:extLst>
      <p:ext uri="{BB962C8B-B14F-4D97-AF65-F5344CB8AC3E}">
        <p14:creationId xmlns:p14="http://schemas.microsoft.com/office/powerpoint/2010/main" val="2649394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346340" y="415266"/>
            <a:ext cx="16913004" cy="1793981"/>
            <a:chOff x="-27868" y="199514"/>
            <a:chExt cx="7356888" cy="2816592"/>
          </a:xfrm>
        </p:grpSpPr>
        <p:sp>
          <p:nvSpPr>
            <p:cNvPr id="3" name="TextBox 3"/>
            <p:cNvSpPr txBox="1"/>
            <p:nvPr/>
          </p:nvSpPr>
          <p:spPr>
            <a:xfrm>
              <a:off x="-27868" y="199514"/>
              <a:ext cx="7356888" cy="1167772"/>
            </a:xfrm>
            <a:prstGeom prst="rect">
              <a:avLst/>
            </a:prstGeom>
          </p:spPr>
          <p:txBody>
            <a:bodyPr lIns="0" tIns="0" rIns="0" bIns="0" rtlCol="0" anchor="t">
              <a:spAutoFit/>
            </a:bodyPr>
            <a:lstStyle/>
            <a:p>
              <a:pPr algn="l">
                <a:lnSpc>
                  <a:spcPts val="5759"/>
                </a:lnSpc>
              </a:pPr>
              <a:endParaRPr lang="pt-BR" sz="5400" spc="96" dirty="0">
                <a:solidFill>
                  <a:srgbClr val="FFFFFF"/>
                </a:solidFill>
                <a:latin typeface="Fredoka One"/>
              </a:endParaRPr>
            </a:p>
          </p:txBody>
        </p:sp>
        <p:sp>
          <p:nvSpPr>
            <p:cNvPr id="4" name="AutoShape 4"/>
            <p:cNvSpPr/>
            <p:nvPr/>
          </p:nvSpPr>
          <p:spPr>
            <a:xfrm>
              <a:off x="938444" y="2719787"/>
              <a:ext cx="2052169" cy="296319"/>
            </a:xfrm>
            <a:prstGeom prst="rect">
              <a:avLst/>
            </a:prstGeom>
            <a:solidFill>
              <a:srgbClr val="FFC83A"/>
            </a:solidFill>
          </p:spPr>
        </p:sp>
      </p:grpSp>
      <p:sp>
        <p:nvSpPr>
          <p:cNvPr id="6" name="TextBox 6"/>
          <p:cNvSpPr txBox="1"/>
          <p:nvPr/>
        </p:nvSpPr>
        <p:spPr>
          <a:xfrm>
            <a:off x="8577307" y="1971575"/>
            <a:ext cx="8683736" cy="389337"/>
          </a:xfrm>
          <a:prstGeom prst="rect">
            <a:avLst/>
          </a:prstGeom>
        </p:spPr>
        <p:txBody>
          <a:bodyPr lIns="0" tIns="0" rIns="0" bIns="0" rtlCol="0" anchor="t">
            <a:spAutoFit/>
          </a:bodyPr>
          <a:lstStyle/>
          <a:p>
            <a:pPr algn="l">
              <a:lnSpc>
                <a:spcPts val="3442"/>
              </a:lnSpc>
            </a:pPr>
            <a:r>
              <a:rPr lang="en-US" sz="2025" dirty="0">
                <a:solidFill>
                  <a:srgbClr val="FFFFFF"/>
                </a:solidFill>
                <a:latin typeface="Quicksand Bold"/>
              </a:rPr>
              <a:t>.</a:t>
            </a:r>
          </a:p>
        </p:txBody>
      </p:sp>
      <p:sp>
        <p:nvSpPr>
          <p:cNvPr id="15" name="AutoShape 15"/>
          <p:cNvSpPr/>
          <p:nvPr/>
        </p:nvSpPr>
        <p:spPr>
          <a:xfrm>
            <a:off x="-254083" y="9642665"/>
            <a:ext cx="18796165" cy="904716"/>
          </a:xfrm>
          <a:prstGeom prst="rect">
            <a:avLst/>
          </a:prstGeom>
          <a:solidFill>
            <a:srgbClr val="FFC83A"/>
          </a:solidFill>
        </p:spPr>
      </p:sp>
      <p:sp>
        <p:nvSpPr>
          <p:cNvPr id="20" name="CaixaDeTexto 19">
            <a:extLst>
              <a:ext uri="{FF2B5EF4-FFF2-40B4-BE49-F238E27FC236}">
                <a16:creationId xmlns:a16="http://schemas.microsoft.com/office/drawing/2014/main" id="{B5288259-FEC7-4ACD-BFDB-B186E5431939}"/>
              </a:ext>
            </a:extLst>
          </p:cNvPr>
          <p:cNvSpPr txBox="1"/>
          <p:nvPr/>
        </p:nvSpPr>
        <p:spPr>
          <a:xfrm>
            <a:off x="516918" y="3018237"/>
            <a:ext cx="17254161" cy="5139869"/>
          </a:xfrm>
          <a:prstGeom prst="rect">
            <a:avLst/>
          </a:prstGeom>
          <a:noFill/>
        </p:spPr>
        <p:txBody>
          <a:bodyPr wrap="square" rtlCol="0">
            <a:spAutoFit/>
          </a:bodyPr>
          <a:lstStyle/>
          <a:p>
            <a:pPr marL="457200" indent="-457200">
              <a:buFont typeface="Arial" panose="020B0604020202020204" pitchFamily="34" charset="0"/>
              <a:buChar char="•"/>
            </a:pPr>
            <a:r>
              <a:rPr lang="pt-BR" sz="3200" dirty="0">
                <a:solidFill>
                  <a:schemeClr val="bg1"/>
                </a:solidFill>
                <a:latin typeface="Arial Black" panose="020B0A04020102020204" pitchFamily="34" charset="0"/>
              </a:rPr>
              <a:t>Desejam a maior conservação possível dos ambientes naturais e lutam por ela. A diferença consiste, porém, em que seus objetivos não se limitam à “defesa da natureza”, penetrando também no questionamento do </a:t>
            </a:r>
            <a:r>
              <a:rPr lang="pt-BR" sz="2800" dirty="0">
                <a:solidFill>
                  <a:schemeClr val="bg1"/>
                </a:solidFill>
                <a:latin typeface="Arial Black" panose="020B0A04020102020204" pitchFamily="34" charset="0"/>
              </a:rPr>
              <a:t>SISTEMA SOCIAL COMO UM TODO</a:t>
            </a:r>
          </a:p>
          <a:p>
            <a:pPr marL="457200" indent="-457200">
              <a:buFont typeface="Arial" panose="020B0604020202020204" pitchFamily="34" charset="0"/>
              <a:buChar char="•"/>
            </a:pPr>
            <a:r>
              <a:rPr lang="pt-BR" sz="3200" dirty="0">
                <a:solidFill>
                  <a:schemeClr val="bg1"/>
                </a:solidFill>
                <a:latin typeface="Arial Black" panose="020B0A04020102020204" pitchFamily="34" charset="0"/>
              </a:rPr>
              <a:t>O </a:t>
            </a:r>
            <a:r>
              <a:rPr lang="pt-BR" sz="3200" dirty="0" err="1">
                <a:solidFill>
                  <a:schemeClr val="bg1"/>
                </a:solidFill>
                <a:latin typeface="Arial Black" panose="020B0A04020102020204" pitchFamily="34" charset="0"/>
              </a:rPr>
              <a:t>ecomarxismo</a:t>
            </a:r>
            <a:r>
              <a:rPr lang="pt-BR" sz="3200" dirty="0">
                <a:solidFill>
                  <a:schemeClr val="bg1"/>
                </a:solidFill>
                <a:latin typeface="Arial Black" panose="020B0A04020102020204" pitchFamily="34" charset="0"/>
              </a:rPr>
              <a:t> nasce da percepção de que a atual crise ecológica não se deve a “defeitos” setoriais e ocasionais no sistema dominante, mas é consequência direta de um modelo de civilização.</a:t>
            </a:r>
          </a:p>
          <a:p>
            <a:endParaRPr lang="pt-BR" sz="3200" dirty="0">
              <a:solidFill>
                <a:schemeClr val="bg1"/>
              </a:solidFill>
              <a:latin typeface="Arial Black" panose="020B0A04020102020204" pitchFamily="34" charset="0"/>
            </a:endParaRPr>
          </a:p>
          <a:p>
            <a:pPr marL="571500" indent="-571500" algn="just">
              <a:buFont typeface="Arial" panose="020B0604020202020204" pitchFamily="34" charset="0"/>
              <a:buChar char="•"/>
            </a:pPr>
            <a:r>
              <a:rPr lang="pt-BR" dirty="0"/>
              <a:t> </a:t>
            </a:r>
            <a:br>
              <a:rPr lang="pt-BR" dirty="0"/>
            </a:br>
            <a:r>
              <a:rPr lang="pt-BR" dirty="0"/>
              <a:t> </a:t>
            </a:r>
            <a:br>
              <a:rPr lang="pt-BR" sz="3600" dirty="0"/>
            </a:br>
            <a:endParaRPr lang="pt-BR" sz="3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01456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346340" y="415266"/>
            <a:ext cx="16913004" cy="1030007"/>
            <a:chOff x="-27868" y="199514"/>
            <a:chExt cx="7356888" cy="1617135"/>
          </a:xfrm>
        </p:grpSpPr>
        <p:sp>
          <p:nvSpPr>
            <p:cNvPr id="3" name="TextBox 3"/>
            <p:cNvSpPr txBox="1"/>
            <p:nvPr/>
          </p:nvSpPr>
          <p:spPr>
            <a:xfrm>
              <a:off x="-27868" y="199514"/>
              <a:ext cx="7356888" cy="1167772"/>
            </a:xfrm>
            <a:prstGeom prst="rect">
              <a:avLst/>
            </a:prstGeom>
          </p:spPr>
          <p:txBody>
            <a:bodyPr lIns="0" tIns="0" rIns="0" bIns="0" rtlCol="0" anchor="t">
              <a:spAutoFit/>
            </a:bodyPr>
            <a:lstStyle/>
            <a:p>
              <a:pPr algn="l">
                <a:lnSpc>
                  <a:spcPts val="5759"/>
                </a:lnSpc>
              </a:pPr>
              <a:endParaRPr lang="pt-BR" sz="5400" spc="96" dirty="0">
                <a:solidFill>
                  <a:srgbClr val="FFFFFF"/>
                </a:solidFill>
                <a:latin typeface="Fredoka One"/>
              </a:endParaRPr>
            </a:p>
          </p:txBody>
        </p:sp>
        <p:sp>
          <p:nvSpPr>
            <p:cNvPr id="4" name="AutoShape 4"/>
            <p:cNvSpPr/>
            <p:nvPr/>
          </p:nvSpPr>
          <p:spPr>
            <a:xfrm>
              <a:off x="34598" y="1520331"/>
              <a:ext cx="2052169" cy="296318"/>
            </a:xfrm>
            <a:prstGeom prst="rect">
              <a:avLst/>
            </a:prstGeom>
            <a:solidFill>
              <a:srgbClr val="FFC83A"/>
            </a:solidFill>
          </p:spPr>
        </p:sp>
      </p:grpSp>
      <p:sp>
        <p:nvSpPr>
          <p:cNvPr id="6" name="TextBox 6"/>
          <p:cNvSpPr txBox="1"/>
          <p:nvPr/>
        </p:nvSpPr>
        <p:spPr>
          <a:xfrm>
            <a:off x="8577307" y="1971575"/>
            <a:ext cx="8683736" cy="389337"/>
          </a:xfrm>
          <a:prstGeom prst="rect">
            <a:avLst/>
          </a:prstGeom>
        </p:spPr>
        <p:txBody>
          <a:bodyPr lIns="0" tIns="0" rIns="0" bIns="0" rtlCol="0" anchor="t">
            <a:spAutoFit/>
          </a:bodyPr>
          <a:lstStyle/>
          <a:p>
            <a:pPr algn="l">
              <a:lnSpc>
                <a:spcPts val="3442"/>
              </a:lnSpc>
            </a:pPr>
            <a:r>
              <a:rPr lang="en-US" sz="2025" dirty="0">
                <a:solidFill>
                  <a:srgbClr val="FFFFFF"/>
                </a:solidFill>
                <a:latin typeface="Quicksand Bold"/>
              </a:rPr>
              <a:t>.</a:t>
            </a:r>
          </a:p>
        </p:txBody>
      </p:sp>
      <p:sp>
        <p:nvSpPr>
          <p:cNvPr id="15" name="AutoShape 15"/>
          <p:cNvSpPr/>
          <p:nvPr/>
        </p:nvSpPr>
        <p:spPr>
          <a:xfrm>
            <a:off x="-254083" y="9642665"/>
            <a:ext cx="18796165" cy="904716"/>
          </a:xfrm>
          <a:prstGeom prst="rect">
            <a:avLst/>
          </a:prstGeom>
          <a:solidFill>
            <a:srgbClr val="FFC83A"/>
          </a:solidFill>
        </p:spPr>
      </p:sp>
      <p:sp>
        <p:nvSpPr>
          <p:cNvPr id="5" name="CaixaDeTexto 4">
            <a:extLst>
              <a:ext uri="{FF2B5EF4-FFF2-40B4-BE49-F238E27FC236}">
                <a16:creationId xmlns:a16="http://schemas.microsoft.com/office/drawing/2014/main" id="{D86CD152-C618-9B1F-D38D-7A692DFC814D}"/>
              </a:ext>
            </a:extLst>
          </p:cNvPr>
          <p:cNvSpPr txBox="1"/>
          <p:nvPr/>
        </p:nvSpPr>
        <p:spPr>
          <a:xfrm>
            <a:off x="489945" y="155854"/>
            <a:ext cx="14859000" cy="923330"/>
          </a:xfrm>
          <a:prstGeom prst="rect">
            <a:avLst/>
          </a:prstGeom>
          <a:noFill/>
        </p:spPr>
        <p:txBody>
          <a:bodyPr wrap="square" rtlCol="0">
            <a:spAutoFit/>
          </a:bodyPr>
          <a:lstStyle/>
          <a:p>
            <a:r>
              <a:rPr lang="pt-BR" sz="5400" b="1" dirty="0">
                <a:solidFill>
                  <a:schemeClr val="bg1"/>
                </a:solidFill>
                <a:latin typeface="Arial Black" panose="020B0A04020102020204" pitchFamily="34" charset="0"/>
              </a:rPr>
              <a:t>Ecologia política</a:t>
            </a:r>
          </a:p>
        </p:txBody>
      </p:sp>
      <p:sp>
        <p:nvSpPr>
          <p:cNvPr id="7" name="CaixaDeTexto 6">
            <a:extLst>
              <a:ext uri="{FF2B5EF4-FFF2-40B4-BE49-F238E27FC236}">
                <a16:creationId xmlns:a16="http://schemas.microsoft.com/office/drawing/2014/main" id="{6384D46F-6C58-BD7A-E709-F624753868E0}"/>
              </a:ext>
            </a:extLst>
          </p:cNvPr>
          <p:cNvSpPr txBox="1"/>
          <p:nvPr/>
        </p:nvSpPr>
        <p:spPr>
          <a:xfrm>
            <a:off x="152400" y="1542752"/>
            <a:ext cx="17415140" cy="7971413"/>
          </a:xfrm>
          <a:prstGeom prst="rect">
            <a:avLst/>
          </a:prstGeom>
          <a:noFill/>
        </p:spPr>
        <p:txBody>
          <a:bodyPr wrap="square" rtlCol="0">
            <a:spAutoFit/>
          </a:bodyPr>
          <a:lstStyle/>
          <a:p>
            <a:pPr marL="457200" indent="-457200" algn="just">
              <a:buFont typeface="Arial" panose="020B0604020202020204" pitchFamily="34" charset="0"/>
              <a:buChar char="•"/>
            </a:pPr>
            <a:r>
              <a:rPr lang="pt-BR" sz="3200" b="0" i="0" dirty="0">
                <a:solidFill>
                  <a:schemeClr val="bg1"/>
                </a:solidFill>
                <a:effectLst/>
                <a:latin typeface="Arial Black" panose="020B0A04020102020204" pitchFamily="34" charset="0"/>
              </a:rPr>
              <a:t>A ecologia política tem sua origem nos anos 1960, e se refere, como objeto de estudo, à compreensão de que agentes sociais com diferentes e desiguais níveis de poder e interesses diversos demandam, na produção de suas existências, recursos naturais em um contexto ecológico, disputando-os e compartilhando-os.</a:t>
            </a:r>
          </a:p>
          <a:p>
            <a:pPr marL="457200" indent="-457200" algn="just">
              <a:buFont typeface="Arial" panose="020B0604020202020204" pitchFamily="34" charset="0"/>
              <a:buChar char="•"/>
            </a:pPr>
            <a:r>
              <a:rPr lang="pt-BR" sz="3200" b="0" i="0" dirty="0">
                <a:solidFill>
                  <a:schemeClr val="bg1"/>
                </a:solidFill>
                <a:effectLst/>
                <a:latin typeface="Arial Black" panose="020B0A04020102020204" pitchFamily="34" charset="0"/>
              </a:rPr>
              <a:t> O seu objetivo é gerar conhecimentos e a compreensão do modo de funcionamento societário enquanto exigência para a intervenção política superadora ou reprodutora das condições estruturais que engendram modos específicos de produção e relações de propriedade dos bens criados ou naturais.</a:t>
            </a:r>
          </a:p>
          <a:p>
            <a:pPr marL="457200" indent="-457200" algn="just">
              <a:buFont typeface="Arial" panose="020B0604020202020204" pitchFamily="34" charset="0"/>
              <a:buChar char="•"/>
            </a:pPr>
            <a:r>
              <a:rPr lang="pt-BR" sz="3200" b="0" i="0" dirty="0">
                <a:solidFill>
                  <a:schemeClr val="bg1"/>
                </a:solidFill>
                <a:effectLst/>
                <a:latin typeface="Arial Black" panose="020B0A04020102020204" pitchFamily="34" charset="0"/>
              </a:rPr>
              <a:t>Na ecologia política a natureza é vista não somente como fonte de recursos, mas como ontologicamente prioritária para a existência humana, aquilo que nos antecede e que de nós independe, cuja dinâmica ecológica, mesmo que por nós mediada e transformada, precisa ser conhecida e respeitada a fim de que o modo de produção seja compatível com sua capacidade de suporte e de regeneração (</a:t>
            </a:r>
            <a:r>
              <a:rPr lang="pt-BR" sz="3200" b="0" i="0" dirty="0" err="1">
                <a:solidFill>
                  <a:schemeClr val="bg1"/>
                </a:solidFill>
                <a:effectLst/>
                <a:latin typeface="Arial Black" panose="020B0A04020102020204" pitchFamily="34" charset="0"/>
              </a:rPr>
              <a:t>Foladori</a:t>
            </a:r>
            <a:r>
              <a:rPr lang="pt-BR" sz="3200" b="0" i="0" dirty="0">
                <a:solidFill>
                  <a:schemeClr val="bg1"/>
                </a:solidFill>
                <a:effectLst/>
                <a:latin typeface="Arial Black" panose="020B0A04020102020204" pitchFamily="34" charset="0"/>
              </a:rPr>
              <a:t>, 2001).</a:t>
            </a:r>
            <a:endParaRPr lang="pt-BR" sz="3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14238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346340" y="415266"/>
            <a:ext cx="16913004" cy="1030007"/>
            <a:chOff x="-27868" y="199514"/>
            <a:chExt cx="7356888" cy="1617135"/>
          </a:xfrm>
        </p:grpSpPr>
        <p:sp>
          <p:nvSpPr>
            <p:cNvPr id="3" name="TextBox 3"/>
            <p:cNvSpPr txBox="1"/>
            <p:nvPr/>
          </p:nvSpPr>
          <p:spPr>
            <a:xfrm>
              <a:off x="-27868" y="199514"/>
              <a:ext cx="7356888" cy="1167772"/>
            </a:xfrm>
            <a:prstGeom prst="rect">
              <a:avLst/>
            </a:prstGeom>
          </p:spPr>
          <p:txBody>
            <a:bodyPr lIns="0" tIns="0" rIns="0" bIns="0" rtlCol="0" anchor="t">
              <a:spAutoFit/>
            </a:bodyPr>
            <a:lstStyle/>
            <a:p>
              <a:pPr algn="l">
                <a:lnSpc>
                  <a:spcPts val="5759"/>
                </a:lnSpc>
              </a:pPr>
              <a:endParaRPr lang="pt-BR" sz="5400" spc="96" dirty="0">
                <a:solidFill>
                  <a:srgbClr val="FFFFFF"/>
                </a:solidFill>
                <a:latin typeface="Fredoka One"/>
              </a:endParaRPr>
            </a:p>
          </p:txBody>
        </p:sp>
        <p:sp>
          <p:nvSpPr>
            <p:cNvPr id="4" name="AutoShape 4"/>
            <p:cNvSpPr/>
            <p:nvPr/>
          </p:nvSpPr>
          <p:spPr>
            <a:xfrm>
              <a:off x="34598" y="1520331"/>
              <a:ext cx="2052169" cy="296318"/>
            </a:xfrm>
            <a:prstGeom prst="rect">
              <a:avLst/>
            </a:prstGeom>
            <a:solidFill>
              <a:srgbClr val="FFC83A"/>
            </a:solidFill>
          </p:spPr>
        </p:sp>
      </p:grpSp>
      <p:sp>
        <p:nvSpPr>
          <p:cNvPr id="6" name="TextBox 6"/>
          <p:cNvSpPr txBox="1"/>
          <p:nvPr/>
        </p:nvSpPr>
        <p:spPr>
          <a:xfrm>
            <a:off x="8577307" y="1971575"/>
            <a:ext cx="8683736" cy="389337"/>
          </a:xfrm>
          <a:prstGeom prst="rect">
            <a:avLst/>
          </a:prstGeom>
        </p:spPr>
        <p:txBody>
          <a:bodyPr lIns="0" tIns="0" rIns="0" bIns="0" rtlCol="0" anchor="t">
            <a:spAutoFit/>
          </a:bodyPr>
          <a:lstStyle/>
          <a:p>
            <a:pPr algn="l">
              <a:lnSpc>
                <a:spcPts val="3442"/>
              </a:lnSpc>
            </a:pPr>
            <a:r>
              <a:rPr lang="en-US" sz="2025" dirty="0">
                <a:solidFill>
                  <a:srgbClr val="FFFFFF"/>
                </a:solidFill>
                <a:latin typeface="Quicksand Bold"/>
              </a:rPr>
              <a:t>.</a:t>
            </a:r>
          </a:p>
        </p:txBody>
      </p:sp>
      <p:sp>
        <p:nvSpPr>
          <p:cNvPr id="15" name="AutoShape 15"/>
          <p:cNvSpPr/>
          <p:nvPr/>
        </p:nvSpPr>
        <p:spPr>
          <a:xfrm>
            <a:off x="-254083" y="10286999"/>
            <a:ext cx="18694483" cy="260381"/>
          </a:xfrm>
          <a:prstGeom prst="rect">
            <a:avLst/>
          </a:prstGeom>
          <a:solidFill>
            <a:srgbClr val="FFC83A"/>
          </a:solidFill>
        </p:spPr>
      </p:sp>
      <p:sp>
        <p:nvSpPr>
          <p:cNvPr id="5" name="CaixaDeTexto 4">
            <a:extLst>
              <a:ext uri="{FF2B5EF4-FFF2-40B4-BE49-F238E27FC236}">
                <a16:creationId xmlns:a16="http://schemas.microsoft.com/office/drawing/2014/main" id="{D86CD152-C618-9B1F-D38D-7A692DFC814D}"/>
              </a:ext>
            </a:extLst>
          </p:cNvPr>
          <p:cNvSpPr txBox="1"/>
          <p:nvPr/>
        </p:nvSpPr>
        <p:spPr>
          <a:xfrm>
            <a:off x="489945" y="284469"/>
            <a:ext cx="14859000" cy="923330"/>
          </a:xfrm>
          <a:prstGeom prst="rect">
            <a:avLst/>
          </a:prstGeom>
          <a:noFill/>
        </p:spPr>
        <p:txBody>
          <a:bodyPr wrap="square" rtlCol="0">
            <a:spAutoFit/>
          </a:bodyPr>
          <a:lstStyle/>
          <a:p>
            <a:r>
              <a:rPr lang="pt-BR" sz="5400" b="1" dirty="0">
                <a:solidFill>
                  <a:schemeClr val="bg1"/>
                </a:solidFill>
                <a:latin typeface="Arial Black" panose="020B0A04020102020204" pitchFamily="34" charset="0"/>
              </a:rPr>
              <a:t>Ecologia política</a:t>
            </a:r>
          </a:p>
        </p:txBody>
      </p:sp>
      <p:sp>
        <p:nvSpPr>
          <p:cNvPr id="7" name="CaixaDeTexto 6">
            <a:extLst>
              <a:ext uri="{FF2B5EF4-FFF2-40B4-BE49-F238E27FC236}">
                <a16:creationId xmlns:a16="http://schemas.microsoft.com/office/drawing/2014/main" id="{6384D46F-6C58-BD7A-E709-F624753868E0}"/>
              </a:ext>
            </a:extLst>
          </p:cNvPr>
          <p:cNvSpPr txBox="1"/>
          <p:nvPr/>
        </p:nvSpPr>
        <p:spPr>
          <a:xfrm>
            <a:off x="0" y="1439068"/>
            <a:ext cx="18084210" cy="11633954"/>
          </a:xfrm>
          <a:prstGeom prst="rect">
            <a:avLst/>
          </a:prstGeom>
          <a:noFill/>
        </p:spPr>
        <p:txBody>
          <a:bodyPr wrap="square" rtlCol="0">
            <a:spAutoFit/>
          </a:bodyPr>
          <a:lstStyle/>
          <a:p>
            <a:pPr marL="457200" indent="-457200" algn="just">
              <a:buFont typeface="Arial" panose="020B0604020202020204" pitchFamily="34" charset="0"/>
              <a:buChar char="•"/>
            </a:pPr>
            <a:r>
              <a:rPr lang="pt-BR" sz="3600" b="0" i="0" dirty="0">
                <a:solidFill>
                  <a:schemeClr val="bg1"/>
                </a:solidFill>
                <a:effectLst/>
                <a:latin typeface="Arial Black" panose="020B0A04020102020204" pitchFamily="34" charset="0"/>
              </a:rPr>
              <a:t>A ecologia política é o campo no qual se expressam as relações de poder para desconstruir a racionalidade insustentável da modernidade e para mobilizar as ações sociais no mundo globalizado para a construção de um futuro sustentável fundado nos potenciais da natureza e da criatividade cultural, num pensamento emancipatório e em uma ética política para renovar o sentido e a sustentabilidade da vida.</a:t>
            </a:r>
          </a:p>
          <a:p>
            <a:pPr marL="457200" indent="-457200" algn="just">
              <a:buFont typeface="Arial" panose="020B0604020202020204" pitchFamily="34" charset="0"/>
              <a:buChar char="•"/>
            </a:pPr>
            <a:r>
              <a:rPr lang="pt-BR" sz="3600" b="0" i="0" dirty="0">
                <a:solidFill>
                  <a:schemeClr val="bg1"/>
                </a:solidFill>
                <a:effectLst/>
                <a:latin typeface="Arial Black" panose="020B0A04020102020204" pitchFamily="34" charset="0"/>
              </a:rPr>
              <a:t>A Ecologia Política explora as relações de poder entre a sociedade e a natureza embutidas nos interesses, instituições, conhecimento e imaginários sociais que tecem os mundos-da-vida das pessoas.</a:t>
            </a:r>
          </a:p>
          <a:p>
            <a:pPr marL="457200" indent="-457200" algn="just">
              <a:buFont typeface="Arial" panose="020B0604020202020204" pitchFamily="34" charset="0"/>
              <a:buChar char="•"/>
            </a:pPr>
            <a:r>
              <a:rPr lang="pt-BR" sz="3200" b="0" i="0" dirty="0">
                <a:solidFill>
                  <a:schemeClr val="bg1"/>
                </a:solidFill>
                <a:effectLst/>
                <a:latin typeface="Arial Black" panose="020B0A04020102020204" pitchFamily="34" charset="0"/>
              </a:rPr>
              <a:t>Ela se funda no pensamento emancipatório e na ética política para renovar o sentido e a sustentabilidade da vida.</a:t>
            </a:r>
          </a:p>
          <a:p>
            <a:pPr marL="457200" indent="-457200" algn="just">
              <a:buFont typeface="Arial" panose="020B0604020202020204" pitchFamily="34" charset="0"/>
              <a:buChar char="•"/>
            </a:pPr>
            <a:r>
              <a:rPr lang="pt-BR" sz="3200" b="0" i="0" dirty="0">
                <a:solidFill>
                  <a:schemeClr val="bg1"/>
                </a:solidFill>
                <a:effectLst/>
                <a:latin typeface="Arial Black" panose="020B0A04020102020204" pitchFamily="34" charset="0"/>
              </a:rPr>
              <a:t>além de reconhecer a diversidade cultural, o conhecimento tradicional e os direitos dos povos indígenas, o ambientalismo contesta o poder de unificação hegemônica do mercado como destino da história humana. </a:t>
            </a:r>
          </a:p>
          <a:p>
            <a:pPr marL="457200" indent="-457200" algn="just">
              <a:buFont typeface="Arial" panose="020B0604020202020204" pitchFamily="34" charset="0"/>
              <a:buChar char="•"/>
            </a:pPr>
            <a:r>
              <a:rPr lang="pt-BR" sz="1800" b="0" i="0" dirty="0">
                <a:solidFill>
                  <a:srgbClr val="231F20"/>
                </a:solidFill>
                <a:effectLst/>
                <a:latin typeface="TimesNewRomanPSMT"/>
              </a:rPr>
              <a:t>. </a:t>
            </a:r>
            <a:br>
              <a:rPr lang="pt-BR" sz="3200" dirty="0"/>
            </a:br>
            <a:endParaRPr lang="pt-BR" sz="3200" b="0" i="0" dirty="0">
              <a:solidFill>
                <a:schemeClr val="bg1"/>
              </a:solidFill>
              <a:effectLst/>
              <a:latin typeface="Arial Black" panose="020B0A04020102020204" pitchFamily="34" charset="0"/>
            </a:endParaRPr>
          </a:p>
          <a:p>
            <a:pPr marL="457200" indent="-457200" algn="just">
              <a:buFont typeface="Arial" panose="020B0604020202020204" pitchFamily="34" charset="0"/>
              <a:buChar char="•"/>
            </a:pPr>
            <a:r>
              <a:rPr lang="pt-BR" sz="5400" dirty="0">
                <a:solidFill>
                  <a:schemeClr val="bg1"/>
                </a:solidFill>
                <a:latin typeface="Arial Black" panose="020B0A04020102020204" pitchFamily="34" charset="0"/>
              </a:rPr>
              <a:t> </a:t>
            </a:r>
            <a:br>
              <a:rPr lang="pt-BR" sz="5400" dirty="0">
                <a:solidFill>
                  <a:schemeClr val="bg1"/>
                </a:solidFill>
                <a:latin typeface="Arial Black" panose="020B0A04020102020204" pitchFamily="34" charset="0"/>
              </a:rPr>
            </a:br>
            <a:endParaRPr lang="pt-BR" sz="5400" b="0" i="0" dirty="0">
              <a:solidFill>
                <a:schemeClr val="bg1"/>
              </a:solidFill>
              <a:effectLst/>
              <a:latin typeface="Arial Black" panose="020B0A04020102020204" pitchFamily="34" charset="0"/>
            </a:endParaRPr>
          </a:p>
          <a:p>
            <a:pPr marL="457200" indent="-457200" algn="just">
              <a:buFont typeface="Arial" panose="020B0604020202020204" pitchFamily="34" charset="0"/>
              <a:buChar char="•"/>
            </a:pPr>
            <a:r>
              <a:rPr lang="pt-BR" sz="3600" dirty="0"/>
              <a:t> </a:t>
            </a:r>
            <a:br>
              <a:rPr lang="pt-BR" sz="3600" dirty="0"/>
            </a:br>
            <a:endParaRPr lang="pt-BR" sz="3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79979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9136" y="1049765"/>
            <a:ext cx="8115300" cy="8115300"/>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7593380" y="3628478"/>
            <a:ext cx="10389820" cy="5509200"/>
          </a:xfrm>
          <a:prstGeom prst="rect">
            <a:avLst/>
          </a:prstGeom>
          <a:noFill/>
        </p:spPr>
        <p:txBody>
          <a:bodyPr wrap="square" rtlCol="0">
            <a:spAutoFit/>
          </a:bodyPr>
          <a:lstStyle/>
          <a:p>
            <a:pPr marL="457200" indent="-457200">
              <a:buFont typeface="Arial" panose="020B0604020202020204" pitchFamily="34" charset="0"/>
              <a:buChar char="•"/>
            </a:pPr>
            <a:r>
              <a:rPr lang="pt-BR" sz="3200" b="1" dirty="0">
                <a:solidFill>
                  <a:schemeClr val="bg1"/>
                </a:solidFill>
                <a:latin typeface="Quicksand" panose="020B0604020202020204" charset="0"/>
              </a:rPr>
              <a:t>O consenso entre os ecologistas é que a crise mundial pela qual estamos passando conduz a um questionamento profundo da ideologia do crescimento.</a:t>
            </a:r>
          </a:p>
          <a:p>
            <a:pPr marL="457200" indent="-457200">
              <a:buFont typeface="Arial" panose="020B0604020202020204" pitchFamily="34" charset="0"/>
              <a:buChar char="•"/>
            </a:pPr>
            <a:r>
              <a:rPr lang="pt-BR" sz="3200" b="1" dirty="0">
                <a:solidFill>
                  <a:schemeClr val="bg1"/>
                </a:solidFill>
                <a:latin typeface="Quicksand" panose="020B0604020202020204" charset="0"/>
              </a:rPr>
              <a:t>Não existe um estoque infinito de matérias-primas.</a:t>
            </a:r>
          </a:p>
          <a:p>
            <a:pPr marL="457200" indent="-457200">
              <a:buFont typeface="Arial" panose="020B0604020202020204" pitchFamily="34" charset="0"/>
              <a:buChar char="•"/>
            </a:pPr>
            <a:r>
              <a:rPr lang="pt-BR" sz="3200" b="1" dirty="0">
                <a:solidFill>
                  <a:schemeClr val="bg1"/>
                </a:solidFill>
                <a:latin typeface="Quicksand" panose="020B0604020202020204" charset="0"/>
              </a:rPr>
              <a:t>Os recursos renováveis não têm poder para se autorreproduzir.</a:t>
            </a:r>
          </a:p>
          <a:p>
            <a:pPr marL="457200" indent="-457200">
              <a:buFont typeface="Arial" panose="020B0604020202020204" pitchFamily="34" charset="0"/>
              <a:buChar char="•"/>
            </a:pPr>
            <a:r>
              <a:rPr lang="pt-BR" sz="3200" b="1" dirty="0">
                <a:solidFill>
                  <a:schemeClr val="bg1"/>
                </a:solidFill>
                <a:latin typeface="Quicksand" panose="020B0604020202020204" charset="0"/>
              </a:rPr>
              <a:t>Os ecossistemas não têm capacidade para absorver indefinidamente os detritos gerados pela sociedade industrial, sob a forma de lixo, poluição etc.</a:t>
            </a:r>
          </a:p>
        </p:txBody>
      </p:sp>
      <p:sp>
        <p:nvSpPr>
          <p:cNvPr id="7" name="CaixaDeTexto 6">
            <a:extLst>
              <a:ext uri="{FF2B5EF4-FFF2-40B4-BE49-F238E27FC236}">
                <a16:creationId xmlns:a16="http://schemas.microsoft.com/office/drawing/2014/main" id="{D61626BF-71A4-42D0-4B95-5803F614D0C7}"/>
              </a:ext>
            </a:extLst>
          </p:cNvPr>
          <p:cNvSpPr txBox="1"/>
          <p:nvPr/>
        </p:nvSpPr>
        <p:spPr>
          <a:xfrm>
            <a:off x="9446398" y="1402090"/>
            <a:ext cx="8993644" cy="1323439"/>
          </a:xfrm>
          <a:prstGeom prst="rect">
            <a:avLst/>
          </a:prstGeom>
          <a:noFill/>
        </p:spPr>
        <p:txBody>
          <a:bodyPr wrap="square" rtlCol="0">
            <a:spAutoFit/>
          </a:bodyPr>
          <a:lstStyle/>
          <a:p>
            <a:r>
              <a:rPr lang="pt-BR" sz="4000" dirty="0">
                <a:solidFill>
                  <a:schemeClr val="bg1"/>
                </a:solidFill>
                <a:latin typeface="Arial Black" panose="020B0A04020102020204" pitchFamily="34" charset="0"/>
              </a:rPr>
              <a:t>Críticas sistêmicas do ecologismo</a:t>
            </a:r>
          </a:p>
        </p:txBody>
      </p:sp>
    </p:spTree>
    <p:extLst>
      <p:ext uri="{BB962C8B-B14F-4D97-AF65-F5344CB8AC3E}">
        <p14:creationId xmlns:p14="http://schemas.microsoft.com/office/powerpoint/2010/main" val="1606627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9136" y="1049765"/>
            <a:ext cx="8115300" cy="8115300"/>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CAVALCANTI, (2010)</a:t>
            </a:r>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7593380" y="3628478"/>
            <a:ext cx="10389820" cy="6001643"/>
          </a:xfrm>
          <a:prstGeom prst="rect">
            <a:avLst/>
          </a:prstGeom>
          <a:noFill/>
        </p:spPr>
        <p:txBody>
          <a:bodyPr wrap="square" rtlCol="0">
            <a:spAutoFit/>
          </a:bodyPr>
          <a:lstStyle/>
          <a:p>
            <a:pPr marL="457200" indent="-457200">
              <a:buFont typeface="Arial" panose="020B0604020202020204" pitchFamily="34" charset="0"/>
              <a:buChar char="•"/>
            </a:pPr>
            <a:r>
              <a:rPr lang="pt-BR" sz="3200" b="1" dirty="0">
                <a:solidFill>
                  <a:schemeClr val="bg1"/>
                </a:solidFill>
                <a:latin typeface="Quicksand" panose="020B0604020202020204" charset="0"/>
              </a:rPr>
              <a:t>O crescimento coletivo da cultura, da educação, do prazer e alegria de viver, por exemplo, é desejável e não necessita possuir limites ecológicos,</a:t>
            </a:r>
          </a:p>
          <a:p>
            <a:pPr marL="457200" indent="-457200">
              <a:buFont typeface="Arial" panose="020B0604020202020204" pitchFamily="34" charset="0"/>
              <a:buChar char="•"/>
            </a:pPr>
            <a:endParaRPr lang="pt-BR" sz="3200" b="1" dirty="0">
              <a:solidFill>
                <a:schemeClr val="bg1"/>
              </a:solidFill>
              <a:latin typeface="Quicksand" panose="020B0604020202020204" charset="0"/>
            </a:endParaRPr>
          </a:p>
          <a:p>
            <a:pPr marL="457200" indent="-457200">
              <a:buFont typeface="Arial" panose="020B0604020202020204" pitchFamily="34" charset="0"/>
              <a:buChar char="•"/>
            </a:pPr>
            <a:r>
              <a:rPr lang="pt-BR" sz="3200" b="1" dirty="0">
                <a:solidFill>
                  <a:schemeClr val="bg1"/>
                </a:solidFill>
                <a:latin typeface="Quicksand" panose="020B0604020202020204" charset="0"/>
              </a:rPr>
              <a:t>Outro artifício utilizado, e que se constitui mesmo numa tendência inerente ao capitalismo, é o de aumentar cada vez mais os espaços mercantilizados nos diversos aspectos da vida humana.</a:t>
            </a:r>
          </a:p>
          <a:p>
            <a:pPr marL="457200" indent="-457200">
              <a:buFont typeface="Arial" panose="020B0604020202020204" pitchFamily="34" charset="0"/>
              <a:buChar char="•"/>
            </a:pPr>
            <a:r>
              <a:rPr lang="pt-BR" sz="3200" b="1" dirty="0">
                <a:solidFill>
                  <a:schemeClr val="bg1"/>
                </a:solidFill>
                <a:latin typeface="Quicksand" panose="020B0604020202020204" charset="0"/>
              </a:rPr>
              <a:t>A “produção opulenta”  o “mau desenvolvimento”.</a:t>
            </a:r>
          </a:p>
          <a:p>
            <a:endParaRPr lang="pt-BR" sz="3200" b="1" dirty="0">
              <a:solidFill>
                <a:schemeClr val="bg1"/>
              </a:solidFill>
              <a:latin typeface="Quicksand" panose="020B0604020202020204" charset="0"/>
            </a:endParaRPr>
          </a:p>
          <a:p>
            <a:endParaRPr lang="pt-BR" sz="3200" b="1" dirty="0">
              <a:solidFill>
                <a:schemeClr val="bg1"/>
              </a:solidFill>
              <a:latin typeface="Quicksand" panose="020B0604020202020204" charset="0"/>
            </a:endParaRPr>
          </a:p>
        </p:txBody>
      </p:sp>
      <p:sp>
        <p:nvSpPr>
          <p:cNvPr id="7" name="CaixaDeTexto 6">
            <a:extLst>
              <a:ext uri="{FF2B5EF4-FFF2-40B4-BE49-F238E27FC236}">
                <a16:creationId xmlns:a16="http://schemas.microsoft.com/office/drawing/2014/main" id="{98BD0FA9-BA57-1121-FB80-36FFA6C5F15F}"/>
              </a:ext>
            </a:extLst>
          </p:cNvPr>
          <p:cNvSpPr txBox="1"/>
          <p:nvPr/>
        </p:nvSpPr>
        <p:spPr>
          <a:xfrm>
            <a:off x="8153400" y="1100586"/>
            <a:ext cx="8841244" cy="1723549"/>
          </a:xfrm>
          <a:prstGeom prst="rect">
            <a:avLst/>
          </a:prstGeom>
          <a:noFill/>
        </p:spPr>
        <p:txBody>
          <a:bodyPr wrap="square" rtlCol="0">
            <a:spAutoFit/>
          </a:bodyPr>
          <a:lstStyle/>
          <a:p>
            <a:r>
              <a:rPr lang="pt-BR" sz="4400" dirty="0">
                <a:solidFill>
                  <a:schemeClr val="bg1"/>
                </a:solidFill>
                <a:latin typeface="Arial Black" panose="020B0A04020102020204" pitchFamily="34" charset="0"/>
              </a:rPr>
              <a:t>Críticas sistêmicas do ecologismo</a:t>
            </a:r>
          </a:p>
          <a:p>
            <a:endParaRPr lang="pt-BR" dirty="0"/>
          </a:p>
        </p:txBody>
      </p:sp>
    </p:spTree>
    <p:extLst>
      <p:ext uri="{BB962C8B-B14F-4D97-AF65-F5344CB8AC3E}">
        <p14:creationId xmlns:p14="http://schemas.microsoft.com/office/powerpoint/2010/main" val="3034189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750847" y="1008780"/>
            <a:ext cx="16111654" cy="5087925"/>
            <a:chOff x="-410792" y="-1671786"/>
            <a:chExt cx="9496384" cy="6783898"/>
          </a:xfrm>
        </p:grpSpPr>
        <p:sp>
          <p:nvSpPr>
            <p:cNvPr id="3" name="TextBox 3"/>
            <p:cNvSpPr txBox="1"/>
            <p:nvPr/>
          </p:nvSpPr>
          <p:spPr>
            <a:xfrm>
              <a:off x="-233878" y="-1671786"/>
              <a:ext cx="9319470" cy="5894518"/>
            </a:xfrm>
            <a:prstGeom prst="rect">
              <a:avLst/>
            </a:prstGeom>
          </p:spPr>
          <p:txBody>
            <a:bodyPr lIns="0" tIns="0" rIns="0" bIns="0" rtlCol="0" anchor="t">
              <a:spAutoFit/>
            </a:bodyPr>
            <a:lstStyle/>
            <a:p>
              <a:pPr algn="l">
                <a:lnSpc>
                  <a:spcPts val="5759"/>
                </a:lnSpc>
              </a:pPr>
              <a:r>
                <a:rPr lang="en-US" sz="4800" spc="96" dirty="0" err="1">
                  <a:solidFill>
                    <a:srgbClr val="FFFFFF"/>
                  </a:solidFill>
                  <a:latin typeface="Fredoka One"/>
                </a:rPr>
                <a:t>Introdução</a:t>
              </a:r>
              <a:endParaRPr lang="en-US" sz="4800" spc="96" dirty="0">
                <a:solidFill>
                  <a:srgbClr val="FFFFFF"/>
                </a:solidFill>
                <a:latin typeface="Fredoka One"/>
              </a:endParaRPr>
            </a:p>
            <a:p>
              <a:pPr algn="l">
                <a:lnSpc>
                  <a:spcPts val="5759"/>
                </a:lnSpc>
              </a:pPr>
              <a:endParaRPr lang="en-US" sz="4800" spc="96" dirty="0">
                <a:solidFill>
                  <a:srgbClr val="FFFFFF"/>
                </a:solidFill>
                <a:latin typeface="Fredoka One"/>
              </a:endParaRPr>
            </a:p>
            <a:p>
              <a:pPr algn="l">
                <a:lnSpc>
                  <a:spcPts val="5759"/>
                </a:lnSpc>
              </a:pPr>
              <a:endParaRPr lang="en-US" sz="4800" spc="96" dirty="0">
                <a:solidFill>
                  <a:srgbClr val="FFFFFF"/>
                </a:solidFill>
                <a:latin typeface="Fredoka One"/>
              </a:endParaRPr>
            </a:p>
            <a:p>
              <a:pPr algn="l">
                <a:lnSpc>
                  <a:spcPts val="5759"/>
                </a:lnSpc>
              </a:pPr>
              <a:r>
                <a:rPr lang="en-US" sz="4800" spc="96" dirty="0" err="1">
                  <a:solidFill>
                    <a:srgbClr val="FFFFFF"/>
                  </a:solidFill>
                  <a:latin typeface="Fredoka One"/>
                </a:rPr>
                <a:t>Entender</a:t>
              </a:r>
              <a:r>
                <a:rPr lang="en-US" sz="4800" spc="96" dirty="0">
                  <a:solidFill>
                    <a:srgbClr val="FFFFFF"/>
                  </a:solidFill>
                  <a:latin typeface="Fredoka One"/>
                </a:rPr>
                <a:t> as </a:t>
              </a:r>
              <a:r>
                <a:rPr lang="en-US" sz="4800" spc="96" dirty="0" err="1">
                  <a:solidFill>
                    <a:srgbClr val="FFFFFF"/>
                  </a:solidFill>
                  <a:latin typeface="Fredoka One"/>
                </a:rPr>
                <a:t>diferentes</a:t>
              </a:r>
              <a:r>
                <a:rPr lang="en-US" sz="4800" spc="96" dirty="0">
                  <a:solidFill>
                    <a:srgbClr val="FFFFFF"/>
                  </a:solidFill>
                  <a:latin typeface="Fredoka One"/>
                </a:rPr>
                <a:t> </a:t>
              </a:r>
              <a:r>
                <a:rPr lang="en-US" sz="4800" spc="96" dirty="0" err="1">
                  <a:solidFill>
                    <a:srgbClr val="FFFFFF"/>
                  </a:solidFill>
                  <a:latin typeface="Fredoka One"/>
                </a:rPr>
                <a:t>correntes</a:t>
              </a:r>
              <a:r>
                <a:rPr lang="en-US" sz="4800" spc="96" dirty="0">
                  <a:solidFill>
                    <a:srgbClr val="FFFFFF"/>
                  </a:solidFill>
                  <a:latin typeface="Fredoka One"/>
                </a:rPr>
                <a:t> do </a:t>
              </a:r>
              <a:r>
                <a:rPr lang="en-US" sz="4800" spc="96" dirty="0" err="1">
                  <a:solidFill>
                    <a:srgbClr val="FFFFFF"/>
                  </a:solidFill>
                  <a:latin typeface="Fredoka One"/>
                </a:rPr>
                <a:t>pensamento</a:t>
              </a:r>
              <a:r>
                <a:rPr lang="en-US" sz="4800" spc="96" dirty="0">
                  <a:solidFill>
                    <a:srgbClr val="FFFFFF"/>
                  </a:solidFill>
                  <a:latin typeface="Fredoka One"/>
                </a:rPr>
                <a:t> </a:t>
              </a:r>
              <a:r>
                <a:rPr lang="en-US" sz="4800" spc="96" dirty="0" err="1">
                  <a:solidFill>
                    <a:srgbClr val="FFFFFF"/>
                  </a:solidFill>
                  <a:latin typeface="Fredoka One"/>
                </a:rPr>
                <a:t>ecológico</a:t>
              </a:r>
              <a:r>
                <a:rPr lang="en-US" sz="4800" spc="96" dirty="0">
                  <a:solidFill>
                    <a:srgbClr val="FFFFFF"/>
                  </a:solidFill>
                  <a:latin typeface="Fredoka One"/>
                </a:rPr>
                <a:t>, suas </a:t>
              </a:r>
              <a:r>
                <a:rPr lang="en-US" sz="4800" spc="96" dirty="0" err="1">
                  <a:solidFill>
                    <a:srgbClr val="FFFFFF"/>
                  </a:solidFill>
                  <a:latin typeface="Fredoka One"/>
                </a:rPr>
                <a:t>definições</a:t>
              </a:r>
              <a:r>
                <a:rPr lang="en-US" sz="4800" spc="96" dirty="0">
                  <a:solidFill>
                    <a:srgbClr val="FFFFFF"/>
                  </a:solidFill>
                  <a:latin typeface="Fredoka One"/>
                </a:rPr>
                <a:t> e </a:t>
              </a:r>
              <a:r>
                <a:rPr lang="en-US" sz="4800" spc="96" dirty="0" err="1">
                  <a:solidFill>
                    <a:srgbClr val="FFFFFF"/>
                  </a:solidFill>
                  <a:latin typeface="Fredoka One"/>
                </a:rPr>
                <a:t>diretrizes</a:t>
              </a:r>
              <a:r>
                <a:rPr lang="en-US" sz="4800" spc="96" dirty="0">
                  <a:solidFill>
                    <a:srgbClr val="FFFFFF"/>
                  </a:solidFill>
                  <a:latin typeface="Fredoka One"/>
                </a:rPr>
                <a:t>.</a:t>
              </a:r>
            </a:p>
            <a:p>
              <a:pPr algn="l">
                <a:lnSpc>
                  <a:spcPts val="5759"/>
                </a:lnSpc>
              </a:pPr>
              <a:endParaRPr lang="en-US" sz="4800" spc="96" dirty="0">
                <a:solidFill>
                  <a:srgbClr val="FFFFFF"/>
                </a:solidFill>
                <a:latin typeface="Fredoka One"/>
              </a:endParaRPr>
            </a:p>
          </p:txBody>
        </p:sp>
        <p:sp>
          <p:nvSpPr>
            <p:cNvPr id="4" name="AutoShape 4"/>
            <p:cNvSpPr/>
            <p:nvPr/>
          </p:nvSpPr>
          <p:spPr>
            <a:xfrm>
              <a:off x="-404218" y="492711"/>
              <a:ext cx="2052169" cy="296319"/>
            </a:xfrm>
            <a:prstGeom prst="rect">
              <a:avLst/>
            </a:prstGeom>
            <a:solidFill>
              <a:srgbClr val="FFC83A"/>
            </a:solidFill>
          </p:spPr>
        </p:sp>
        <p:sp>
          <p:nvSpPr>
            <p:cNvPr id="5" name="TextBox 5"/>
            <p:cNvSpPr txBox="1"/>
            <p:nvPr/>
          </p:nvSpPr>
          <p:spPr>
            <a:xfrm>
              <a:off x="-410792" y="1209824"/>
              <a:ext cx="9319470" cy="763285"/>
            </a:xfrm>
            <a:prstGeom prst="rect">
              <a:avLst/>
            </a:prstGeom>
          </p:spPr>
          <p:txBody>
            <a:bodyPr wrap="square" lIns="0" tIns="0" rIns="0" bIns="0" rtlCol="0" anchor="t">
              <a:spAutoFit/>
            </a:bodyPr>
            <a:lstStyle/>
            <a:p>
              <a:pPr algn="l">
                <a:lnSpc>
                  <a:spcPts val="4760"/>
                </a:lnSpc>
              </a:pPr>
              <a:endParaRPr lang="en-US" sz="3600" spc="140" dirty="0">
                <a:solidFill>
                  <a:srgbClr val="FFC000"/>
                </a:solidFill>
                <a:latin typeface="Quicksand Bold"/>
              </a:endParaRPr>
            </a:p>
          </p:txBody>
        </p:sp>
        <p:sp>
          <p:nvSpPr>
            <p:cNvPr id="6" name="TextBox 6"/>
            <p:cNvSpPr txBox="1"/>
            <p:nvPr/>
          </p:nvSpPr>
          <p:spPr>
            <a:xfrm>
              <a:off x="0" y="4561192"/>
              <a:ext cx="7033949" cy="550920"/>
            </a:xfrm>
            <a:prstGeom prst="rect">
              <a:avLst/>
            </a:prstGeom>
          </p:spPr>
          <p:txBody>
            <a:bodyPr lIns="0" tIns="0" rIns="0" bIns="0" rtlCol="0" anchor="t">
              <a:spAutoFit/>
            </a:bodyPr>
            <a:lstStyle/>
            <a:p>
              <a:pPr algn="l">
                <a:lnSpc>
                  <a:spcPts val="3442"/>
                </a:lnSpc>
              </a:pPr>
              <a:endParaRPr lang="en-US" sz="2800" dirty="0">
                <a:solidFill>
                  <a:srgbClr val="FFFFFF"/>
                </a:solidFill>
                <a:latin typeface="Quicksand Bold"/>
              </a:endParaRPr>
            </a:p>
          </p:txBody>
        </p:sp>
      </p:grpSp>
    </p:spTree>
    <p:extLst>
      <p:ext uri="{BB962C8B-B14F-4D97-AF65-F5344CB8AC3E}">
        <p14:creationId xmlns:p14="http://schemas.microsoft.com/office/powerpoint/2010/main" val="66009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136" y="1049765"/>
            <a:ext cx="8115300" cy="8115300"/>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CAVALCANTI, (2010)</a:t>
            </a:r>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7379112" y="3106862"/>
            <a:ext cx="10389820" cy="4524315"/>
          </a:xfrm>
          <a:prstGeom prst="rect">
            <a:avLst/>
          </a:prstGeom>
          <a:noFill/>
        </p:spPr>
        <p:txBody>
          <a:bodyPr wrap="square" rtlCol="0">
            <a:spAutoFit/>
          </a:bodyPr>
          <a:lstStyle/>
          <a:p>
            <a:pPr marL="457200" indent="-457200">
              <a:buFont typeface="Arial" panose="020B0604020202020204" pitchFamily="34" charset="0"/>
              <a:buChar char="•"/>
            </a:pPr>
            <a:r>
              <a:rPr lang="pt-BR" sz="3200" b="1" dirty="0">
                <a:solidFill>
                  <a:schemeClr val="bg1"/>
                </a:solidFill>
                <a:latin typeface="Quicksand" panose="020B0604020202020204" charset="0"/>
              </a:rPr>
              <a:t>O surgimento de novos bens de consumo, resultado do constante crescimento tecnológico em todas as suas esferas produtivas, fez com que “apareçam” novas necessidades de cunho material que, incorporadas às necessidades básicas já existentes aumentaram consideravelmente o volume de materiais descartáveis no meio ambiente.</a:t>
            </a:r>
          </a:p>
          <a:p>
            <a:pPr marL="457200" indent="-457200">
              <a:buFont typeface="Arial" panose="020B0604020202020204" pitchFamily="34" charset="0"/>
              <a:buChar char="•"/>
            </a:pPr>
            <a:endParaRPr lang="pt-BR" sz="3200" b="1" dirty="0">
              <a:solidFill>
                <a:schemeClr val="bg1"/>
              </a:solidFill>
              <a:latin typeface="Quicksand" panose="020B0604020202020204" charset="0"/>
            </a:endParaRPr>
          </a:p>
        </p:txBody>
      </p:sp>
      <p:sp>
        <p:nvSpPr>
          <p:cNvPr id="7" name="CaixaDeTexto 6">
            <a:extLst>
              <a:ext uri="{FF2B5EF4-FFF2-40B4-BE49-F238E27FC236}">
                <a16:creationId xmlns:a16="http://schemas.microsoft.com/office/drawing/2014/main" id="{98BD0FA9-BA57-1121-FB80-36FFA6C5F15F}"/>
              </a:ext>
            </a:extLst>
          </p:cNvPr>
          <p:cNvSpPr txBox="1"/>
          <p:nvPr/>
        </p:nvSpPr>
        <p:spPr>
          <a:xfrm>
            <a:off x="8153400" y="1100586"/>
            <a:ext cx="8841244" cy="1723549"/>
          </a:xfrm>
          <a:prstGeom prst="rect">
            <a:avLst/>
          </a:prstGeom>
          <a:noFill/>
        </p:spPr>
        <p:txBody>
          <a:bodyPr wrap="square" rtlCol="0">
            <a:spAutoFit/>
          </a:bodyPr>
          <a:lstStyle/>
          <a:p>
            <a:r>
              <a:rPr lang="pt-BR" sz="4400" dirty="0">
                <a:solidFill>
                  <a:schemeClr val="bg1"/>
                </a:solidFill>
                <a:latin typeface="Arial Black" panose="020B0A04020102020204" pitchFamily="34" charset="0"/>
              </a:rPr>
              <a:t>Críticas sistêmicas do ecologismo</a:t>
            </a:r>
          </a:p>
          <a:p>
            <a:endParaRPr lang="pt-BR" dirty="0"/>
          </a:p>
        </p:txBody>
      </p:sp>
    </p:spTree>
    <p:extLst>
      <p:ext uri="{BB962C8B-B14F-4D97-AF65-F5344CB8AC3E}">
        <p14:creationId xmlns:p14="http://schemas.microsoft.com/office/powerpoint/2010/main" val="1043777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a:extLst>
            <a:ext uri="{FF2B5EF4-FFF2-40B4-BE49-F238E27FC236}">
              <a16:creationId xmlns:a16="http://schemas.microsoft.com/office/drawing/2014/main" id="{C501683B-8C5D-CA1F-16B1-5AAEA2D40BF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DA4E87C-BC14-0FBC-24CB-20322E925ECF}"/>
              </a:ext>
            </a:extLst>
          </p:cNvPr>
          <p:cNvGrpSpPr/>
          <p:nvPr/>
        </p:nvGrpSpPr>
        <p:grpSpPr>
          <a:xfrm>
            <a:off x="8839200" y="-1426358"/>
            <a:ext cx="8439328" cy="2552417"/>
            <a:chOff x="-188035" y="-672665"/>
            <a:chExt cx="11252438" cy="3403222"/>
          </a:xfrm>
        </p:grpSpPr>
        <p:sp>
          <p:nvSpPr>
            <p:cNvPr id="3" name="TextBox 3">
              <a:extLst>
                <a:ext uri="{FF2B5EF4-FFF2-40B4-BE49-F238E27FC236}">
                  <a16:creationId xmlns:a16="http://schemas.microsoft.com/office/drawing/2014/main" id="{0FABB379-4234-37BD-2EF0-DFB229DECF0B}"/>
                </a:ext>
              </a:extLst>
            </p:cNvPr>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a:extLst>
                <a:ext uri="{FF2B5EF4-FFF2-40B4-BE49-F238E27FC236}">
                  <a16:creationId xmlns:a16="http://schemas.microsoft.com/office/drawing/2014/main" id="{A93E8CA9-E480-678A-66C2-3980CB00F33D}"/>
                </a:ext>
              </a:extLst>
            </p:cNvPr>
            <p:cNvSpPr/>
            <p:nvPr/>
          </p:nvSpPr>
          <p:spPr>
            <a:xfrm>
              <a:off x="0" y="2434239"/>
              <a:ext cx="2052169" cy="296318"/>
            </a:xfrm>
            <a:prstGeom prst="rect">
              <a:avLst/>
            </a:prstGeom>
            <a:solidFill>
              <a:srgbClr val="FFC83A"/>
            </a:solidFill>
          </p:spPr>
        </p:sp>
      </p:grpSp>
      <p:sp>
        <p:nvSpPr>
          <p:cNvPr id="6" name="AutoShape 6">
            <a:extLst>
              <a:ext uri="{FF2B5EF4-FFF2-40B4-BE49-F238E27FC236}">
                <a16:creationId xmlns:a16="http://schemas.microsoft.com/office/drawing/2014/main" id="{54400CE7-9FD5-3893-258C-F05EF1940E9E}"/>
              </a:ext>
            </a:extLst>
          </p:cNvPr>
          <p:cNvSpPr/>
          <p:nvPr/>
        </p:nvSpPr>
        <p:spPr>
          <a:xfrm>
            <a:off x="-247933" y="9617423"/>
            <a:ext cx="18796165" cy="904716"/>
          </a:xfrm>
          <a:prstGeom prst="rect">
            <a:avLst/>
          </a:prstGeom>
          <a:solidFill>
            <a:srgbClr val="FFC83A"/>
          </a:solidFill>
        </p:spPr>
      </p:sp>
      <p:pic>
        <p:nvPicPr>
          <p:cNvPr id="8" name="Picture 8">
            <a:extLst>
              <a:ext uri="{FF2B5EF4-FFF2-40B4-BE49-F238E27FC236}">
                <a16:creationId xmlns:a16="http://schemas.microsoft.com/office/drawing/2014/main" id="{61E3619C-11ED-D0E9-E6D8-D37112CE6A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136" y="1049765"/>
            <a:ext cx="8115300" cy="8115300"/>
          </a:xfrm>
          <a:prstGeom prst="rect">
            <a:avLst/>
          </a:prstGeom>
        </p:spPr>
      </p:pic>
      <p:sp>
        <p:nvSpPr>
          <p:cNvPr id="18" name="CaixaDeTexto 17">
            <a:extLst>
              <a:ext uri="{FF2B5EF4-FFF2-40B4-BE49-F238E27FC236}">
                <a16:creationId xmlns:a16="http://schemas.microsoft.com/office/drawing/2014/main" id="{2B61551C-F216-86EB-218F-6E532C9EDA06}"/>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CAVALCANTI, (2010)</a:t>
            </a:r>
            <a:endParaRPr lang="pt-BR" dirty="0"/>
          </a:p>
        </p:txBody>
      </p:sp>
      <p:sp>
        <p:nvSpPr>
          <p:cNvPr id="5" name="CaixaDeTexto 4">
            <a:extLst>
              <a:ext uri="{FF2B5EF4-FFF2-40B4-BE49-F238E27FC236}">
                <a16:creationId xmlns:a16="http://schemas.microsoft.com/office/drawing/2014/main" id="{DCE5CC76-C248-6B50-4411-2970F73FFDCA}"/>
              </a:ext>
            </a:extLst>
          </p:cNvPr>
          <p:cNvSpPr txBox="1"/>
          <p:nvPr/>
        </p:nvSpPr>
        <p:spPr>
          <a:xfrm>
            <a:off x="7391400" y="1596457"/>
            <a:ext cx="10389820" cy="6801862"/>
          </a:xfrm>
          <a:prstGeom prst="rect">
            <a:avLst/>
          </a:prstGeom>
          <a:noFill/>
        </p:spPr>
        <p:txBody>
          <a:bodyPr wrap="square" rtlCol="0">
            <a:spAutoFit/>
          </a:bodyPr>
          <a:lstStyle/>
          <a:p>
            <a:pPr marL="457200" indent="-457200">
              <a:buFont typeface="Arial" panose="020B0604020202020204" pitchFamily="34" charset="0"/>
              <a:buChar char="•"/>
            </a:pPr>
            <a:r>
              <a:rPr lang="pt-BR" sz="3200" b="1" dirty="0">
                <a:solidFill>
                  <a:schemeClr val="bg1"/>
                </a:solidFill>
                <a:latin typeface="Quicksand" panose="020B0604020202020204" charset="0"/>
              </a:rPr>
              <a:t>ideologia do “crescimento ilimitado”, que diz que o crescimento acelerado e sem limites da produção material não só é possível e necessário, como também define o próprio nível de “progresso” de um país. É a partir dessa ideologia que se estabelece a visão linear e reducionista que classifica os países em “desenvolvidos”, “subdesenvolvidos” e “em desenvolvimento”.</a:t>
            </a:r>
          </a:p>
          <a:p>
            <a:pPr marL="457200" indent="-457200">
              <a:buFont typeface="Arial" panose="020B0604020202020204" pitchFamily="34" charset="0"/>
              <a:buChar char="•"/>
            </a:pPr>
            <a:endParaRPr lang="pt-BR" sz="3200" b="1" dirty="0">
              <a:solidFill>
                <a:schemeClr val="bg1"/>
              </a:solidFill>
              <a:latin typeface="Quicksand" panose="020B0604020202020204" charset="0"/>
            </a:endParaRPr>
          </a:p>
          <a:p>
            <a:pPr marL="457200" indent="-457200">
              <a:buFont typeface="Arial" panose="020B0604020202020204" pitchFamily="34" charset="0"/>
              <a:buChar char="•"/>
            </a:pPr>
            <a:r>
              <a:rPr lang="pt-BR" sz="2400" b="0" i="0" dirty="0">
                <a:solidFill>
                  <a:schemeClr val="bg1"/>
                </a:solidFill>
                <a:effectLst/>
                <a:latin typeface="Arial Black" panose="020B0A04020102020204" pitchFamily="34" charset="0"/>
              </a:rPr>
              <a:t>As sociedades são mais </a:t>
            </a:r>
            <a:r>
              <a:rPr lang="pt-BR" sz="2400" b="1" i="1" dirty="0">
                <a:solidFill>
                  <a:schemeClr val="bg1"/>
                </a:solidFill>
                <a:effectLst/>
                <a:latin typeface="Arial Black" panose="020B0A04020102020204" pitchFamily="34" charset="0"/>
              </a:rPr>
              <a:t>felizes </a:t>
            </a:r>
            <a:r>
              <a:rPr lang="pt-BR" sz="2400" b="0" i="0" dirty="0">
                <a:solidFill>
                  <a:schemeClr val="bg1"/>
                </a:solidFill>
                <a:effectLst/>
                <a:latin typeface="Arial Black" panose="020B0A04020102020204" pitchFamily="34" charset="0"/>
              </a:rPr>
              <a:t>que há dez anos porque temos telefone celular ou </a:t>
            </a:r>
            <a:r>
              <a:rPr lang="pt-BR" sz="2400" b="1" i="1" dirty="0">
                <a:solidFill>
                  <a:schemeClr val="bg1"/>
                </a:solidFill>
                <a:effectLst/>
                <a:latin typeface="Arial Black" panose="020B0A04020102020204" pitchFamily="34" charset="0"/>
              </a:rPr>
              <a:t>internet </a:t>
            </a:r>
            <a:r>
              <a:rPr lang="pt-BR" sz="2400" b="0" i="0" dirty="0">
                <a:solidFill>
                  <a:schemeClr val="bg1"/>
                </a:solidFill>
                <a:effectLst/>
                <a:latin typeface="Arial Black" panose="020B0A04020102020204" pitchFamily="34" charset="0"/>
              </a:rPr>
              <a:t>e, agora, tela de plasma?</a:t>
            </a:r>
            <a:r>
              <a:rPr lang="pt-BR" sz="4000" dirty="0">
                <a:solidFill>
                  <a:schemeClr val="bg1"/>
                </a:solidFill>
                <a:latin typeface="Arial Black" panose="020B0A04020102020204" pitchFamily="34" charset="0"/>
              </a:rPr>
              <a:t> </a:t>
            </a:r>
            <a:r>
              <a:rPr lang="pt-BR" sz="2800" dirty="0">
                <a:solidFill>
                  <a:schemeClr val="bg1"/>
                </a:solidFill>
                <a:latin typeface="Arial Black" panose="020B0A04020102020204" pitchFamily="34" charset="0"/>
              </a:rPr>
              <a:t>(DUPAS, 2006)</a:t>
            </a:r>
            <a:br>
              <a:rPr lang="pt-BR" sz="3200" dirty="0"/>
            </a:br>
            <a:endParaRPr lang="pt-BR" sz="3200" b="1" dirty="0">
              <a:solidFill>
                <a:schemeClr val="bg1"/>
              </a:solidFill>
              <a:latin typeface="Quicksand" panose="020B0604020202020204" charset="0"/>
            </a:endParaRPr>
          </a:p>
          <a:p>
            <a:pPr marL="457200" indent="-457200">
              <a:buFont typeface="Arial" panose="020B0604020202020204" pitchFamily="34" charset="0"/>
              <a:buChar char="•"/>
            </a:pPr>
            <a:endParaRPr lang="pt-BR" sz="3200" b="1" dirty="0">
              <a:solidFill>
                <a:schemeClr val="bg1"/>
              </a:solidFill>
              <a:latin typeface="Quicksand" panose="020B0604020202020204" charset="0"/>
            </a:endParaRPr>
          </a:p>
        </p:txBody>
      </p:sp>
    </p:spTree>
    <p:extLst>
      <p:ext uri="{BB962C8B-B14F-4D97-AF65-F5344CB8AC3E}">
        <p14:creationId xmlns:p14="http://schemas.microsoft.com/office/powerpoint/2010/main" val="1806458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a:extLst>
            <a:ext uri="{FF2B5EF4-FFF2-40B4-BE49-F238E27FC236}">
              <a16:creationId xmlns:a16="http://schemas.microsoft.com/office/drawing/2014/main" id="{A011F6F0-7F2D-7BB4-951B-760F86CE190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B79A190-2CD8-7BF9-4337-5FB5C19FDD5F}"/>
              </a:ext>
            </a:extLst>
          </p:cNvPr>
          <p:cNvGrpSpPr/>
          <p:nvPr/>
        </p:nvGrpSpPr>
        <p:grpSpPr>
          <a:xfrm>
            <a:off x="8839200" y="-1426358"/>
            <a:ext cx="8439328" cy="2552417"/>
            <a:chOff x="-188035" y="-672665"/>
            <a:chExt cx="11252438" cy="3403222"/>
          </a:xfrm>
        </p:grpSpPr>
        <p:sp>
          <p:nvSpPr>
            <p:cNvPr id="3" name="TextBox 3">
              <a:extLst>
                <a:ext uri="{FF2B5EF4-FFF2-40B4-BE49-F238E27FC236}">
                  <a16:creationId xmlns:a16="http://schemas.microsoft.com/office/drawing/2014/main" id="{72076C02-8E6B-7D05-768F-9D01E14E3FDB}"/>
                </a:ext>
              </a:extLst>
            </p:cNvPr>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a:extLst>
                <a:ext uri="{FF2B5EF4-FFF2-40B4-BE49-F238E27FC236}">
                  <a16:creationId xmlns:a16="http://schemas.microsoft.com/office/drawing/2014/main" id="{2F43CBBA-6D81-257E-71C9-94EA7C5A7793}"/>
                </a:ext>
              </a:extLst>
            </p:cNvPr>
            <p:cNvSpPr/>
            <p:nvPr/>
          </p:nvSpPr>
          <p:spPr>
            <a:xfrm>
              <a:off x="0" y="2434239"/>
              <a:ext cx="2052169" cy="296318"/>
            </a:xfrm>
            <a:prstGeom prst="rect">
              <a:avLst/>
            </a:prstGeom>
            <a:solidFill>
              <a:srgbClr val="FFC83A"/>
            </a:solidFill>
          </p:spPr>
        </p:sp>
      </p:grpSp>
      <p:sp>
        <p:nvSpPr>
          <p:cNvPr id="6" name="AutoShape 6">
            <a:extLst>
              <a:ext uri="{FF2B5EF4-FFF2-40B4-BE49-F238E27FC236}">
                <a16:creationId xmlns:a16="http://schemas.microsoft.com/office/drawing/2014/main" id="{C964FE0E-6CA0-E5CC-FD7B-6097BCDEE6D0}"/>
              </a:ext>
            </a:extLst>
          </p:cNvPr>
          <p:cNvSpPr/>
          <p:nvPr/>
        </p:nvSpPr>
        <p:spPr>
          <a:xfrm>
            <a:off x="-247933" y="9617423"/>
            <a:ext cx="18796165" cy="904716"/>
          </a:xfrm>
          <a:prstGeom prst="rect">
            <a:avLst/>
          </a:prstGeom>
          <a:solidFill>
            <a:srgbClr val="FFC83A"/>
          </a:solidFill>
        </p:spPr>
      </p:sp>
      <p:pic>
        <p:nvPicPr>
          <p:cNvPr id="8" name="Picture 8">
            <a:extLst>
              <a:ext uri="{FF2B5EF4-FFF2-40B4-BE49-F238E27FC236}">
                <a16:creationId xmlns:a16="http://schemas.microsoft.com/office/drawing/2014/main" id="{5FF99483-9E1F-29D4-40EA-62366EBFBE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136" y="1049765"/>
            <a:ext cx="8115300" cy="8115300"/>
          </a:xfrm>
          <a:prstGeom prst="rect">
            <a:avLst/>
          </a:prstGeom>
        </p:spPr>
      </p:pic>
      <p:sp>
        <p:nvSpPr>
          <p:cNvPr id="18" name="CaixaDeTexto 17">
            <a:extLst>
              <a:ext uri="{FF2B5EF4-FFF2-40B4-BE49-F238E27FC236}">
                <a16:creationId xmlns:a16="http://schemas.microsoft.com/office/drawing/2014/main" id="{7325E613-3034-72D4-75AA-94224BAD631F}"/>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CAVALCANTI, (2010)</a:t>
            </a:r>
            <a:endParaRPr lang="pt-BR" dirty="0"/>
          </a:p>
        </p:txBody>
      </p:sp>
      <p:sp>
        <p:nvSpPr>
          <p:cNvPr id="5" name="CaixaDeTexto 4">
            <a:extLst>
              <a:ext uri="{FF2B5EF4-FFF2-40B4-BE49-F238E27FC236}">
                <a16:creationId xmlns:a16="http://schemas.microsoft.com/office/drawing/2014/main" id="{0D3A4018-918B-61B2-F4AF-189F0A130362}"/>
              </a:ext>
            </a:extLst>
          </p:cNvPr>
          <p:cNvSpPr txBox="1"/>
          <p:nvPr/>
        </p:nvSpPr>
        <p:spPr>
          <a:xfrm>
            <a:off x="7391400" y="1596457"/>
            <a:ext cx="10389820" cy="9079409"/>
          </a:xfrm>
          <a:prstGeom prst="rect">
            <a:avLst/>
          </a:prstGeom>
          <a:noFill/>
        </p:spPr>
        <p:txBody>
          <a:bodyPr wrap="square" rtlCol="0">
            <a:spAutoFit/>
          </a:bodyPr>
          <a:lstStyle/>
          <a:p>
            <a:pPr marL="457200" indent="-457200">
              <a:buFont typeface="Arial" panose="020B0604020202020204" pitchFamily="34" charset="0"/>
              <a:buChar char="•"/>
            </a:pPr>
            <a:r>
              <a:rPr lang="pt-BR" sz="3200" b="1" dirty="0">
                <a:solidFill>
                  <a:schemeClr val="bg1"/>
                </a:solidFill>
                <a:latin typeface="Quicksand" panose="020B0604020202020204" charset="0"/>
              </a:rPr>
              <a:t>O que é progresso? </a:t>
            </a:r>
          </a:p>
          <a:p>
            <a:pPr marL="457200" indent="-457200">
              <a:buFont typeface="Arial" panose="020B0604020202020204" pitchFamily="34" charset="0"/>
              <a:buChar char="•"/>
            </a:pPr>
            <a:endParaRPr lang="pt-BR" sz="3200" b="1" dirty="0">
              <a:solidFill>
                <a:schemeClr val="bg1"/>
              </a:solidFill>
              <a:latin typeface="Quicksand" panose="020B0604020202020204" charset="0"/>
            </a:endParaRPr>
          </a:p>
          <a:p>
            <a:pPr marL="457200" indent="-457200">
              <a:buFont typeface="Arial" panose="020B0604020202020204" pitchFamily="34" charset="0"/>
              <a:buChar char="•"/>
            </a:pPr>
            <a:r>
              <a:rPr lang="pt-BR" sz="2400" b="0" i="0" dirty="0">
                <a:solidFill>
                  <a:schemeClr val="bg1"/>
                </a:solidFill>
                <a:effectLst/>
                <a:latin typeface="Arial Black" panose="020B0A04020102020204" pitchFamily="34" charset="0"/>
              </a:rPr>
              <a:t>A </a:t>
            </a:r>
            <a:r>
              <a:rPr lang="pt-BR" sz="2400" b="1" i="1" dirty="0" err="1">
                <a:solidFill>
                  <a:schemeClr val="bg1"/>
                </a:solidFill>
                <a:effectLst/>
                <a:latin typeface="Arial Black" panose="020B0A04020102020204" pitchFamily="34" charset="0"/>
              </a:rPr>
              <a:t>Gran</a:t>
            </a:r>
            <a:r>
              <a:rPr lang="pt-BR" sz="2400" b="1" i="1" dirty="0">
                <a:solidFill>
                  <a:schemeClr val="bg1"/>
                </a:solidFill>
                <a:effectLst/>
                <a:latin typeface="Arial Black" panose="020B0A04020102020204" pitchFamily="34" charset="0"/>
              </a:rPr>
              <a:t> de enciclopédia Delta </a:t>
            </a:r>
            <a:r>
              <a:rPr lang="pt-BR" sz="2400" b="1" i="1" dirty="0" err="1">
                <a:solidFill>
                  <a:schemeClr val="bg1"/>
                </a:solidFill>
                <a:effectLst/>
                <a:latin typeface="Arial Black" panose="020B0A04020102020204" pitchFamily="34" charset="0"/>
              </a:rPr>
              <a:t>Larrouse</a:t>
            </a:r>
            <a:r>
              <a:rPr lang="pt-BR" sz="2400" b="1" i="1" dirty="0">
                <a:solidFill>
                  <a:schemeClr val="bg1"/>
                </a:solidFill>
                <a:effectLst/>
                <a:latin typeface="Arial Black" panose="020B0A04020102020204" pitchFamily="34" charset="0"/>
              </a:rPr>
              <a:t> </a:t>
            </a:r>
            <a:r>
              <a:rPr lang="pt-BR" sz="2400" b="0" i="0" dirty="0">
                <a:solidFill>
                  <a:schemeClr val="bg1"/>
                </a:solidFill>
                <a:effectLst/>
                <a:latin typeface="Arial Black" panose="020B0A04020102020204" pitchFamily="34" charset="0"/>
              </a:rPr>
              <a:t>chama de </a:t>
            </a:r>
            <a:r>
              <a:rPr lang="pt-BR" sz="2400" b="1" i="1" dirty="0">
                <a:solidFill>
                  <a:schemeClr val="bg1"/>
                </a:solidFill>
                <a:effectLst/>
                <a:latin typeface="Arial Black" panose="020B0A04020102020204" pitchFamily="34" charset="0"/>
              </a:rPr>
              <a:t>progresso </a:t>
            </a:r>
            <a:r>
              <a:rPr lang="pt-BR" sz="2400" b="0" i="0" dirty="0">
                <a:solidFill>
                  <a:schemeClr val="bg1"/>
                </a:solidFill>
                <a:effectLst/>
                <a:latin typeface="Arial Black" panose="020B0A04020102020204" pitchFamily="34" charset="0"/>
              </a:rPr>
              <a:t>"movimento ou marcha para frente; desenvolvimento; aumento; adiantamento em sentido favorável </a:t>
            </a:r>
            <a:r>
              <a:rPr lang="pt-BR" sz="2400" b="1" i="1" dirty="0">
                <a:solidFill>
                  <a:schemeClr val="bg1"/>
                </a:solidFill>
                <a:effectLst/>
                <a:latin typeface="Arial Black" panose="020B0A04020102020204" pitchFamily="34" charset="0"/>
              </a:rPr>
              <a:t>ou desfavorável".</a:t>
            </a:r>
            <a:r>
              <a:rPr lang="pt-BR" sz="4000" dirty="0">
                <a:solidFill>
                  <a:schemeClr val="bg1"/>
                </a:solidFill>
                <a:latin typeface="Arial Black" panose="020B0A04020102020204" pitchFamily="34" charset="0"/>
              </a:rPr>
              <a:t>  </a:t>
            </a:r>
          </a:p>
          <a:p>
            <a:pPr marL="457200" indent="-457200">
              <a:buFont typeface="Arial" panose="020B0604020202020204" pitchFamily="34" charset="0"/>
              <a:buChar char="•"/>
            </a:pPr>
            <a:r>
              <a:rPr lang="pt-BR" sz="2400" b="0" i="0" dirty="0">
                <a:solidFill>
                  <a:schemeClr val="bg1"/>
                </a:solidFill>
                <a:effectLst/>
                <a:latin typeface="Arial Black" panose="020B0A04020102020204" pitchFamily="34" charset="0"/>
              </a:rPr>
              <a:t>O </a:t>
            </a:r>
            <a:r>
              <a:rPr lang="pt-BR" sz="2400" b="1" i="1" dirty="0">
                <a:solidFill>
                  <a:schemeClr val="bg1"/>
                </a:solidFill>
                <a:effectLst/>
                <a:latin typeface="Arial Black" panose="020B0A04020102020204" pitchFamily="34" charset="0"/>
              </a:rPr>
              <a:t>Dicionário Houaiss da Língua Portuguesa </a:t>
            </a:r>
            <a:r>
              <a:rPr lang="pt-BR" sz="2400" b="0" i="0" dirty="0">
                <a:solidFill>
                  <a:schemeClr val="bg1"/>
                </a:solidFill>
                <a:effectLst/>
                <a:latin typeface="Arial Black" panose="020B0A04020102020204" pitchFamily="34" charset="0"/>
              </a:rPr>
              <a:t>define </a:t>
            </a:r>
            <a:r>
              <a:rPr lang="pt-BR" sz="2400" b="1" i="1" dirty="0">
                <a:solidFill>
                  <a:schemeClr val="bg1"/>
                </a:solidFill>
                <a:effectLst/>
                <a:latin typeface="Arial Black" panose="020B0A04020102020204" pitchFamily="34" charset="0"/>
              </a:rPr>
              <a:t>progresso </a:t>
            </a:r>
            <a:r>
              <a:rPr lang="pt-BR" sz="2400" b="0" i="0" dirty="0">
                <a:solidFill>
                  <a:schemeClr val="bg1"/>
                </a:solidFill>
                <a:effectLst/>
                <a:latin typeface="Arial Black" panose="020B0A04020102020204" pitchFamily="34" charset="0"/>
              </a:rPr>
              <a:t>como a "ação ou resultado de progredir; progressão; movimento para diante; avanço"; </a:t>
            </a:r>
          </a:p>
          <a:p>
            <a:pPr marL="457200" indent="-457200">
              <a:buFont typeface="Arial" panose="020B0604020202020204" pitchFamily="34" charset="0"/>
              <a:buChar char="•"/>
            </a:pPr>
            <a:r>
              <a:rPr lang="pt-BR" sz="2400" dirty="0">
                <a:solidFill>
                  <a:schemeClr val="bg1"/>
                </a:solidFill>
                <a:latin typeface="Arial Black" panose="020B0A04020102020204" pitchFamily="34" charset="0"/>
              </a:rPr>
              <a:t>D</a:t>
            </a:r>
            <a:r>
              <a:rPr lang="pt-BR" sz="2400" b="0" i="0" dirty="0">
                <a:solidFill>
                  <a:schemeClr val="bg1"/>
                </a:solidFill>
                <a:effectLst/>
                <a:latin typeface="Arial Black" panose="020B0A04020102020204" pitchFamily="34" charset="0"/>
              </a:rPr>
              <a:t>ois sentidos diferentes para </a:t>
            </a:r>
            <a:r>
              <a:rPr lang="pt-BR" sz="2400" b="0" i="0">
                <a:solidFill>
                  <a:schemeClr val="bg1"/>
                </a:solidFill>
                <a:effectLst/>
                <a:latin typeface="Arial Black" panose="020B0A04020102020204" pitchFamily="34" charset="0"/>
              </a:rPr>
              <a:t>o </a:t>
            </a:r>
            <a:r>
              <a:rPr lang="pt-BR" sz="2400" b="1" i="1">
                <a:solidFill>
                  <a:schemeClr val="bg1"/>
                </a:solidFill>
                <a:effectLst/>
                <a:latin typeface="Arial Black" panose="020B0A04020102020204" pitchFamily="34" charset="0"/>
              </a:rPr>
              <a:t>progresso:</a:t>
            </a:r>
          </a:p>
          <a:p>
            <a:pPr marL="457200" indent="-457200">
              <a:buFont typeface="Arial" panose="020B0604020202020204" pitchFamily="34" charset="0"/>
              <a:buChar char="•"/>
            </a:pPr>
            <a:endParaRPr lang="pt-BR" sz="2400" b="1" i="1" dirty="0">
              <a:solidFill>
                <a:schemeClr val="bg1"/>
              </a:solidFill>
              <a:effectLst/>
              <a:latin typeface="Arial Black" panose="020B0A04020102020204" pitchFamily="34" charset="0"/>
            </a:endParaRPr>
          </a:p>
          <a:p>
            <a:pPr marL="457200" indent="-457200">
              <a:buFont typeface="Arial" panose="020B0604020202020204" pitchFamily="34" charset="0"/>
              <a:buChar char="•"/>
            </a:pPr>
            <a:r>
              <a:rPr lang="pt-BR" sz="2400" b="0" i="0" dirty="0">
                <a:solidFill>
                  <a:schemeClr val="bg1"/>
                </a:solidFill>
                <a:effectLst/>
                <a:latin typeface="Arial Black" panose="020B0A04020102020204" pitchFamily="34" charset="0"/>
              </a:rPr>
              <a:t>No primeiro, o termo é visto como uma "marcha à frente, movimentação numa direção definida" (Lalande, p.870).</a:t>
            </a:r>
          </a:p>
          <a:p>
            <a:pPr marL="457200" indent="-457200">
              <a:buFont typeface="Arial" panose="020B0604020202020204" pitchFamily="34" charset="0"/>
              <a:buChar char="•"/>
            </a:pPr>
            <a:endParaRPr lang="pt-BR" sz="2400" dirty="0">
              <a:solidFill>
                <a:schemeClr val="bg1"/>
              </a:solidFill>
              <a:latin typeface="Arial Black" panose="020B0A04020102020204" pitchFamily="34" charset="0"/>
            </a:endParaRPr>
          </a:p>
          <a:p>
            <a:pPr marL="457200" indent="-457200">
              <a:buFont typeface="Arial" panose="020B0604020202020204" pitchFamily="34" charset="0"/>
              <a:buChar char="•"/>
            </a:pPr>
            <a:r>
              <a:rPr lang="pt-BR" sz="2400" b="0" i="0" dirty="0">
                <a:solidFill>
                  <a:schemeClr val="bg1"/>
                </a:solidFill>
                <a:effectLst/>
                <a:latin typeface="Arial Black" panose="020B0A04020102020204" pitchFamily="34" charset="0"/>
              </a:rPr>
              <a:t>No segundo, ele é associado a um atributo qualitativo, ou seja,, transformação gradual do 'menos bom' para o  melhor",</a:t>
            </a:r>
            <a:r>
              <a:rPr lang="pt-BR" sz="4000" dirty="0">
                <a:solidFill>
                  <a:schemeClr val="bg1"/>
                </a:solidFill>
                <a:latin typeface="Arial Black" panose="020B0A04020102020204" pitchFamily="34" charset="0"/>
              </a:rPr>
              <a:t> </a:t>
            </a:r>
            <a:br>
              <a:rPr lang="pt-BR" sz="3200" dirty="0"/>
            </a:br>
            <a:br>
              <a:rPr lang="pt-BR" sz="3200" dirty="0"/>
            </a:br>
            <a:br>
              <a:rPr lang="pt-BR" sz="3200" dirty="0"/>
            </a:br>
            <a:endParaRPr lang="pt-BR" sz="3200" b="1" dirty="0">
              <a:solidFill>
                <a:schemeClr val="bg1"/>
              </a:solidFill>
              <a:latin typeface="Quicksand" panose="020B0604020202020204" charset="0"/>
            </a:endParaRPr>
          </a:p>
          <a:p>
            <a:pPr marL="457200" indent="-457200">
              <a:buFont typeface="Arial" panose="020B0604020202020204" pitchFamily="34" charset="0"/>
              <a:buChar char="•"/>
            </a:pPr>
            <a:endParaRPr lang="pt-BR" sz="3200" b="1" dirty="0">
              <a:solidFill>
                <a:schemeClr val="bg1"/>
              </a:solidFill>
              <a:latin typeface="Quicksand" panose="020B0604020202020204" charset="0"/>
            </a:endParaRPr>
          </a:p>
        </p:txBody>
      </p:sp>
    </p:spTree>
    <p:extLst>
      <p:ext uri="{BB962C8B-B14F-4D97-AF65-F5344CB8AC3E}">
        <p14:creationId xmlns:p14="http://schemas.microsoft.com/office/powerpoint/2010/main" val="3316627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a:extLst>
            <a:ext uri="{FF2B5EF4-FFF2-40B4-BE49-F238E27FC236}">
              <a16:creationId xmlns:a16="http://schemas.microsoft.com/office/drawing/2014/main" id="{D7871ABB-C083-2FCA-2232-56840939DC4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A469181-E0B8-F534-DE88-058DE2A4FDCD}"/>
              </a:ext>
            </a:extLst>
          </p:cNvPr>
          <p:cNvGrpSpPr/>
          <p:nvPr/>
        </p:nvGrpSpPr>
        <p:grpSpPr>
          <a:xfrm>
            <a:off x="8783916" y="524201"/>
            <a:ext cx="8439328" cy="2552417"/>
            <a:chOff x="-188035" y="-672665"/>
            <a:chExt cx="11252438" cy="3403222"/>
          </a:xfrm>
        </p:grpSpPr>
        <p:sp>
          <p:nvSpPr>
            <p:cNvPr id="3" name="TextBox 3">
              <a:extLst>
                <a:ext uri="{FF2B5EF4-FFF2-40B4-BE49-F238E27FC236}">
                  <a16:creationId xmlns:a16="http://schemas.microsoft.com/office/drawing/2014/main" id="{A39D6431-5F40-CE09-93CD-8FBCB18BA8A1}"/>
                </a:ext>
              </a:extLst>
            </p:cNvPr>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a:extLst>
                <a:ext uri="{FF2B5EF4-FFF2-40B4-BE49-F238E27FC236}">
                  <a16:creationId xmlns:a16="http://schemas.microsoft.com/office/drawing/2014/main" id="{C340B20A-37A4-98C1-E750-9B6A9424DCFA}"/>
                </a:ext>
              </a:extLst>
            </p:cNvPr>
            <p:cNvSpPr/>
            <p:nvPr/>
          </p:nvSpPr>
          <p:spPr>
            <a:xfrm>
              <a:off x="0" y="2434239"/>
              <a:ext cx="2052169" cy="296318"/>
            </a:xfrm>
            <a:prstGeom prst="rect">
              <a:avLst/>
            </a:prstGeom>
            <a:solidFill>
              <a:srgbClr val="FFC83A"/>
            </a:solidFill>
          </p:spPr>
        </p:sp>
      </p:grpSp>
      <p:sp>
        <p:nvSpPr>
          <p:cNvPr id="6" name="AutoShape 6">
            <a:extLst>
              <a:ext uri="{FF2B5EF4-FFF2-40B4-BE49-F238E27FC236}">
                <a16:creationId xmlns:a16="http://schemas.microsoft.com/office/drawing/2014/main" id="{C5C12A34-7F09-A4C5-38FB-734766E4921A}"/>
              </a:ext>
            </a:extLst>
          </p:cNvPr>
          <p:cNvSpPr/>
          <p:nvPr/>
        </p:nvSpPr>
        <p:spPr>
          <a:xfrm>
            <a:off x="-247933" y="9617423"/>
            <a:ext cx="18796165" cy="904716"/>
          </a:xfrm>
          <a:prstGeom prst="rect">
            <a:avLst/>
          </a:prstGeom>
          <a:solidFill>
            <a:srgbClr val="FFC83A"/>
          </a:solidFill>
        </p:spPr>
      </p:sp>
      <p:pic>
        <p:nvPicPr>
          <p:cNvPr id="8" name="Picture 8">
            <a:extLst>
              <a:ext uri="{FF2B5EF4-FFF2-40B4-BE49-F238E27FC236}">
                <a16:creationId xmlns:a16="http://schemas.microsoft.com/office/drawing/2014/main" id="{562E7CB5-1E7C-1582-6CB9-F05696B176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136" y="1049765"/>
            <a:ext cx="8115300" cy="8115300"/>
          </a:xfrm>
          <a:prstGeom prst="rect">
            <a:avLst/>
          </a:prstGeom>
        </p:spPr>
      </p:pic>
      <p:sp>
        <p:nvSpPr>
          <p:cNvPr id="5" name="CaixaDeTexto 4">
            <a:extLst>
              <a:ext uri="{FF2B5EF4-FFF2-40B4-BE49-F238E27FC236}">
                <a16:creationId xmlns:a16="http://schemas.microsoft.com/office/drawing/2014/main" id="{5F06FCA7-EEE6-F925-A288-1AAFA2594E55}"/>
              </a:ext>
            </a:extLst>
          </p:cNvPr>
          <p:cNvSpPr txBox="1"/>
          <p:nvPr/>
        </p:nvSpPr>
        <p:spPr>
          <a:xfrm>
            <a:off x="7379112" y="3106862"/>
            <a:ext cx="10389820" cy="4524315"/>
          </a:xfrm>
          <a:prstGeom prst="rect">
            <a:avLst/>
          </a:prstGeom>
          <a:noFill/>
        </p:spPr>
        <p:txBody>
          <a:bodyPr wrap="square" rtlCol="0">
            <a:spAutoFit/>
          </a:bodyPr>
          <a:lstStyle/>
          <a:p>
            <a:pPr marL="457200" indent="-457200">
              <a:buFont typeface="Arial" panose="020B0604020202020204" pitchFamily="34" charset="0"/>
              <a:buChar char="•"/>
            </a:pPr>
            <a:r>
              <a:rPr lang="pt-BR" sz="3200" b="1" dirty="0">
                <a:solidFill>
                  <a:schemeClr val="bg1"/>
                </a:solidFill>
                <a:latin typeface="Quicksand" panose="020B0604020202020204" charset="0"/>
              </a:rPr>
              <a:t>O consenso entre os ecologistas é que a crise mundial pela qual estamos passando conduz a um questionamento profundo da ideologia do</a:t>
            </a:r>
          </a:p>
          <a:p>
            <a:pPr marL="457200" indent="-457200">
              <a:buFont typeface="Arial" panose="020B0604020202020204" pitchFamily="34" charset="0"/>
              <a:buChar char="•"/>
            </a:pPr>
            <a:r>
              <a:rPr lang="pt-BR" sz="3200" b="1" dirty="0">
                <a:solidFill>
                  <a:schemeClr val="bg1"/>
                </a:solidFill>
                <a:latin typeface="Quicksand" panose="020B0604020202020204" charset="0"/>
              </a:rPr>
              <a:t>É necessário também questionar tanto o problema de ser o crescimento ilimitado possível (se existem bases materiais na natureza para sustentá-lo), quanto o de ser ele desejável (se seus resultados em termos de eficiência e custos sociais justificam a sua validade).</a:t>
            </a:r>
          </a:p>
        </p:txBody>
      </p:sp>
    </p:spTree>
    <p:extLst>
      <p:ext uri="{BB962C8B-B14F-4D97-AF65-F5344CB8AC3E}">
        <p14:creationId xmlns:p14="http://schemas.microsoft.com/office/powerpoint/2010/main" val="2622094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a:extLst>
            <a:ext uri="{FF2B5EF4-FFF2-40B4-BE49-F238E27FC236}">
              <a16:creationId xmlns:a16="http://schemas.microsoft.com/office/drawing/2014/main" id="{BFC1324C-6D75-6B1F-E901-9D213A8DD37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05495AB-7DB9-8693-CEC8-793B22818E8C}"/>
              </a:ext>
            </a:extLst>
          </p:cNvPr>
          <p:cNvGrpSpPr/>
          <p:nvPr/>
        </p:nvGrpSpPr>
        <p:grpSpPr>
          <a:xfrm>
            <a:off x="8783916" y="524201"/>
            <a:ext cx="8439328" cy="2552417"/>
            <a:chOff x="-188035" y="-672665"/>
            <a:chExt cx="11252438" cy="3403222"/>
          </a:xfrm>
        </p:grpSpPr>
        <p:sp>
          <p:nvSpPr>
            <p:cNvPr id="3" name="TextBox 3">
              <a:extLst>
                <a:ext uri="{FF2B5EF4-FFF2-40B4-BE49-F238E27FC236}">
                  <a16:creationId xmlns:a16="http://schemas.microsoft.com/office/drawing/2014/main" id="{DA0B11BE-3C73-825D-6574-B774116B90FE}"/>
                </a:ext>
              </a:extLst>
            </p:cNvPr>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a:extLst>
                <a:ext uri="{FF2B5EF4-FFF2-40B4-BE49-F238E27FC236}">
                  <a16:creationId xmlns:a16="http://schemas.microsoft.com/office/drawing/2014/main" id="{A4369066-AEEE-E9D5-E4CB-D679003E85CA}"/>
                </a:ext>
              </a:extLst>
            </p:cNvPr>
            <p:cNvSpPr/>
            <p:nvPr/>
          </p:nvSpPr>
          <p:spPr>
            <a:xfrm>
              <a:off x="0" y="2434239"/>
              <a:ext cx="2052169" cy="296318"/>
            </a:xfrm>
            <a:prstGeom prst="rect">
              <a:avLst/>
            </a:prstGeom>
            <a:solidFill>
              <a:srgbClr val="FFC83A"/>
            </a:solidFill>
          </p:spPr>
        </p:sp>
      </p:grpSp>
      <p:sp>
        <p:nvSpPr>
          <p:cNvPr id="6" name="AutoShape 6">
            <a:extLst>
              <a:ext uri="{FF2B5EF4-FFF2-40B4-BE49-F238E27FC236}">
                <a16:creationId xmlns:a16="http://schemas.microsoft.com/office/drawing/2014/main" id="{12226687-FD93-B171-AFFB-76DA6548C3AA}"/>
              </a:ext>
            </a:extLst>
          </p:cNvPr>
          <p:cNvSpPr/>
          <p:nvPr/>
        </p:nvSpPr>
        <p:spPr>
          <a:xfrm>
            <a:off x="-247933" y="9617423"/>
            <a:ext cx="18796165" cy="904716"/>
          </a:xfrm>
          <a:prstGeom prst="rect">
            <a:avLst/>
          </a:prstGeom>
          <a:solidFill>
            <a:srgbClr val="FFC83A"/>
          </a:solidFill>
        </p:spPr>
      </p:sp>
      <p:pic>
        <p:nvPicPr>
          <p:cNvPr id="8" name="Picture 8">
            <a:extLst>
              <a:ext uri="{FF2B5EF4-FFF2-40B4-BE49-F238E27FC236}">
                <a16:creationId xmlns:a16="http://schemas.microsoft.com/office/drawing/2014/main" id="{E2FAE1FE-37B8-A83A-F2BF-02FC02E2C4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136" y="1049765"/>
            <a:ext cx="8115300" cy="8115300"/>
          </a:xfrm>
          <a:prstGeom prst="rect">
            <a:avLst/>
          </a:prstGeom>
        </p:spPr>
      </p:pic>
      <p:sp>
        <p:nvSpPr>
          <p:cNvPr id="5" name="CaixaDeTexto 4">
            <a:extLst>
              <a:ext uri="{FF2B5EF4-FFF2-40B4-BE49-F238E27FC236}">
                <a16:creationId xmlns:a16="http://schemas.microsoft.com/office/drawing/2014/main" id="{17085303-D2B1-549B-5802-C72F3744EC1E}"/>
              </a:ext>
            </a:extLst>
          </p:cNvPr>
          <p:cNvSpPr txBox="1"/>
          <p:nvPr/>
        </p:nvSpPr>
        <p:spPr>
          <a:xfrm>
            <a:off x="7379112" y="3106862"/>
            <a:ext cx="10389820" cy="4031873"/>
          </a:xfrm>
          <a:prstGeom prst="rect">
            <a:avLst/>
          </a:prstGeom>
          <a:noFill/>
        </p:spPr>
        <p:txBody>
          <a:bodyPr wrap="square" rtlCol="0">
            <a:spAutoFit/>
          </a:bodyPr>
          <a:lstStyle/>
          <a:p>
            <a:pPr marL="457200" indent="-457200">
              <a:buFont typeface="Arial" panose="020B0604020202020204" pitchFamily="34" charset="0"/>
              <a:buChar char="•"/>
            </a:pPr>
            <a:r>
              <a:rPr lang="pt-BR" sz="3200" b="1" dirty="0">
                <a:solidFill>
                  <a:schemeClr val="bg1"/>
                </a:solidFill>
                <a:latin typeface="Quicksand" panose="020B0604020202020204" charset="0"/>
              </a:rPr>
              <a:t>exemplo, a indústria agroquímica necessita de pragas e solos pobres, e os obtém pelas próprias consequências ecológicas da sua aplicação. A indústria médica necessita de doentes e os obtém pelo próprio modo de vida artificial da sociedade moderna. É o “círculo infernal” de que nos falam alguns ecologistas: uma economia que se alimenta dos seus próprios desequilíbrios.</a:t>
            </a:r>
          </a:p>
        </p:txBody>
      </p:sp>
    </p:spTree>
    <p:extLst>
      <p:ext uri="{BB962C8B-B14F-4D97-AF65-F5344CB8AC3E}">
        <p14:creationId xmlns:p14="http://schemas.microsoft.com/office/powerpoint/2010/main" val="2438367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136" y="1049765"/>
            <a:ext cx="8115300" cy="8115300"/>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CAVALCANTI, (2010)</a:t>
            </a:r>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7379112" y="3106862"/>
            <a:ext cx="10389820" cy="5509200"/>
          </a:xfrm>
          <a:prstGeom prst="rect">
            <a:avLst/>
          </a:prstGeom>
          <a:noFill/>
        </p:spPr>
        <p:txBody>
          <a:bodyPr wrap="square" rtlCol="0">
            <a:spAutoFit/>
          </a:bodyPr>
          <a:lstStyle/>
          <a:p>
            <a:pPr marL="457200" indent="-457200">
              <a:buFont typeface="Arial" panose="020B0604020202020204" pitchFamily="34" charset="0"/>
              <a:buChar char="•"/>
            </a:pPr>
            <a:r>
              <a:rPr lang="pt-BR" sz="3200" b="1" dirty="0">
                <a:solidFill>
                  <a:schemeClr val="bg1"/>
                </a:solidFill>
                <a:latin typeface="Quicksand" panose="020B0604020202020204" charset="0"/>
              </a:rPr>
              <a:t>a falta de investimentos públicos e de novas metodologias no saneamento básico; </a:t>
            </a:r>
          </a:p>
          <a:p>
            <a:pPr marL="457200" indent="-457200">
              <a:buFont typeface="Arial" panose="020B0604020202020204" pitchFamily="34" charset="0"/>
              <a:buChar char="•"/>
            </a:pPr>
            <a:r>
              <a:rPr lang="pt-BR" sz="3200" b="1" dirty="0">
                <a:solidFill>
                  <a:schemeClr val="bg1"/>
                </a:solidFill>
                <a:latin typeface="Quicksand" panose="020B0604020202020204" charset="0"/>
              </a:rPr>
              <a:t>a falta de um plano diretor de urbanização para a gestão de problemas específicos como o crescimento populacional, trânsito e infraestrutura</a:t>
            </a:r>
          </a:p>
          <a:p>
            <a:pPr marL="457200" indent="-457200">
              <a:buFont typeface="Arial" panose="020B0604020202020204" pitchFamily="34" charset="0"/>
              <a:buChar char="•"/>
            </a:pPr>
            <a:r>
              <a:rPr lang="pt-BR" sz="3200" b="1" dirty="0">
                <a:solidFill>
                  <a:schemeClr val="bg1"/>
                </a:solidFill>
                <a:latin typeface="Quicksand" panose="020B0604020202020204" charset="0"/>
              </a:rPr>
              <a:t>o aumento do consumo comercial de bens e produtos, graças a preços mais acessíveis e à diversidade de itens aos clientes consumidores;</a:t>
            </a:r>
          </a:p>
          <a:p>
            <a:pPr marL="457200" indent="-457200">
              <a:buFont typeface="Arial" panose="020B0604020202020204" pitchFamily="34" charset="0"/>
              <a:buChar char="•"/>
            </a:pPr>
            <a:r>
              <a:rPr lang="pt-BR" sz="3200" b="1" dirty="0">
                <a:solidFill>
                  <a:schemeClr val="bg1"/>
                </a:solidFill>
                <a:latin typeface="Quicksand" panose="020B0604020202020204" charset="0"/>
              </a:rPr>
              <a:t>a utilização desenfreada dos recursos naturais, dada a ausência de uma legislação ambiental específica e de fiscalização dos órgãos públicos.</a:t>
            </a:r>
          </a:p>
        </p:txBody>
      </p:sp>
      <p:sp>
        <p:nvSpPr>
          <p:cNvPr id="7" name="CaixaDeTexto 6">
            <a:extLst>
              <a:ext uri="{FF2B5EF4-FFF2-40B4-BE49-F238E27FC236}">
                <a16:creationId xmlns:a16="http://schemas.microsoft.com/office/drawing/2014/main" id="{98BD0FA9-BA57-1121-FB80-36FFA6C5F15F}"/>
              </a:ext>
            </a:extLst>
          </p:cNvPr>
          <p:cNvSpPr txBox="1"/>
          <p:nvPr/>
        </p:nvSpPr>
        <p:spPr>
          <a:xfrm>
            <a:off x="8153400" y="1100586"/>
            <a:ext cx="8841244" cy="1938992"/>
          </a:xfrm>
          <a:prstGeom prst="rect">
            <a:avLst/>
          </a:prstGeom>
          <a:noFill/>
        </p:spPr>
        <p:txBody>
          <a:bodyPr wrap="square" rtlCol="0">
            <a:spAutoFit/>
          </a:bodyPr>
          <a:lstStyle/>
          <a:p>
            <a:r>
              <a:rPr lang="pt-BR" sz="6000" dirty="0">
                <a:solidFill>
                  <a:schemeClr val="bg1"/>
                </a:solidFill>
                <a:latin typeface="Quicksand" panose="020B0604020202020204" charset="0"/>
              </a:rPr>
              <a:t>PROBLEMAS</a:t>
            </a:r>
            <a:r>
              <a:rPr lang="pt-BR" sz="6000" dirty="0">
                <a:solidFill>
                  <a:schemeClr val="bg1"/>
                </a:solidFill>
              </a:rPr>
              <a:t> GERADOS POR:</a:t>
            </a:r>
            <a:endParaRPr lang="pt-BR" dirty="0"/>
          </a:p>
        </p:txBody>
      </p:sp>
    </p:spTree>
    <p:extLst>
      <p:ext uri="{BB962C8B-B14F-4D97-AF65-F5344CB8AC3E}">
        <p14:creationId xmlns:p14="http://schemas.microsoft.com/office/powerpoint/2010/main" val="211745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136" y="1049765"/>
            <a:ext cx="8115300" cy="8115300"/>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CAVALCANTI, (2010)</a:t>
            </a:r>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7379112" y="3106862"/>
            <a:ext cx="10389820" cy="4031873"/>
          </a:xfrm>
          <a:prstGeom prst="rect">
            <a:avLst/>
          </a:prstGeom>
          <a:noFill/>
        </p:spPr>
        <p:txBody>
          <a:bodyPr wrap="square" rtlCol="0">
            <a:spAutoFit/>
          </a:bodyPr>
          <a:lstStyle/>
          <a:p>
            <a:r>
              <a:rPr lang="pt-BR" sz="3200" b="1" dirty="0">
                <a:solidFill>
                  <a:schemeClr val="bg1"/>
                </a:solidFill>
                <a:latin typeface="Quicksand" panose="020B0604020202020204" charset="0"/>
              </a:rPr>
              <a:t>O melhor exemplo é o aumento cada vez mais notório do lixo e o desencadeamento de suas consequências: disseminação de doenças, proliferação de ratos e outros parasitas, alagamentos por causa dos entupimentos dos bueiros, odor desagradável, contaminação do meio ambiente, entre outros.</a:t>
            </a:r>
          </a:p>
          <a:p>
            <a:pPr marL="457200" indent="-457200">
              <a:buFont typeface="Arial" panose="020B0604020202020204" pitchFamily="34" charset="0"/>
              <a:buChar char="•"/>
            </a:pPr>
            <a:endParaRPr lang="pt-BR" sz="3200" b="1" dirty="0">
              <a:solidFill>
                <a:schemeClr val="bg1"/>
              </a:solidFill>
              <a:latin typeface="Quicksand" panose="020B0604020202020204" charset="0"/>
            </a:endParaRPr>
          </a:p>
        </p:txBody>
      </p:sp>
    </p:spTree>
    <p:extLst>
      <p:ext uri="{BB962C8B-B14F-4D97-AF65-F5344CB8AC3E}">
        <p14:creationId xmlns:p14="http://schemas.microsoft.com/office/powerpoint/2010/main" val="119303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a:extLst>
            <a:ext uri="{FF2B5EF4-FFF2-40B4-BE49-F238E27FC236}">
              <a16:creationId xmlns:a16="http://schemas.microsoft.com/office/drawing/2014/main" id="{8FB1BA02-1048-FB25-40ED-4AEAECE6DDA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23D721C-2444-97B6-1602-192AA48454E1}"/>
              </a:ext>
            </a:extLst>
          </p:cNvPr>
          <p:cNvGrpSpPr/>
          <p:nvPr/>
        </p:nvGrpSpPr>
        <p:grpSpPr>
          <a:xfrm>
            <a:off x="7838821" y="-2019300"/>
            <a:ext cx="8439328" cy="2552417"/>
            <a:chOff x="-188035" y="-672665"/>
            <a:chExt cx="11252438" cy="3403222"/>
          </a:xfrm>
        </p:grpSpPr>
        <p:sp>
          <p:nvSpPr>
            <p:cNvPr id="3" name="TextBox 3">
              <a:extLst>
                <a:ext uri="{FF2B5EF4-FFF2-40B4-BE49-F238E27FC236}">
                  <a16:creationId xmlns:a16="http://schemas.microsoft.com/office/drawing/2014/main" id="{7FEF40C9-4B5D-B0FB-F253-CE3C8BD03970}"/>
                </a:ext>
              </a:extLst>
            </p:cNvPr>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a:extLst>
                <a:ext uri="{FF2B5EF4-FFF2-40B4-BE49-F238E27FC236}">
                  <a16:creationId xmlns:a16="http://schemas.microsoft.com/office/drawing/2014/main" id="{8985C128-0569-D63E-0189-2107211E8D86}"/>
                </a:ext>
              </a:extLst>
            </p:cNvPr>
            <p:cNvSpPr/>
            <p:nvPr/>
          </p:nvSpPr>
          <p:spPr>
            <a:xfrm>
              <a:off x="0" y="2434239"/>
              <a:ext cx="2052169" cy="296318"/>
            </a:xfrm>
            <a:prstGeom prst="rect">
              <a:avLst/>
            </a:prstGeom>
            <a:solidFill>
              <a:srgbClr val="FFC83A"/>
            </a:solidFill>
          </p:spPr>
        </p:sp>
      </p:grpSp>
      <p:sp>
        <p:nvSpPr>
          <p:cNvPr id="6" name="AutoShape 6">
            <a:extLst>
              <a:ext uri="{FF2B5EF4-FFF2-40B4-BE49-F238E27FC236}">
                <a16:creationId xmlns:a16="http://schemas.microsoft.com/office/drawing/2014/main" id="{22A53106-30A2-6AFF-ECEE-AEC537D1F5BB}"/>
              </a:ext>
            </a:extLst>
          </p:cNvPr>
          <p:cNvSpPr/>
          <p:nvPr/>
        </p:nvSpPr>
        <p:spPr>
          <a:xfrm>
            <a:off x="-247933" y="9617423"/>
            <a:ext cx="18796165" cy="904716"/>
          </a:xfrm>
          <a:prstGeom prst="rect">
            <a:avLst/>
          </a:prstGeom>
          <a:solidFill>
            <a:srgbClr val="FFC83A"/>
          </a:solidFill>
        </p:spPr>
      </p:sp>
      <p:pic>
        <p:nvPicPr>
          <p:cNvPr id="8" name="Picture 8">
            <a:extLst>
              <a:ext uri="{FF2B5EF4-FFF2-40B4-BE49-F238E27FC236}">
                <a16:creationId xmlns:a16="http://schemas.microsoft.com/office/drawing/2014/main" id="{E803784E-CEEE-0630-AD65-DE62F2CF4D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136" y="1049765"/>
            <a:ext cx="6830704" cy="6830704"/>
          </a:xfrm>
          <a:prstGeom prst="rect">
            <a:avLst/>
          </a:prstGeom>
        </p:spPr>
      </p:pic>
      <p:sp>
        <p:nvSpPr>
          <p:cNvPr id="18" name="CaixaDeTexto 17">
            <a:extLst>
              <a:ext uri="{FF2B5EF4-FFF2-40B4-BE49-F238E27FC236}">
                <a16:creationId xmlns:a16="http://schemas.microsoft.com/office/drawing/2014/main" id="{5F8CFF55-B96F-DE02-C4BB-94E3899C1F42}"/>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CAVALCANTI, (2010)</a:t>
            </a:r>
            <a:endParaRPr lang="pt-BR" dirty="0"/>
          </a:p>
        </p:txBody>
      </p:sp>
      <p:sp>
        <p:nvSpPr>
          <p:cNvPr id="5" name="CaixaDeTexto 4">
            <a:extLst>
              <a:ext uri="{FF2B5EF4-FFF2-40B4-BE49-F238E27FC236}">
                <a16:creationId xmlns:a16="http://schemas.microsoft.com/office/drawing/2014/main" id="{A62F92FA-D8AB-D86C-8ECF-4CCC40FE00E4}"/>
              </a:ext>
            </a:extLst>
          </p:cNvPr>
          <p:cNvSpPr txBox="1"/>
          <p:nvPr/>
        </p:nvSpPr>
        <p:spPr>
          <a:xfrm>
            <a:off x="6533985" y="293222"/>
            <a:ext cx="11049000" cy="9818072"/>
          </a:xfrm>
          <a:prstGeom prst="rect">
            <a:avLst/>
          </a:prstGeom>
          <a:noFill/>
        </p:spPr>
        <p:txBody>
          <a:bodyPr wrap="square" rtlCol="0">
            <a:spAutoFit/>
          </a:bodyPr>
          <a:lstStyle/>
          <a:p>
            <a:pPr algn="just"/>
            <a:r>
              <a:rPr lang="pt-BR" sz="2800" b="0" i="0" dirty="0">
                <a:solidFill>
                  <a:schemeClr val="bg1"/>
                </a:solidFill>
                <a:effectLst/>
                <a:latin typeface="Arial Black" panose="020B0A04020102020204" pitchFamily="34" charset="0"/>
              </a:rPr>
              <a:t>No alvorecer do século XXI, o paradoxo está em toda parte. O saber científico conjuga-se à técnica e, combinados a serviço de um sistema capitalista hegemônico -, não cessam de surpreender e revolucionar o estilo de vida humano. Mas esse modelo vencedor exibe fissuras e fraturas; percebe-se, cada vez com mais clareza e perplexidade, que suas construções são revogáveis e que seus efeitos podem ser muito perversos. A capacidade de produzir mais e melhor não cessa de crescer e assume plenamente a assunção de progresso; mas esse progresso, ato de fé secular, traz também consigo exclusão, concentração de renda e subdesenvolvimento. De um lado, o sentimento de que nada mais é impossível, que se conquistam novíssimos mundos dos quais os homens são seus criadores, numa performance que se traduz no culto desse otimismo. De outro, um medo crescente e o claro sentimento de impotência diante dos impasses, dos riscos, da instabilidade dos sinais que orientam os percursos da vida e da precariedade das conquistas</a:t>
            </a:r>
            <a:r>
              <a:rPr lang="pt-BR" sz="4400" dirty="0">
                <a:solidFill>
                  <a:schemeClr val="bg1"/>
                </a:solidFill>
                <a:latin typeface="Arial Black" panose="020B0A04020102020204" pitchFamily="34" charset="0"/>
              </a:rPr>
              <a:t> (DUPAS, 2006, p.9)</a:t>
            </a:r>
            <a:br>
              <a:rPr lang="pt-BR" sz="3200" dirty="0">
                <a:solidFill>
                  <a:schemeClr val="bg1"/>
                </a:solidFill>
                <a:latin typeface="Arial Black" panose="020B0A04020102020204" pitchFamily="34" charset="0"/>
              </a:rPr>
            </a:br>
            <a:endParaRPr lang="pt-BR" sz="32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731506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a:extLst>
            <a:ext uri="{FF2B5EF4-FFF2-40B4-BE49-F238E27FC236}">
              <a16:creationId xmlns:a16="http://schemas.microsoft.com/office/drawing/2014/main" id="{027E35DA-08AF-6502-A7A6-E2F5729DD26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8826439-198C-AC28-78C3-AED2F45B7F37}"/>
              </a:ext>
            </a:extLst>
          </p:cNvPr>
          <p:cNvGrpSpPr/>
          <p:nvPr/>
        </p:nvGrpSpPr>
        <p:grpSpPr>
          <a:xfrm>
            <a:off x="7827935" y="907170"/>
            <a:ext cx="8115300" cy="1638017"/>
            <a:chOff x="-188035" y="-672665"/>
            <a:chExt cx="11252438" cy="3403222"/>
          </a:xfrm>
        </p:grpSpPr>
        <p:sp>
          <p:nvSpPr>
            <p:cNvPr id="3" name="TextBox 3">
              <a:extLst>
                <a:ext uri="{FF2B5EF4-FFF2-40B4-BE49-F238E27FC236}">
                  <a16:creationId xmlns:a16="http://schemas.microsoft.com/office/drawing/2014/main" id="{45846789-4942-071C-7243-00AD35A63687}"/>
                </a:ext>
              </a:extLst>
            </p:cNvPr>
            <p:cNvSpPr txBox="1"/>
            <p:nvPr/>
          </p:nvSpPr>
          <p:spPr>
            <a:xfrm>
              <a:off x="-188035" y="-672665"/>
              <a:ext cx="11252438" cy="1458349"/>
            </a:xfrm>
            <a:prstGeom prst="rect">
              <a:avLst/>
            </a:prstGeom>
          </p:spPr>
          <p:txBody>
            <a:bodyPr lIns="0" tIns="0" rIns="0" bIns="0" rtlCol="0" anchor="t">
              <a:spAutoFit/>
            </a:bodyPr>
            <a:lstStyle/>
            <a:p>
              <a:pPr algn="l">
                <a:lnSpc>
                  <a:spcPts val="5759"/>
                </a:lnSpc>
              </a:pPr>
              <a:r>
                <a:rPr lang="en-US" sz="4800" spc="96" dirty="0" err="1">
                  <a:solidFill>
                    <a:srgbClr val="FFFFFF"/>
                  </a:solidFill>
                  <a:latin typeface="Fredoka One"/>
                </a:rPr>
                <a:t>Pegada</a:t>
              </a:r>
              <a:r>
                <a:rPr lang="en-US" sz="4800" spc="96" dirty="0">
                  <a:solidFill>
                    <a:srgbClr val="FFFFFF"/>
                  </a:solidFill>
                  <a:latin typeface="Fredoka One"/>
                </a:rPr>
                <a:t> </a:t>
              </a:r>
              <a:r>
                <a:rPr lang="en-US" sz="4800" spc="96" dirty="0" err="1">
                  <a:solidFill>
                    <a:srgbClr val="FFFFFF"/>
                  </a:solidFill>
                  <a:latin typeface="Fredoka One"/>
                </a:rPr>
                <a:t>ecológica</a:t>
              </a:r>
              <a:endParaRPr lang="en-US" sz="4800" spc="96" dirty="0">
                <a:solidFill>
                  <a:srgbClr val="FFFFFF"/>
                </a:solidFill>
                <a:latin typeface="Fredoka One"/>
              </a:endParaRPr>
            </a:p>
          </p:txBody>
        </p:sp>
        <p:sp>
          <p:nvSpPr>
            <p:cNvPr id="4" name="AutoShape 4">
              <a:extLst>
                <a:ext uri="{FF2B5EF4-FFF2-40B4-BE49-F238E27FC236}">
                  <a16:creationId xmlns:a16="http://schemas.microsoft.com/office/drawing/2014/main" id="{FC622D27-6431-0F8D-D17F-B10F6F6F4A77}"/>
                </a:ext>
              </a:extLst>
            </p:cNvPr>
            <p:cNvSpPr/>
            <p:nvPr/>
          </p:nvSpPr>
          <p:spPr>
            <a:xfrm>
              <a:off x="0" y="2434239"/>
              <a:ext cx="2052169" cy="296318"/>
            </a:xfrm>
            <a:prstGeom prst="rect">
              <a:avLst/>
            </a:prstGeom>
            <a:solidFill>
              <a:srgbClr val="FFC83A"/>
            </a:solidFill>
          </p:spPr>
        </p:sp>
      </p:grpSp>
      <p:sp>
        <p:nvSpPr>
          <p:cNvPr id="6" name="AutoShape 6">
            <a:extLst>
              <a:ext uri="{FF2B5EF4-FFF2-40B4-BE49-F238E27FC236}">
                <a16:creationId xmlns:a16="http://schemas.microsoft.com/office/drawing/2014/main" id="{95A3181D-6DA9-D49C-4691-785DD4A6B308}"/>
              </a:ext>
            </a:extLst>
          </p:cNvPr>
          <p:cNvSpPr/>
          <p:nvPr/>
        </p:nvSpPr>
        <p:spPr>
          <a:xfrm>
            <a:off x="-247933" y="9617423"/>
            <a:ext cx="18796165" cy="904716"/>
          </a:xfrm>
          <a:prstGeom prst="rect">
            <a:avLst/>
          </a:prstGeom>
          <a:solidFill>
            <a:srgbClr val="FFC83A"/>
          </a:solidFill>
        </p:spPr>
      </p:sp>
      <p:pic>
        <p:nvPicPr>
          <p:cNvPr id="8" name="Picture 8">
            <a:extLst>
              <a:ext uri="{FF2B5EF4-FFF2-40B4-BE49-F238E27FC236}">
                <a16:creationId xmlns:a16="http://schemas.microsoft.com/office/drawing/2014/main" id="{097413D8-5484-1D5A-9847-41780FEFEE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771" y="1549222"/>
            <a:ext cx="7090936" cy="7090936"/>
          </a:xfrm>
          <a:prstGeom prst="rect">
            <a:avLst/>
          </a:prstGeom>
        </p:spPr>
      </p:pic>
      <p:sp>
        <p:nvSpPr>
          <p:cNvPr id="5" name="CaixaDeTexto 4">
            <a:extLst>
              <a:ext uri="{FF2B5EF4-FFF2-40B4-BE49-F238E27FC236}">
                <a16:creationId xmlns:a16="http://schemas.microsoft.com/office/drawing/2014/main" id="{876A04FA-7B6C-6BA9-0AE7-79525FCF4312}"/>
              </a:ext>
            </a:extLst>
          </p:cNvPr>
          <p:cNvSpPr txBox="1"/>
          <p:nvPr/>
        </p:nvSpPr>
        <p:spPr>
          <a:xfrm>
            <a:off x="7239000" y="2630895"/>
            <a:ext cx="10466020" cy="6986528"/>
          </a:xfrm>
          <a:prstGeom prst="rect">
            <a:avLst/>
          </a:prstGeom>
          <a:noFill/>
        </p:spPr>
        <p:txBody>
          <a:bodyPr wrap="square" rtlCol="0">
            <a:spAutoFit/>
          </a:bodyPr>
          <a:lstStyle/>
          <a:p>
            <a:pPr marL="457200" indent="-457200" algn="just">
              <a:buFont typeface="Arial" panose="020B0604020202020204" pitchFamily="34" charset="0"/>
              <a:buChar char="•"/>
            </a:pPr>
            <a:r>
              <a:rPr lang="pt-BR" sz="3200" b="1" dirty="0">
                <a:solidFill>
                  <a:schemeClr val="bg1"/>
                </a:solidFill>
                <a:latin typeface="Quicksand" panose="020B0604020202020204" charset="0"/>
              </a:rPr>
              <a:t>Na África, a pegada ecológica de 1,5 hectares pouco ultrapassa a metade da média mundial (2,85 hectares); na Ásia e no Pacífico, a pegada ecológica sequer alcança 1,8 hectares, na América latina e no Caribe, no Oriente Médio e na Ásia Central ela gira em torno da média mundial; na Europa Central e Oriental a pegada ecológica se aproxima de 5 hectares; na Europa Ocidental, chega a 6 hectares, ou seja, 210% maior que a média mundial e, nos EUA, corresponde a 12 hectares per capita, isto é, 425% a média mundial. Isso significa que um americano médio equivale, em termos de impacto sobre o planeta, cerca de 10 africanos ou asiáticos.</a:t>
            </a:r>
          </a:p>
          <a:p>
            <a:pPr marL="457200" indent="-457200">
              <a:buFont typeface="Arial" panose="020B0604020202020204" pitchFamily="34" charset="0"/>
              <a:buChar char="•"/>
            </a:pPr>
            <a:r>
              <a:rPr lang="pt-BR" sz="3200" b="1" dirty="0">
                <a:solidFill>
                  <a:schemeClr val="bg1"/>
                </a:solidFill>
                <a:latin typeface="Quicksand" panose="020B0604020202020204" charset="0"/>
              </a:rPr>
              <a:t>https://footprintcalculator.org/home/en </a:t>
            </a:r>
          </a:p>
        </p:txBody>
      </p:sp>
    </p:spTree>
    <p:extLst>
      <p:ext uri="{BB962C8B-B14F-4D97-AF65-F5344CB8AC3E}">
        <p14:creationId xmlns:p14="http://schemas.microsoft.com/office/powerpoint/2010/main" val="660287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136" y="1049765"/>
            <a:ext cx="8115300" cy="8115300"/>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CAVALCANTI, (2010)</a:t>
            </a:r>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7379112" y="3106862"/>
            <a:ext cx="10389820" cy="5509200"/>
          </a:xfrm>
          <a:prstGeom prst="rect">
            <a:avLst/>
          </a:prstGeom>
          <a:noFill/>
        </p:spPr>
        <p:txBody>
          <a:bodyPr wrap="square" rtlCol="0">
            <a:spAutoFit/>
          </a:bodyPr>
          <a:lstStyle/>
          <a:p>
            <a:r>
              <a:rPr lang="pt-BR" sz="3200" b="1" dirty="0">
                <a:solidFill>
                  <a:schemeClr val="bg1"/>
                </a:solidFill>
                <a:latin typeface="Quicksand" panose="020B0604020202020204" charset="0"/>
              </a:rPr>
              <a:t>Conforme o senso comum, o lixo é o resultado de tudo que não pode ser aproveitado pelos consumidores ou no processo produtivo, depois de atender suas necessidades de utilização, podendo ser descartado indiscriminadamente de qualquer forma no ambiente. </a:t>
            </a:r>
          </a:p>
          <a:p>
            <a:endParaRPr lang="pt-BR" sz="3200" b="1" dirty="0">
              <a:solidFill>
                <a:schemeClr val="bg1"/>
              </a:solidFill>
              <a:latin typeface="Quicksand" panose="020B0604020202020204" charset="0"/>
            </a:endParaRPr>
          </a:p>
          <a:p>
            <a:r>
              <a:rPr lang="pt-BR" sz="3200" b="1" dirty="0">
                <a:solidFill>
                  <a:schemeClr val="bg1"/>
                </a:solidFill>
                <a:latin typeface="Quicksand" panose="020B0604020202020204" charset="0"/>
              </a:rPr>
              <a:t>apenas 8% dos 5.565 municípios brasileiros possuíam programas de coleta seletiva em 2011.</a:t>
            </a:r>
          </a:p>
          <a:p>
            <a:endParaRPr lang="pt-BR" sz="3200" b="1" dirty="0">
              <a:solidFill>
                <a:schemeClr val="bg1"/>
              </a:solidFill>
              <a:latin typeface="Quicksand" panose="020B0604020202020204" charset="0"/>
            </a:endParaRPr>
          </a:p>
          <a:p>
            <a:endParaRPr lang="pt-BR" sz="3200" b="1" dirty="0">
              <a:solidFill>
                <a:schemeClr val="bg1"/>
              </a:solidFill>
              <a:latin typeface="Quicksand" panose="020B0604020202020204" charset="0"/>
            </a:endParaRPr>
          </a:p>
        </p:txBody>
      </p:sp>
      <p:sp>
        <p:nvSpPr>
          <p:cNvPr id="9" name="CaixaDeTexto 8">
            <a:extLst>
              <a:ext uri="{FF2B5EF4-FFF2-40B4-BE49-F238E27FC236}">
                <a16:creationId xmlns:a16="http://schemas.microsoft.com/office/drawing/2014/main" id="{CABE6EE1-F7B0-BD19-F12E-2670AB91F71F}"/>
              </a:ext>
            </a:extLst>
          </p:cNvPr>
          <p:cNvSpPr txBox="1"/>
          <p:nvPr/>
        </p:nvSpPr>
        <p:spPr>
          <a:xfrm>
            <a:off x="7379112" y="852139"/>
            <a:ext cx="9427028" cy="1323439"/>
          </a:xfrm>
          <a:prstGeom prst="rect">
            <a:avLst/>
          </a:prstGeom>
          <a:noFill/>
        </p:spPr>
        <p:txBody>
          <a:bodyPr wrap="square">
            <a:spAutoFit/>
          </a:bodyPr>
          <a:lstStyle/>
          <a:p>
            <a:r>
              <a:rPr lang="pt-BR" sz="4000" b="1" dirty="0">
                <a:solidFill>
                  <a:schemeClr val="bg1"/>
                </a:solidFill>
              </a:rPr>
              <a:t>a diferença entre os termos lixo, resíduos e rejeitos.</a:t>
            </a:r>
            <a:endParaRPr lang="pt-BR" dirty="0"/>
          </a:p>
        </p:txBody>
      </p:sp>
    </p:spTree>
    <p:extLst>
      <p:ext uri="{BB962C8B-B14F-4D97-AF65-F5344CB8AC3E}">
        <p14:creationId xmlns:p14="http://schemas.microsoft.com/office/powerpoint/2010/main" val="2952910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609600" y="903519"/>
            <a:ext cx="16687800" cy="14742728"/>
            <a:chOff x="-410792" y="-448373"/>
            <a:chExt cx="9835971" cy="19656965"/>
          </a:xfrm>
        </p:grpSpPr>
        <p:sp>
          <p:nvSpPr>
            <p:cNvPr id="3" name="TextBox 3"/>
            <p:cNvSpPr txBox="1"/>
            <p:nvPr/>
          </p:nvSpPr>
          <p:spPr>
            <a:xfrm>
              <a:off x="-276053" y="-448373"/>
              <a:ext cx="9319470" cy="965200"/>
            </a:xfrm>
            <a:prstGeom prst="rect">
              <a:avLst/>
            </a:prstGeom>
          </p:spPr>
          <p:txBody>
            <a:bodyPr lIns="0" tIns="0" rIns="0" bIns="0" rtlCol="0" anchor="t">
              <a:spAutoFit/>
            </a:bodyPr>
            <a:lstStyle/>
            <a:p>
              <a:pPr algn="l">
                <a:lnSpc>
                  <a:spcPts val="5759"/>
                </a:lnSpc>
              </a:pPr>
              <a:r>
                <a:rPr lang="en-US" sz="4800" spc="96" dirty="0" err="1">
                  <a:solidFill>
                    <a:srgbClr val="FFFFFF"/>
                  </a:solidFill>
                  <a:latin typeface="Fredoka One"/>
                </a:rPr>
                <a:t>Ecologia</a:t>
              </a:r>
              <a:endParaRPr lang="en-US" sz="4800" spc="96" dirty="0">
                <a:solidFill>
                  <a:srgbClr val="FFFFFF"/>
                </a:solidFill>
                <a:latin typeface="Fredoka One"/>
              </a:endParaRPr>
            </a:p>
          </p:txBody>
        </p:sp>
        <p:sp>
          <p:nvSpPr>
            <p:cNvPr id="4" name="AutoShape 4"/>
            <p:cNvSpPr/>
            <p:nvPr/>
          </p:nvSpPr>
          <p:spPr>
            <a:xfrm>
              <a:off x="-404218" y="492711"/>
              <a:ext cx="2052169" cy="296319"/>
            </a:xfrm>
            <a:prstGeom prst="rect">
              <a:avLst/>
            </a:prstGeom>
            <a:solidFill>
              <a:srgbClr val="FFC83A"/>
            </a:solidFill>
          </p:spPr>
        </p:sp>
        <p:sp>
          <p:nvSpPr>
            <p:cNvPr id="5" name="TextBox 5"/>
            <p:cNvSpPr txBox="1"/>
            <p:nvPr/>
          </p:nvSpPr>
          <p:spPr>
            <a:xfrm>
              <a:off x="-410792" y="1209824"/>
              <a:ext cx="9835971" cy="17998768"/>
            </a:xfrm>
            <a:prstGeom prst="rect">
              <a:avLst/>
            </a:prstGeom>
          </p:spPr>
          <p:txBody>
            <a:bodyPr wrap="square" lIns="0" tIns="0" rIns="0" bIns="0" rtlCol="0" anchor="t">
              <a:spAutoFit/>
            </a:bodyPr>
            <a:lstStyle/>
            <a:p>
              <a:pPr marL="457200" indent="-457200" algn="just">
                <a:lnSpc>
                  <a:spcPts val="4760"/>
                </a:lnSpc>
                <a:buFont typeface="Arial" panose="020B0604020202020204" pitchFamily="34" charset="0"/>
                <a:buChar char="•"/>
              </a:pPr>
              <a:r>
                <a:rPr lang="pt-BR" sz="3200" b="1" dirty="0">
                  <a:solidFill>
                    <a:schemeClr val="bg1"/>
                  </a:solidFill>
                  <a:latin typeface="Arial Black" panose="020B0A04020102020204" pitchFamily="34" charset="0"/>
                </a:rPr>
                <a:t>A consciência ecológica levanta-nos um problema duma profundidade e duma vastidão extraordinárias. Temos de defrontar ao mesmo tempo:</a:t>
              </a:r>
            </a:p>
            <a:p>
              <a:pPr marL="457200" indent="-457200" algn="just">
                <a:lnSpc>
                  <a:spcPts val="4760"/>
                </a:lnSpc>
                <a:buFont typeface="Arial" panose="020B0604020202020204" pitchFamily="34" charset="0"/>
                <a:buChar char="•"/>
              </a:pPr>
              <a:r>
                <a:rPr lang="pt-BR" sz="3200" b="1" dirty="0">
                  <a:solidFill>
                    <a:schemeClr val="bg1"/>
                  </a:solidFill>
                  <a:latin typeface="Arial Black" panose="020B0A04020102020204" pitchFamily="34" charset="0"/>
                </a:rPr>
                <a:t> o problema da Vida no planeta Terra; </a:t>
              </a:r>
            </a:p>
            <a:p>
              <a:pPr marL="457200" indent="-457200" algn="just">
                <a:lnSpc>
                  <a:spcPts val="4760"/>
                </a:lnSpc>
                <a:buFont typeface="Arial" panose="020B0604020202020204" pitchFamily="34" charset="0"/>
                <a:buChar char="•"/>
              </a:pPr>
              <a:r>
                <a:rPr lang="pt-BR" sz="3200" b="1" dirty="0">
                  <a:solidFill>
                    <a:schemeClr val="bg1"/>
                  </a:solidFill>
                  <a:latin typeface="Arial Black" panose="020B0A04020102020204" pitchFamily="34" charset="0"/>
                </a:rPr>
                <a:t>o problema da sociedade moderna;</a:t>
              </a:r>
            </a:p>
            <a:p>
              <a:pPr marL="457200" indent="-457200" algn="just">
                <a:lnSpc>
                  <a:spcPts val="4760"/>
                </a:lnSpc>
                <a:buFont typeface="Arial" panose="020B0604020202020204" pitchFamily="34" charset="0"/>
                <a:buChar char="•"/>
              </a:pPr>
              <a:r>
                <a:rPr lang="pt-BR" sz="3200" b="1" dirty="0">
                  <a:solidFill>
                    <a:schemeClr val="bg1"/>
                  </a:solidFill>
                  <a:latin typeface="Arial Black" panose="020B0A04020102020204" pitchFamily="34" charset="0"/>
                </a:rPr>
                <a:t>o problema do destino do Homem;</a:t>
              </a:r>
            </a:p>
            <a:p>
              <a:pPr marL="457200" indent="-457200" algn="just">
                <a:lnSpc>
                  <a:spcPts val="4760"/>
                </a:lnSpc>
                <a:buFont typeface="Arial" panose="020B0604020202020204" pitchFamily="34" charset="0"/>
                <a:buChar char="•"/>
              </a:pPr>
              <a:r>
                <a:rPr lang="pt-BR" sz="3200" b="1" dirty="0">
                  <a:solidFill>
                    <a:schemeClr val="bg1"/>
                  </a:solidFill>
                  <a:latin typeface="Arial Black" panose="020B0A04020102020204" pitchFamily="34" charset="0"/>
                </a:rPr>
                <a:t> </a:t>
              </a:r>
            </a:p>
            <a:p>
              <a:pPr marL="457200" indent="-457200" algn="just">
                <a:lnSpc>
                  <a:spcPts val="4760"/>
                </a:lnSpc>
                <a:buFont typeface="Arial" panose="020B0604020202020204" pitchFamily="34" charset="0"/>
                <a:buChar char="•"/>
              </a:pPr>
              <a:r>
                <a:rPr lang="pt-BR" sz="3200" b="0" i="0" dirty="0">
                  <a:solidFill>
                    <a:schemeClr val="bg1"/>
                  </a:solidFill>
                  <a:effectLst/>
                  <a:latin typeface="Arial Black" panose="020B0A04020102020204" pitchFamily="34" charset="0"/>
                </a:rPr>
                <a:t>O termo ecologia foi originalmente empregado por </a:t>
              </a:r>
              <a:r>
                <a:rPr lang="pt-BR" sz="3200" b="1" i="0" dirty="0">
                  <a:solidFill>
                    <a:schemeClr val="bg1"/>
                  </a:solidFill>
                  <a:effectLst/>
                  <a:latin typeface="Arial Black" panose="020B0A04020102020204" pitchFamily="34" charset="0"/>
                </a:rPr>
                <a:t>Ernst </a:t>
              </a:r>
              <a:r>
                <a:rPr lang="pt-BR" sz="3200" b="1" i="0" dirty="0" err="1">
                  <a:solidFill>
                    <a:schemeClr val="bg1"/>
                  </a:solidFill>
                  <a:effectLst/>
                  <a:latin typeface="Arial Black" panose="020B0A04020102020204" pitchFamily="34" charset="0"/>
                </a:rPr>
                <a:t>Haeckel</a:t>
              </a:r>
              <a:r>
                <a:rPr lang="pt-BR" sz="3200" b="0" i="0" dirty="0">
                  <a:solidFill>
                    <a:schemeClr val="bg1"/>
                  </a:solidFill>
                  <a:effectLst/>
                  <a:latin typeface="Arial Black" panose="020B0A04020102020204" pitchFamily="34" charset="0"/>
                </a:rPr>
                <a:t> (1834-1919), em 1866</a:t>
              </a:r>
              <a:r>
                <a:rPr lang="pt-BR" sz="3200" b="0" i="1" dirty="0">
                  <a:solidFill>
                    <a:schemeClr val="bg1"/>
                  </a:solidFill>
                  <a:effectLst/>
                  <a:latin typeface="Arial Black" panose="020B0A04020102020204" pitchFamily="34" charset="0"/>
                </a:rPr>
                <a:t>.</a:t>
              </a:r>
              <a:r>
                <a:rPr lang="pt-BR" sz="3200" b="0" i="0" dirty="0">
                  <a:solidFill>
                    <a:schemeClr val="bg1"/>
                  </a:solidFill>
                  <a:effectLst/>
                  <a:latin typeface="Arial Black" panose="020B0A04020102020204" pitchFamily="34" charset="0"/>
                </a:rPr>
                <a:t> A palavra ecologia é derivada de duas palavras gregas: </a:t>
              </a:r>
              <a:r>
                <a:rPr lang="pt-BR" sz="3200" b="1" i="1" dirty="0" err="1">
                  <a:solidFill>
                    <a:schemeClr val="bg1"/>
                  </a:solidFill>
                  <a:effectLst/>
                  <a:latin typeface="Arial Black" panose="020B0A04020102020204" pitchFamily="34" charset="0"/>
                </a:rPr>
                <a:t>oikós</a:t>
              </a:r>
              <a:r>
                <a:rPr lang="pt-BR" sz="3200" b="1" i="0" dirty="0">
                  <a:solidFill>
                    <a:schemeClr val="bg1"/>
                  </a:solidFill>
                  <a:effectLst/>
                  <a:latin typeface="Arial Black" panose="020B0A04020102020204" pitchFamily="34" charset="0"/>
                </a:rPr>
                <a:t> e </a:t>
              </a:r>
              <a:r>
                <a:rPr lang="pt-BR" sz="3200" b="1" i="1" dirty="0">
                  <a:solidFill>
                    <a:schemeClr val="bg1"/>
                  </a:solidFill>
                  <a:effectLst/>
                  <a:latin typeface="Arial Black" panose="020B0A04020102020204" pitchFamily="34" charset="0"/>
                </a:rPr>
                <a:t>logos</a:t>
              </a:r>
              <a:r>
                <a:rPr lang="pt-BR" sz="3200" b="1" i="0" dirty="0">
                  <a:solidFill>
                    <a:schemeClr val="bg1"/>
                  </a:solidFill>
                  <a:effectLst/>
                  <a:latin typeface="Arial Black" panose="020B0A04020102020204" pitchFamily="34" charset="0"/>
                </a:rPr>
                <a:t>,</a:t>
              </a:r>
              <a:r>
                <a:rPr lang="pt-BR" sz="3200" b="0" i="1" dirty="0">
                  <a:solidFill>
                    <a:schemeClr val="bg1"/>
                  </a:solidFill>
                  <a:effectLst/>
                  <a:latin typeface="Arial Black" panose="020B0A04020102020204" pitchFamily="34" charset="0"/>
                </a:rPr>
                <a:t> </a:t>
              </a:r>
              <a:r>
                <a:rPr lang="pt-BR" sz="3200" b="0" i="0" dirty="0">
                  <a:solidFill>
                    <a:schemeClr val="bg1"/>
                  </a:solidFill>
                  <a:effectLst/>
                  <a:latin typeface="Arial Black" panose="020B0A04020102020204" pitchFamily="34" charset="0"/>
                </a:rPr>
                <a:t>que significam, respectivamente, “casa” e “estudo”. </a:t>
              </a:r>
            </a:p>
            <a:p>
              <a:pPr marL="457200" indent="-457200" algn="just">
                <a:lnSpc>
                  <a:spcPts val="4760"/>
                </a:lnSpc>
                <a:buFont typeface="Arial" panose="020B0604020202020204" pitchFamily="34" charset="0"/>
                <a:buChar char="•"/>
              </a:pPr>
              <a:r>
                <a:rPr lang="pt-BR" sz="3200" b="1" i="0" dirty="0">
                  <a:solidFill>
                    <a:schemeClr val="bg1"/>
                  </a:solidFill>
                  <a:effectLst/>
                  <a:latin typeface="Arial Black" panose="020B0A04020102020204" pitchFamily="34" charset="0"/>
                </a:rPr>
                <a:t>A ecologia é a ciência que estuda as relações dos seres vivos entre si e deles com o meio ambiente.</a:t>
              </a:r>
              <a:endParaRPr lang="pt-BR" sz="3200" dirty="0">
                <a:solidFill>
                  <a:schemeClr val="bg1"/>
                </a:solidFill>
                <a:latin typeface="Arial Black" panose="020B0A04020102020204" pitchFamily="34" charset="0"/>
              </a:endParaRPr>
            </a:p>
            <a:p>
              <a:pPr marL="457200" indent="-457200" algn="just">
                <a:lnSpc>
                  <a:spcPts val="4760"/>
                </a:lnSpc>
                <a:buFont typeface="Arial" panose="020B0604020202020204" pitchFamily="34" charset="0"/>
                <a:buChar char="•"/>
              </a:pPr>
              <a:endParaRPr lang="pt-BR" sz="3600" b="1" dirty="0">
                <a:solidFill>
                  <a:srgbClr val="FFC000"/>
                </a:solidFill>
                <a:latin typeface="Arial Black" panose="020B0A04020102020204" pitchFamily="34" charset="0"/>
              </a:endParaRPr>
            </a:p>
            <a:p>
              <a:pPr marL="457200" indent="-457200" algn="just">
                <a:lnSpc>
                  <a:spcPts val="4760"/>
                </a:lnSpc>
                <a:buFont typeface="Arial" panose="020B0604020202020204" pitchFamily="34" charset="0"/>
                <a:buChar char="•"/>
              </a:pPr>
              <a:endParaRPr lang="pt-BR" sz="3200" dirty="0">
                <a:solidFill>
                  <a:srgbClr val="FFC000"/>
                </a:solidFill>
                <a:latin typeface="Arial Black" panose="020B0A04020102020204" pitchFamily="34" charset="0"/>
              </a:endParaRPr>
            </a:p>
            <a:p>
              <a:pPr marL="457200" indent="-457200" algn="just">
                <a:lnSpc>
                  <a:spcPts val="4760"/>
                </a:lnSpc>
                <a:buFont typeface="Arial" panose="020B0604020202020204" pitchFamily="34" charset="0"/>
                <a:buChar char="•"/>
              </a:pPr>
              <a:br>
                <a:rPr lang="pt-BR" sz="3200" dirty="0"/>
              </a:br>
              <a:br>
                <a:rPr lang="pt-BR" sz="3200" dirty="0"/>
              </a:br>
              <a:endParaRPr lang="pt-BR" sz="3200" b="1" dirty="0">
                <a:solidFill>
                  <a:srgbClr val="FFC000"/>
                </a:solidFill>
                <a:latin typeface="Quicksand" panose="020B0604020202020204" charset="0"/>
              </a:endParaRPr>
            </a:p>
            <a:p>
              <a:pPr marL="457200" indent="-457200" algn="l">
                <a:lnSpc>
                  <a:spcPts val="4760"/>
                </a:lnSpc>
                <a:buFont typeface="Arial" panose="020B0604020202020204" pitchFamily="34" charset="0"/>
                <a:buChar char="•"/>
              </a:pPr>
              <a:br>
                <a:rPr lang="pt-BR" sz="3200" dirty="0"/>
              </a:br>
              <a:br>
                <a:rPr lang="pt-BR" sz="3200" dirty="0"/>
              </a:br>
              <a:br>
                <a:rPr lang="pt-BR" sz="3600" dirty="0"/>
              </a:br>
              <a:endParaRPr lang="pt-BR" sz="3600" dirty="0">
                <a:solidFill>
                  <a:srgbClr val="FFC000"/>
                </a:solidFill>
                <a:effectLst/>
                <a:latin typeface="Quicksand Bold" panose="020B0604020202020204" charset="0"/>
                <a:ea typeface="Times New Roman" panose="02020603050405020304" pitchFamily="18" charset="0"/>
              </a:endParaRPr>
            </a:p>
            <a:p>
              <a:pPr algn="l">
                <a:lnSpc>
                  <a:spcPts val="4760"/>
                </a:lnSpc>
              </a:pPr>
              <a:endParaRPr lang="en-US" sz="3600" spc="140" dirty="0">
                <a:solidFill>
                  <a:srgbClr val="FFC000"/>
                </a:solidFill>
                <a:latin typeface="Quicksand Bold"/>
              </a:endParaRPr>
            </a:p>
          </p:txBody>
        </p:sp>
      </p:grpSp>
    </p:spTree>
    <p:extLst>
      <p:ext uri="{BB962C8B-B14F-4D97-AF65-F5344CB8AC3E}">
        <p14:creationId xmlns:p14="http://schemas.microsoft.com/office/powerpoint/2010/main" val="352897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136" y="1049765"/>
            <a:ext cx="8115300" cy="8115300"/>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CAVALCANTI, (2010)</a:t>
            </a:r>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7379112" y="3106862"/>
            <a:ext cx="10389820" cy="3539430"/>
          </a:xfrm>
          <a:prstGeom prst="rect">
            <a:avLst/>
          </a:prstGeom>
          <a:noFill/>
        </p:spPr>
        <p:txBody>
          <a:bodyPr wrap="square" rtlCol="0">
            <a:spAutoFit/>
          </a:bodyPr>
          <a:lstStyle/>
          <a:p>
            <a:r>
              <a:rPr lang="pt-BR" sz="3200" b="1" dirty="0">
                <a:solidFill>
                  <a:schemeClr val="bg1"/>
                </a:solidFill>
                <a:latin typeface="Quicksand" panose="020B0604020202020204" charset="0"/>
              </a:rPr>
              <a:t>Segundo a  Associação Brasileira de Resíduos Sólidos e Limpeza Pública (ABLP), apenas 40% do lixo domiciliar separado pela população é coletado seletivamente pelos serviços de coleta pública, e, desse montante, apenas 30% a 40% são encaminhados a aterros sanitários adequados.</a:t>
            </a:r>
          </a:p>
          <a:p>
            <a:endParaRPr lang="pt-BR" sz="3200" b="1" dirty="0">
              <a:solidFill>
                <a:schemeClr val="bg1"/>
              </a:solidFill>
              <a:latin typeface="Quicksand" panose="020B0604020202020204" charset="0"/>
            </a:endParaRPr>
          </a:p>
        </p:txBody>
      </p:sp>
      <p:sp>
        <p:nvSpPr>
          <p:cNvPr id="9" name="CaixaDeTexto 8">
            <a:extLst>
              <a:ext uri="{FF2B5EF4-FFF2-40B4-BE49-F238E27FC236}">
                <a16:creationId xmlns:a16="http://schemas.microsoft.com/office/drawing/2014/main" id="{CABE6EE1-F7B0-BD19-F12E-2670AB91F71F}"/>
              </a:ext>
            </a:extLst>
          </p:cNvPr>
          <p:cNvSpPr txBox="1"/>
          <p:nvPr/>
        </p:nvSpPr>
        <p:spPr>
          <a:xfrm>
            <a:off x="7379112" y="852139"/>
            <a:ext cx="9427028" cy="1323439"/>
          </a:xfrm>
          <a:prstGeom prst="rect">
            <a:avLst/>
          </a:prstGeom>
          <a:noFill/>
        </p:spPr>
        <p:txBody>
          <a:bodyPr wrap="square">
            <a:spAutoFit/>
          </a:bodyPr>
          <a:lstStyle/>
          <a:p>
            <a:r>
              <a:rPr lang="pt-BR" sz="4000" b="1" dirty="0">
                <a:solidFill>
                  <a:schemeClr val="bg1"/>
                </a:solidFill>
              </a:rPr>
              <a:t>a diferença entre os termos lixo, resíduos e rejeitos.</a:t>
            </a:r>
            <a:endParaRPr lang="pt-BR" dirty="0"/>
          </a:p>
        </p:txBody>
      </p:sp>
    </p:spTree>
    <p:extLst>
      <p:ext uri="{BB962C8B-B14F-4D97-AF65-F5344CB8AC3E}">
        <p14:creationId xmlns:p14="http://schemas.microsoft.com/office/powerpoint/2010/main" val="2837602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829295"/>
            <a:ext cx="6532135" cy="6532135"/>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a:t>
            </a:r>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6019800" y="3106862"/>
            <a:ext cx="11749132" cy="5509200"/>
          </a:xfrm>
          <a:prstGeom prst="rect">
            <a:avLst/>
          </a:prstGeom>
          <a:noFill/>
        </p:spPr>
        <p:txBody>
          <a:bodyPr wrap="square" rtlCol="0">
            <a:spAutoFit/>
          </a:bodyPr>
          <a:lstStyle/>
          <a:p>
            <a:r>
              <a:rPr lang="pt-BR" sz="3200" b="1" dirty="0">
                <a:solidFill>
                  <a:schemeClr val="bg1"/>
                </a:solidFill>
                <a:latin typeface="Quicksand" panose="020B0604020202020204" charset="0"/>
              </a:rPr>
              <a:t>A Política Nacional de Resíduos Sólidos (Lei nº 12.305/ 2010), resíduos sólidos são: [...] material, substância, objeto ou bem descartado resultante de atividades humanas em sociedade, a cuja destinação final se procede, se propõe proceder ou se está obrigado a proceder, nos estados sólido ou semissólido, bem como gases contidos em recipientes e líquidos cujas particularidades tornem inviável o seu lançamento na rede pública de esgotos ou em corpos d’água, ou exijam para isso soluções técnica ou economicamente inviáveis em face da melhor tecnologia disponível.</a:t>
            </a:r>
          </a:p>
          <a:p>
            <a:endParaRPr lang="pt-BR" sz="3200" b="1" dirty="0">
              <a:solidFill>
                <a:schemeClr val="bg1"/>
              </a:solidFill>
              <a:latin typeface="Quicksand" panose="020B0604020202020204" charset="0"/>
            </a:endParaRPr>
          </a:p>
        </p:txBody>
      </p:sp>
      <p:sp>
        <p:nvSpPr>
          <p:cNvPr id="9" name="CaixaDeTexto 8">
            <a:extLst>
              <a:ext uri="{FF2B5EF4-FFF2-40B4-BE49-F238E27FC236}">
                <a16:creationId xmlns:a16="http://schemas.microsoft.com/office/drawing/2014/main" id="{CABE6EE1-F7B0-BD19-F12E-2670AB91F71F}"/>
              </a:ext>
            </a:extLst>
          </p:cNvPr>
          <p:cNvSpPr txBox="1"/>
          <p:nvPr/>
        </p:nvSpPr>
        <p:spPr>
          <a:xfrm>
            <a:off x="7379112" y="852139"/>
            <a:ext cx="9427028" cy="1323439"/>
          </a:xfrm>
          <a:prstGeom prst="rect">
            <a:avLst/>
          </a:prstGeom>
          <a:noFill/>
        </p:spPr>
        <p:txBody>
          <a:bodyPr wrap="square">
            <a:spAutoFit/>
          </a:bodyPr>
          <a:lstStyle/>
          <a:p>
            <a:r>
              <a:rPr lang="pt-BR" sz="4000" b="1" dirty="0">
                <a:solidFill>
                  <a:schemeClr val="bg1"/>
                </a:solidFill>
              </a:rPr>
              <a:t>a diferença entre os termos lixo, resíduos e rejeitos.</a:t>
            </a:r>
            <a:endParaRPr lang="pt-BR" dirty="0"/>
          </a:p>
        </p:txBody>
      </p:sp>
    </p:spTree>
    <p:extLst>
      <p:ext uri="{BB962C8B-B14F-4D97-AF65-F5344CB8AC3E}">
        <p14:creationId xmlns:p14="http://schemas.microsoft.com/office/powerpoint/2010/main" val="209417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829295"/>
            <a:ext cx="6532135" cy="6532135"/>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a:t>
            </a:r>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6019800" y="3106862"/>
            <a:ext cx="11749132" cy="3539430"/>
          </a:xfrm>
          <a:prstGeom prst="rect">
            <a:avLst/>
          </a:prstGeom>
          <a:noFill/>
        </p:spPr>
        <p:txBody>
          <a:bodyPr wrap="square" rtlCol="0">
            <a:spAutoFit/>
          </a:bodyPr>
          <a:lstStyle/>
          <a:p>
            <a:r>
              <a:rPr lang="pt-BR" sz="3200" b="1" dirty="0">
                <a:solidFill>
                  <a:schemeClr val="bg1"/>
                </a:solidFill>
                <a:latin typeface="Quicksand" panose="020B0604020202020204" charset="0"/>
              </a:rPr>
              <a:t>os resíduos devem ser tratados o máximo possível, para o seu reaproveitamento em sua fonte de origem, em outro processo produtivo ou alguma atividade econômica ou social, e que depois de esgotadas todas as possibilidades de beneficiamento, destinar adequadamente os resíduos que serão descartados.</a:t>
            </a:r>
          </a:p>
          <a:p>
            <a:endParaRPr lang="pt-BR" sz="3200" b="1" dirty="0">
              <a:solidFill>
                <a:schemeClr val="bg1"/>
              </a:solidFill>
              <a:latin typeface="Quicksand" panose="020B0604020202020204" charset="0"/>
            </a:endParaRPr>
          </a:p>
        </p:txBody>
      </p:sp>
      <p:sp>
        <p:nvSpPr>
          <p:cNvPr id="9" name="CaixaDeTexto 8">
            <a:extLst>
              <a:ext uri="{FF2B5EF4-FFF2-40B4-BE49-F238E27FC236}">
                <a16:creationId xmlns:a16="http://schemas.microsoft.com/office/drawing/2014/main" id="{CABE6EE1-F7B0-BD19-F12E-2670AB91F71F}"/>
              </a:ext>
            </a:extLst>
          </p:cNvPr>
          <p:cNvSpPr txBox="1"/>
          <p:nvPr/>
        </p:nvSpPr>
        <p:spPr>
          <a:xfrm>
            <a:off x="7379112" y="852139"/>
            <a:ext cx="9427028" cy="1323439"/>
          </a:xfrm>
          <a:prstGeom prst="rect">
            <a:avLst/>
          </a:prstGeom>
          <a:noFill/>
        </p:spPr>
        <p:txBody>
          <a:bodyPr wrap="square">
            <a:spAutoFit/>
          </a:bodyPr>
          <a:lstStyle/>
          <a:p>
            <a:r>
              <a:rPr lang="pt-BR" sz="4000" b="1" dirty="0">
                <a:solidFill>
                  <a:schemeClr val="bg1"/>
                </a:solidFill>
              </a:rPr>
              <a:t>a diferença entre os termos lixo, resíduos e rejeitos.</a:t>
            </a:r>
            <a:endParaRPr lang="pt-BR" dirty="0"/>
          </a:p>
        </p:txBody>
      </p:sp>
    </p:spTree>
    <p:extLst>
      <p:ext uri="{BB962C8B-B14F-4D97-AF65-F5344CB8AC3E}">
        <p14:creationId xmlns:p14="http://schemas.microsoft.com/office/powerpoint/2010/main" val="1954640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829295"/>
            <a:ext cx="6532135" cy="6532135"/>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a:t>
            </a:r>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6019800" y="3106862"/>
            <a:ext cx="11749132" cy="2554545"/>
          </a:xfrm>
          <a:prstGeom prst="rect">
            <a:avLst/>
          </a:prstGeom>
          <a:noFill/>
        </p:spPr>
        <p:txBody>
          <a:bodyPr wrap="square" rtlCol="0">
            <a:spAutoFit/>
          </a:bodyPr>
          <a:lstStyle/>
          <a:p>
            <a:r>
              <a:rPr lang="pt-BR" sz="3200" b="1" dirty="0">
                <a:solidFill>
                  <a:schemeClr val="bg1"/>
                </a:solidFill>
                <a:latin typeface="Quicksand" panose="020B0604020202020204" charset="0"/>
              </a:rPr>
              <a:t>rejeitos: [...] resíduos sólidos que, depois de esgotadas todas as possibilidades de tratamento e recuperação por processos tecnológicos disponíveis e economicamente viáveis, não apresentem outra possibilidade que não a disposição final ambientalmente adequada.</a:t>
            </a:r>
          </a:p>
        </p:txBody>
      </p:sp>
      <p:sp>
        <p:nvSpPr>
          <p:cNvPr id="9" name="CaixaDeTexto 8">
            <a:extLst>
              <a:ext uri="{FF2B5EF4-FFF2-40B4-BE49-F238E27FC236}">
                <a16:creationId xmlns:a16="http://schemas.microsoft.com/office/drawing/2014/main" id="{CABE6EE1-F7B0-BD19-F12E-2670AB91F71F}"/>
              </a:ext>
            </a:extLst>
          </p:cNvPr>
          <p:cNvSpPr txBox="1"/>
          <p:nvPr/>
        </p:nvSpPr>
        <p:spPr>
          <a:xfrm>
            <a:off x="7379112" y="852139"/>
            <a:ext cx="9427028" cy="1323439"/>
          </a:xfrm>
          <a:prstGeom prst="rect">
            <a:avLst/>
          </a:prstGeom>
          <a:noFill/>
        </p:spPr>
        <p:txBody>
          <a:bodyPr wrap="square">
            <a:spAutoFit/>
          </a:bodyPr>
          <a:lstStyle/>
          <a:p>
            <a:r>
              <a:rPr lang="pt-BR" sz="4000" b="1" dirty="0">
                <a:solidFill>
                  <a:schemeClr val="bg1"/>
                </a:solidFill>
              </a:rPr>
              <a:t>a diferença entre os termos lixo, resíduos e rejeitos.</a:t>
            </a:r>
            <a:endParaRPr lang="pt-BR" dirty="0"/>
          </a:p>
        </p:txBody>
      </p:sp>
    </p:spTree>
    <p:extLst>
      <p:ext uri="{BB962C8B-B14F-4D97-AF65-F5344CB8AC3E}">
        <p14:creationId xmlns:p14="http://schemas.microsoft.com/office/powerpoint/2010/main" val="1410116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829295"/>
            <a:ext cx="6532135" cy="6532135"/>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a:t>
            </a:r>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6019800" y="3106862"/>
            <a:ext cx="11749132" cy="5016758"/>
          </a:xfrm>
          <a:prstGeom prst="rect">
            <a:avLst/>
          </a:prstGeom>
          <a:noFill/>
        </p:spPr>
        <p:txBody>
          <a:bodyPr wrap="square" rtlCol="0">
            <a:spAutoFit/>
          </a:bodyPr>
          <a:lstStyle/>
          <a:p>
            <a:r>
              <a:rPr lang="pt-BR" sz="3200" b="1" dirty="0">
                <a:solidFill>
                  <a:schemeClr val="bg1"/>
                </a:solidFill>
                <a:latin typeface="Quicksand" panose="020B0604020202020204" charset="0"/>
              </a:rPr>
              <a:t>redução da quantidade de resíduos encaminhados ao aterro sanitário;</a:t>
            </a:r>
          </a:p>
          <a:p>
            <a:r>
              <a:rPr lang="pt-BR" sz="3200" b="1" dirty="0">
                <a:solidFill>
                  <a:schemeClr val="bg1"/>
                </a:solidFill>
                <a:latin typeface="Quicksand" panose="020B0604020202020204" charset="0"/>
              </a:rPr>
              <a:t>redução dos impactos ambientais durante a produção de novas matérias-primas;</a:t>
            </a:r>
          </a:p>
          <a:p>
            <a:r>
              <a:rPr lang="pt-BR" sz="3200" b="1" dirty="0">
                <a:solidFill>
                  <a:schemeClr val="bg1"/>
                </a:solidFill>
                <a:latin typeface="Quicksand" panose="020B0604020202020204" charset="0"/>
              </a:rPr>
              <a:t> redução do consumo de energia elétrica; </a:t>
            </a:r>
          </a:p>
          <a:p>
            <a:r>
              <a:rPr lang="pt-BR" sz="3200" b="1" dirty="0">
                <a:solidFill>
                  <a:schemeClr val="bg1"/>
                </a:solidFill>
                <a:latin typeface="Quicksand" panose="020B0604020202020204" charset="0"/>
              </a:rPr>
              <a:t>geração de novos empregos ligados aos materiais recicláveis; </a:t>
            </a:r>
          </a:p>
          <a:p>
            <a:r>
              <a:rPr lang="pt-BR" sz="3200" b="1" dirty="0">
                <a:solidFill>
                  <a:schemeClr val="bg1"/>
                </a:solidFill>
                <a:latin typeface="Quicksand" panose="020B0604020202020204" charset="0"/>
              </a:rPr>
              <a:t>redução da poluição ambiental.</a:t>
            </a:r>
          </a:p>
          <a:p>
            <a:endParaRPr lang="pt-BR" sz="3200" b="1" dirty="0">
              <a:solidFill>
                <a:schemeClr val="bg1"/>
              </a:solidFill>
              <a:latin typeface="Quicksand" panose="020B0604020202020204" charset="0"/>
            </a:endParaRPr>
          </a:p>
          <a:p>
            <a:endParaRPr lang="pt-BR" sz="3200" b="1" dirty="0">
              <a:solidFill>
                <a:schemeClr val="bg1"/>
              </a:solidFill>
              <a:latin typeface="Quicksand" panose="020B0604020202020204" charset="0"/>
            </a:endParaRPr>
          </a:p>
        </p:txBody>
      </p:sp>
      <p:sp>
        <p:nvSpPr>
          <p:cNvPr id="9" name="CaixaDeTexto 8">
            <a:extLst>
              <a:ext uri="{FF2B5EF4-FFF2-40B4-BE49-F238E27FC236}">
                <a16:creationId xmlns:a16="http://schemas.microsoft.com/office/drawing/2014/main" id="{CABE6EE1-F7B0-BD19-F12E-2670AB91F71F}"/>
              </a:ext>
            </a:extLst>
          </p:cNvPr>
          <p:cNvSpPr txBox="1"/>
          <p:nvPr/>
        </p:nvSpPr>
        <p:spPr>
          <a:xfrm>
            <a:off x="7379112" y="852139"/>
            <a:ext cx="9427028" cy="707886"/>
          </a:xfrm>
          <a:prstGeom prst="rect">
            <a:avLst/>
          </a:prstGeom>
          <a:noFill/>
        </p:spPr>
        <p:txBody>
          <a:bodyPr wrap="square">
            <a:spAutoFit/>
          </a:bodyPr>
          <a:lstStyle/>
          <a:p>
            <a:r>
              <a:rPr lang="pt-BR" sz="4000" b="1" dirty="0">
                <a:solidFill>
                  <a:schemeClr val="bg1"/>
                </a:solidFill>
              </a:rPr>
              <a:t>Vantagens de reciclagem</a:t>
            </a:r>
            <a:endParaRPr lang="pt-BR" dirty="0"/>
          </a:p>
        </p:txBody>
      </p:sp>
    </p:spTree>
    <p:extLst>
      <p:ext uri="{BB962C8B-B14F-4D97-AF65-F5344CB8AC3E}">
        <p14:creationId xmlns:p14="http://schemas.microsoft.com/office/powerpoint/2010/main" val="3617754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8783916" y="524201"/>
            <a:ext cx="8439328" cy="2552417"/>
            <a:chOff x="-188035" y="-672665"/>
            <a:chExt cx="11252438" cy="3403222"/>
          </a:xfrm>
        </p:grpSpPr>
        <p:sp>
          <p:nvSpPr>
            <p:cNvPr id="3" name="TextBox 3"/>
            <p:cNvSpPr txBox="1"/>
            <p:nvPr/>
          </p:nvSpPr>
          <p:spPr>
            <a:xfrm>
              <a:off x="-188035" y="-672665"/>
              <a:ext cx="11252438" cy="935897"/>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0" y="2434239"/>
              <a:ext cx="2052169" cy="296318"/>
            </a:xfrm>
            <a:prstGeom prst="rect">
              <a:avLst/>
            </a:prstGeom>
            <a:solidFill>
              <a:srgbClr val="FFC83A"/>
            </a:solidFill>
          </p:spPr>
        </p:sp>
      </p:grpSp>
      <p:sp>
        <p:nvSpPr>
          <p:cNvPr id="6" name="AutoShape 6"/>
          <p:cNvSpPr/>
          <p:nvPr/>
        </p:nvSpPr>
        <p:spPr>
          <a:xfrm>
            <a:off x="-247933" y="9617423"/>
            <a:ext cx="18796165" cy="904716"/>
          </a:xfrm>
          <a:prstGeom prst="rect">
            <a:avLst/>
          </a:prstGeom>
          <a:solidFill>
            <a:srgbClr val="FFC83A"/>
          </a:solidFill>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136" y="1049765"/>
            <a:ext cx="8115300" cy="8115300"/>
          </a:xfrm>
          <a:prstGeom prst="rect">
            <a:avLst/>
          </a:prstGeom>
        </p:spPr>
      </p:pic>
      <p:sp>
        <p:nvSpPr>
          <p:cNvPr id="18" name="CaixaDeTexto 17">
            <a:extLst>
              <a:ext uri="{FF2B5EF4-FFF2-40B4-BE49-F238E27FC236}">
                <a16:creationId xmlns:a16="http://schemas.microsoft.com/office/drawing/2014/main" id="{A070BC4B-9139-4764-B8E8-D8893B127EAC}"/>
              </a:ext>
            </a:extLst>
          </p:cNvPr>
          <p:cNvSpPr txBox="1"/>
          <p:nvPr/>
        </p:nvSpPr>
        <p:spPr>
          <a:xfrm>
            <a:off x="8382000" y="9741962"/>
            <a:ext cx="6019800" cy="369332"/>
          </a:xfrm>
          <a:prstGeom prst="rect">
            <a:avLst/>
          </a:prstGeom>
          <a:noFill/>
        </p:spPr>
        <p:txBody>
          <a:bodyPr wrap="square" rtlCol="0">
            <a:spAutoFit/>
          </a:bodyPr>
          <a:lstStyle/>
          <a:p>
            <a:r>
              <a:rPr lang="pt-BR" dirty="0">
                <a:solidFill>
                  <a:schemeClr val="bg1"/>
                </a:solidFill>
                <a:latin typeface="Quicksand Bold" panose="020B0604020202020204" charset="0"/>
              </a:rPr>
              <a:t>CAVALCANTI, (2010)</a:t>
            </a:r>
            <a:endParaRPr lang="pt-BR" dirty="0"/>
          </a:p>
        </p:txBody>
      </p:sp>
      <p:sp>
        <p:nvSpPr>
          <p:cNvPr id="5" name="CaixaDeTexto 4">
            <a:extLst>
              <a:ext uri="{FF2B5EF4-FFF2-40B4-BE49-F238E27FC236}">
                <a16:creationId xmlns:a16="http://schemas.microsoft.com/office/drawing/2014/main" id="{6C8658FF-1894-E524-57EA-3810CD09180C}"/>
              </a:ext>
            </a:extLst>
          </p:cNvPr>
          <p:cNvSpPr txBox="1"/>
          <p:nvPr/>
        </p:nvSpPr>
        <p:spPr>
          <a:xfrm>
            <a:off x="7593380" y="3628478"/>
            <a:ext cx="10389820" cy="5016758"/>
          </a:xfrm>
          <a:prstGeom prst="rect">
            <a:avLst/>
          </a:prstGeom>
          <a:noFill/>
        </p:spPr>
        <p:txBody>
          <a:bodyPr wrap="square" rtlCol="0">
            <a:spAutoFit/>
          </a:bodyPr>
          <a:lstStyle/>
          <a:p>
            <a:r>
              <a:rPr lang="pt-BR" sz="3200" b="1" dirty="0">
                <a:solidFill>
                  <a:schemeClr val="bg1"/>
                </a:solidFill>
                <a:latin typeface="Quicksand" panose="020B0604020202020204" charset="0"/>
              </a:rPr>
              <a:t> Recursos naturais é o nome que se dá aos elementos da natureza em referência ao seu potencial de uso para os seres humanos. Existem basicamente três tipos de recursos naturais: </a:t>
            </a:r>
          </a:p>
          <a:p>
            <a:pPr marL="514350" indent="-514350">
              <a:buAutoNum type="arabicParenR"/>
            </a:pPr>
            <a:r>
              <a:rPr lang="pt-BR" sz="3200" b="1" dirty="0">
                <a:solidFill>
                  <a:schemeClr val="bg1"/>
                </a:solidFill>
                <a:latin typeface="Quicksand" panose="020B0604020202020204" charset="0"/>
              </a:rPr>
              <a:t>os recursos renováveis (animais e vegetais); </a:t>
            </a:r>
          </a:p>
          <a:p>
            <a:pPr marL="514350" indent="-514350">
              <a:buAutoNum type="arabicParenR"/>
            </a:pPr>
            <a:r>
              <a:rPr lang="pt-BR" sz="3200" b="1" dirty="0">
                <a:solidFill>
                  <a:schemeClr val="bg1"/>
                </a:solidFill>
                <a:latin typeface="Quicksand" panose="020B0604020202020204" charset="0"/>
              </a:rPr>
              <a:t>2) os recursos não renováveis (minerais, fósseis etc.); </a:t>
            </a:r>
          </a:p>
          <a:p>
            <a:pPr marL="514350" indent="-514350">
              <a:buAutoNum type="arabicParenR"/>
            </a:pPr>
            <a:r>
              <a:rPr lang="pt-BR" sz="3200" b="1" dirty="0">
                <a:solidFill>
                  <a:schemeClr val="bg1"/>
                </a:solidFill>
                <a:latin typeface="Quicksand" panose="020B0604020202020204" charset="0"/>
              </a:rPr>
              <a:t>3) os recursos livres (ar, água, luz solar e outros elementos)</a:t>
            </a:r>
          </a:p>
          <a:p>
            <a:endParaRPr lang="pt-BR" sz="3200" b="1" dirty="0">
              <a:solidFill>
                <a:schemeClr val="bg1"/>
              </a:solidFill>
              <a:latin typeface="Quicksand" panose="020B0604020202020204" charset="0"/>
            </a:endParaRPr>
          </a:p>
        </p:txBody>
      </p:sp>
      <p:sp>
        <p:nvSpPr>
          <p:cNvPr id="7" name="CaixaDeTexto 6">
            <a:extLst>
              <a:ext uri="{FF2B5EF4-FFF2-40B4-BE49-F238E27FC236}">
                <a16:creationId xmlns:a16="http://schemas.microsoft.com/office/drawing/2014/main" id="{98BD0FA9-BA57-1121-FB80-36FFA6C5F15F}"/>
              </a:ext>
            </a:extLst>
          </p:cNvPr>
          <p:cNvSpPr txBox="1"/>
          <p:nvPr/>
        </p:nvSpPr>
        <p:spPr>
          <a:xfrm>
            <a:off x="8153400" y="1100586"/>
            <a:ext cx="8841244" cy="1723549"/>
          </a:xfrm>
          <a:prstGeom prst="rect">
            <a:avLst/>
          </a:prstGeom>
          <a:noFill/>
        </p:spPr>
        <p:txBody>
          <a:bodyPr wrap="square" rtlCol="0">
            <a:spAutoFit/>
          </a:bodyPr>
          <a:lstStyle/>
          <a:p>
            <a:r>
              <a:rPr lang="pt-BR" sz="4400" dirty="0">
                <a:solidFill>
                  <a:schemeClr val="bg1"/>
                </a:solidFill>
                <a:latin typeface="Arial Black" panose="020B0A04020102020204" pitchFamily="34" charset="0"/>
              </a:rPr>
              <a:t>Recursos Naturais</a:t>
            </a:r>
          </a:p>
          <a:p>
            <a:endParaRPr lang="pt-BR" sz="4400" dirty="0">
              <a:solidFill>
                <a:schemeClr val="bg1"/>
              </a:solidFill>
              <a:latin typeface="Arial Black" panose="020B0A04020102020204" pitchFamily="34" charset="0"/>
            </a:endParaRPr>
          </a:p>
          <a:p>
            <a:endParaRPr lang="pt-BR" dirty="0"/>
          </a:p>
        </p:txBody>
      </p:sp>
    </p:spTree>
    <p:extLst>
      <p:ext uri="{BB962C8B-B14F-4D97-AF65-F5344CB8AC3E}">
        <p14:creationId xmlns:p14="http://schemas.microsoft.com/office/powerpoint/2010/main" val="923622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9B2678B-0CFC-A5FB-0430-34F772419CFF}"/>
              </a:ext>
            </a:extLst>
          </p:cNvPr>
          <p:cNvSpPr txBox="1"/>
          <p:nvPr/>
        </p:nvSpPr>
        <p:spPr>
          <a:xfrm>
            <a:off x="26581" y="571500"/>
            <a:ext cx="16383000" cy="707886"/>
          </a:xfrm>
          <a:prstGeom prst="rect">
            <a:avLst/>
          </a:prstGeom>
          <a:noFill/>
        </p:spPr>
        <p:txBody>
          <a:bodyPr wrap="square" rtlCol="0">
            <a:spAutoFit/>
          </a:bodyPr>
          <a:lstStyle/>
          <a:p>
            <a:r>
              <a:rPr lang="pt-BR" sz="4000" dirty="0">
                <a:solidFill>
                  <a:schemeClr val="bg1"/>
                </a:solidFill>
                <a:latin typeface="Arial Black" panose="020B0A04020102020204" pitchFamily="34" charset="0"/>
              </a:rPr>
              <a:t>Referências</a:t>
            </a:r>
          </a:p>
        </p:txBody>
      </p:sp>
      <p:sp>
        <p:nvSpPr>
          <p:cNvPr id="4" name="CaixaDeTexto 3">
            <a:extLst>
              <a:ext uri="{FF2B5EF4-FFF2-40B4-BE49-F238E27FC236}">
                <a16:creationId xmlns:a16="http://schemas.microsoft.com/office/drawing/2014/main" id="{8960F2B8-936C-6D75-3178-4B149382153A}"/>
              </a:ext>
            </a:extLst>
          </p:cNvPr>
          <p:cNvSpPr txBox="1"/>
          <p:nvPr/>
        </p:nvSpPr>
        <p:spPr>
          <a:xfrm>
            <a:off x="457200" y="1943100"/>
            <a:ext cx="16764000" cy="2554545"/>
          </a:xfrm>
          <a:prstGeom prst="rect">
            <a:avLst/>
          </a:prstGeom>
          <a:noFill/>
        </p:spPr>
        <p:txBody>
          <a:bodyPr wrap="square" rtlCol="0">
            <a:spAutoFit/>
          </a:bodyPr>
          <a:lstStyle/>
          <a:p>
            <a:r>
              <a:rPr lang="pt-BR" sz="4000" b="0" i="0" dirty="0">
                <a:solidFill>
                  <a:schemeClr val="bg1"/>
                </a:solidFill>
                <a:effectLst/>
                <a:latin typeface="Arial" panose="020B0604020202020204" pitchFamily="34" charset="0"/>
              </a:rPr>
              <a:t>DIEGUES, </a:t>
            </a:r>
            <a:r>
              <a:rPr lang="pt-BR" sz="4000" b="0" i="0" dirty="0" err="1">
                <a:solidFill>
                  <a:schemeClr val="bg1"/>
                </a:solidFill>
                <a:effectLst/>
                <a:latin typeface="Arial" panose="020B0604020202020204" pitchFamily="34" charset="0"/>
              </a:rPr>
              <a:t>Antonio</a:t>
            </a:r>
            <a:r>
              <a:rPr lang="pt-BR" sz="4000" b="0" i="0" dirty="0">
                <a:solidFill>
                  <a:schemeClr val="bg1"/>
                </a:solidFill>
                <a:effectLst/>
                <a:latin typeface="Arial" panose="020B0604020202020204" pitchFamily="34" charset="0"/>
              </a:rPr>
              <a:t> Carlos Sant'Ana. Mito moderno da natureza intocada. </a:t>
            </a:r>
            <a:r>
              <a:rPr lang="pt-BR" sz="4000" b="0" i="0" dirty="0">
                <a:solidFill>
                  <a:schemeClr val="bg1"/>
                </a:solidFill>
                <a:effectLst/>
                <a:latin typeface="Times-Roman"/>
              </a:rPr>
              <a:t>EDITORA HUCITEC</a:t>
            </a:r>
            <a:r>
              <a:rPr lang="pt-BR" sz="4000" dirty="0">
                <a:solidFill>
                  <a:schemeClr val="bg1"/>
                </a:solidFill>
              </a:rPr>
              <a:t> , São Paulo, </a:t>
            </a:r>
            <a:r>
              <a:rPr lang="pt-BR" sz="4000" b="0" i="0" dirty="0">
                <a:solidFill>
                  <a:schemeClr val="bg1"/>
                </a:solidFill>
                <a:effectLst/>
                <a:latin typeface="Arial" panose="020B0604020202020204" pitchFamily="34" charset="0"/>
              </a:rPr>
              <a:t>1996.</a:t>
            </a:r>
          </a:p>
          <a:p>
            <a:r>
              <a:rPr lang="pt-BR" sz="4000" dirty="0">
                <a:solidFill>
                  <a:schemeClr val="bg1"/>
                </a:solidFill>
              </a:rPr>
              <a:t>Lago, Antônio; Pádua, José Augusto. O que é ecologia (Primeiros Passos) (p. 41). Brasiliense. Edição do Kindle. </a:t>
            </a:r>
          </a:p>
        </p:txBody>
      </p:sp>
      <p:sp>
        <p:nvSpPr>
          <p:cNvPr id="2" name="AutoShape 4">
            <a:extLst>
              <a:ext uri="{FF2B5EF4-FFF2-40B4-BE49-F238E27FC236}">
                <a16:creationId xmlns:a16="http://schemas.microsoft.com/office/drawing/2014/main" id="{035C594E-72D3-AA66-6B90-F3D5A79D3642}"/>
              </a:ext>
            </a:extLst>
          </p:cNvPr>
          <p:cNvSpPr/>
          <p:nvPr/>
        </p:nvSpPr>
        <p:spPr>
          <a:xfrm>
            <a:off x="7088" y="1634749"/>
            <a:ext cx="4717802" cy="188735"/>
          </a:xfrm>
          <a:prstGeom prst="rect">
            <a:avLst/>
          </a:prstGeom>
          <a:solidFill>
            <a:srgbClr val="FFC83A"/>
          </a:solidFill>
        </p:spPr>
      </p:sp>
    </p:spTree>
    <p:extLst>
      <p:ext uri="{BB962C8B-B14F-4D97-AF65-F5344CB8AC3E}">
        <p14:creationId xmlns:p14="http://schemas.microsoft.com/office/powerpoint/2010/main" val="2420234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10ABB34-D1F3-69DA-0E53-E8DAC6B539FE}"/>
              </a:ext>
            </a:extLst>
          </p:cNvPr>
          <p:cNvSpPr txBox="1"/>
          <p:nvPr/>
        </p:nvSpPr>
        <p:spPr>
          <a:xfrm>
            <a:off x="2133600" y="4142900"/>
            <a:ext cx="13716000" cy="1015663"/>
          </a:xfrm>
          <a:prstGeom prst="rect">
            <a:avLst/>
          </a:prstGeom>
          <a:noFill/>
        </p:spPr>
        <p:txBody>
          <a:bodyPr wrap="square" rtlCol="0">
            <a:spAutoFit/>
          </a:bodyPr>
          <a:lstStyle/>
          <a:p>
            <a:r>
              <a:rPr lang="pt-BR" sz="6000" dirty="0">
                <a:solidFill>
                  <a:schemeClr val="bg1"/>
                </a:solidFill>
                <a:latin typeface="Arial Black" panose="020B0A04020102020204" pitchFamily="34" charset="0"/>
              </a:rPr>
              <a:t>Política de proteção ambiental</a:t>
            </a:r>
          </a:p>
        </p:txBody>
      </p:sp>
    </p:spTree>
    <p:extLst>
      <p:ext uri="{BB962C8B-B14F-4D97-AF65-F5344CB8AC3E}">
        <p14:creationId xmlns:p14="http://schemas.microsoft.com/office/powerpoint/2010/main" val="2008141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279"/>
        <p:cNvGrpSpPr/>
        <p:nvPr/>
      </p:nvGrpSpPr>
      <p:grpSpPr>
        <a:xfrm>
          <a:off x="0" y="0"/>
          <a:ext cx="0" cy="0"/>
          <a:chOff x="0" y="0"/>
          <a:chExt cx="0" cy="0"/>
        </a:xfrm>
      </p:grpSpPr>
      <p:sp>
        <p:nvSpPr>
          <p:cNvPr id="280" name="Google Shape;280;p8"/>
          <p:cNvSpPr/>
          <p:nvPr/>
        </p:nvSpPr>
        <p:spPr>
          <a:xfrm>
            <a:off x="4572000" y="887"/>
            <a:ext cx="9448800" cy="6957465"/>
          </a:xfrm>
          <a:prstGeom prst="rect">
            <a:avLst/>
          </a:prstGeom>
          <a:noFill/>
          <a:ln>
            <a:noFill/>
          </a:ln>
        </p:spPr>
        <p:txBody>
          <a:bodyPr spcFirstLastPara="1" wrap="square" lIns="182850" tIns="91400" rIns="182850" bIns="91400" anchor="t" anchorCtr="0">
            <a:spAutoFit/>
          </a:bodyPr>
          <a:lstStyle/>
          <a:p>
            <a:pPr algn="ctr"/>
            <a:r>
              <a:rPr lang="pt-BR" sz="4800" b="1" dirty="0">
                <a:solidFill>
                  <a:schemeClr val="bg1"/>
                </a:solidFill>
                <a:latin typeface="Calibri"/>
                <a:ea typeface="Calibri"/>
                <a:cs typeface="Calibri"/>
                <a:sym typeface="Calibri"/>
              </a:rPr>
              <a:t>EVOLUÇÃO HISTÓRICA</a:t>
            </a:r>
            <a:endParaRPr sz="4800" dirty="0">
              <a:solidFill>
                <a:schemeClr val="bg1"/>
              </a:solidFill>
              <a:latin typeface="Calibri"/>
              <a:ea typeface="Calibri"/>
              <a:cs typeface="Calibri"/>
              <a:sym typeface="Calibri"/>
            </a:endParaRPr>
          </a:p>
          <a:p>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br>
              <a:rPr lang="pt-BR" sz="2801" dirty="0">
                <a:solidFill>
                  <a:schemeClr val="dk1"/>
                </a:solidFill>
                <a:latin typeface="Calibri"/>
                <a:ea typeface="Calibri"/>
                <a:cs typeface="Calibri"/>
                <a:sym typeface="Calibri"/>
              </a:rPr>
            </a:br>
            <a:endParaRPr sz="2801" dirty="0">
              <a:solidFill>
                <a:schemeClr val="dk1"/>
              </a:solidFill>
              <a:latin typeface="Calibri"/>
              <a:ea typeface="Calibri"/>
              <a:cs typeface="Calibri"/>
              <a:sym typeface="Calibri"/>
            </a:endParaRPr>
          </a:p>
        </p:txBody>
      </p:sp>
      <p:sp>
        <p:nvSpPr>
          <p:cNvPr id="282" name="Google Shape;282;p8"/>
          <p:cNvSpPr/>
          <p:nvPr/>
        </p:nvSpPr>
        <p:spPr>
          <a:xfrm>
            <a:off x="533400" y="1562100"/>
            <a:ext cx="15237000" cy="6093895"/>
          </a:xfrm>
          <a:prstGeom prst="rect">
            <a:avLst/>
          </a:prstGeom>
          <a:noFill/>
          <a:ln>
            <a:noFill/>
          </a:ln>
        </p:spPr>
        <p:txBody>
          <a:bodyPr spcFirstLastPara="1" wrap="square" lIns="182850" tIns="91400" rIns="182850" bIns="91400" anchor="t" anchorCtr="0">
            <a:spAutoFit/>
          </a:bodyPr>
          <a:lstStyle/>
          <a:p>
            <a:r>
              <a:rPr lang="pt-BR" sz="4800" b="1" dirty="0">
                <a:solidFill>
                  <a:schemeClr val="bg1"/>
                </a:solidFill>
                <a:latin typeface="Calibri"/>
                <a:ea typeface="Calibri"/>
                <a:cs typeface="Calibri"/>
                <a:sym typeface="Calibri"/>
              </a:rPr>
              <a:t>1980</a:t>
            </a:r>
            <a:r>
              <a:rPr lang="pt-BR" sz="4800" dirty="0">
                <a:solidFill>
                  <a:schemeClr val="bg1"/>
                </a:solidFill>
                <a:latin typeface="Calibri"/>
                <a:ea typeface="Calibri"/>
                <a:cs typeface="Calibri"/>
                <a:sym typeface="Calibri"/>
              </a:rPr>
              <a:t> – Sistema Nacional de Meio Ambiente (SISNAMA), </a:t>
            </a:r>
            <a:r>
              <a:rPr lang="pt-BR" sz="4800" b="0" i="0" dirty="0">
                <a:solidFill>
                  <a:schemeClr val="bg1"/>
                </a:solidFill>
                <a:effectLst/>
                <a:latin typeface="Google Sans"/>
              </a:rPr>
              <a:t>Conselho Nacional do Meio Ambiente (</a:t>
            </a:r>
            <a:r>
              <a:rPr lang="pt-BR" sz="4800" dirty="0">
                <a:solidFill>
                  <a:schemeClr val="bg1"/>
                </a:solidFill>
                <a:latin typeface="Calibri"/>
                <a:ea typeface="Calibri"/>
                <a:cs typeface="Calibri"/>
                <a:sym typeface="Calibri"/>
              </a:rPr>
              <a:t>CONAMA),</a:t>
            </a:r>
            <a:r>
              <a:rPr lang="pt-BR" sz="4800" b="0" i="0" dirty="0">
                <a:solidFill>
                  <a:schemeClr val="bg1"/>
                </a:solidFill>
                <a:effectLst/>
                <a:latin typeface="Google Sans"/>
              </a:rPr>
              <a:t> IBAMA-Instituto Brasileiro de Meio Ambiente Recursos Naturais Renováveis (</a:t>
            </a:r>
            <a:r>
              <a:rPr lang="pt-BR" sz="4800" dirty="0">
                <a:solidFill>
                  <a:schemeClr val="bg1"/>
                </a:solidFill>
                <a:latin typeface="Calibri"/>
                <a:ea typeface="Calibri"/>
                <a:cs typeface="Calibri"/>
                <a:sym typeface="Calibri"/>
              </a:rPr>
              <a:t>IBAMA)</a:t>
            </a:r>
          </a:p>
          <a:p>
            <a:r>
              <a:rPr lang="pt-BR" sz="4800" dirty="0">
                <a:solidFill>
                  <a:schemeClr val="bg1"/>
                </a:solidFill>
                <a:latin typeface="Calibri"/>
                <a:ea typeface="Calibri"/>
                <a:cs typeface="Calibri"/>
                <a:sym typeface="Calibri"/>
              </a:rPr>
              <a:t>.</a:t>
            </a:r>
            <a:r>
              <a:rPr lang="pt-BR" sz="4800" b="1" dirty="0">
                <a:solidFill>
                  <a:schemeClr val="bg1"/>
                </a:solidFill>
                <a:latin typeface="Calibri"/>
                <a:ea typeface="Calibri"/>
                <a:cs typeface="Calibri"/>
                <a:sym typeface="Calibri"/>
              </a:rPr>
              <a:t>1988</a:t>
            </a:r>
            <a:r>
              <a:rPr lang="pt-BR" sz="4800" dirty="0">
                <a:solidFill>
                  <a:schemeClr val="bg1"/>
                </a:solidFill>
                <a:latin typeface="Calibri"/>
                <a:ea typeface="Calibri"/>
                <a:cs typeface="Calibri"/>
                <a:sym typeface="Calibri"/>
              </a:rPr>
              <a:t> - Deveres dos cidadãos, empresas, instituições e governo - Constituição.</a:t>
            </a:r>
            <a:endParaRPr sz="4800" dirty="0">
              <a:solidFill>
                <a:schemeClr val="bg1"/>
              </a:solidFill>
              <a:latin typeface="Calibri"/>
              <a:ea typeface="Calibri"/>
              <a:cs typeface="Calibri"/>
              <a:sym typeface="Calibri"/>
            </a:endParaRPr>
          </a:p>
          <a:p>
            <a:br>
              <a:rPr lang="pt-BR" sz="4800" dirty="0">
                <a:solidFill>
                  <a:schemeClr val="dk1"/>
                </a:solidFill>
                <a:latin typeface="Calibri"/>
                <a:ea typeface="Calibri"/>
                <a:cs typeface="Calibri"/>
                <a:sym typeface="Calibri"/>
              </a:rPr>
            </a:br>
            <a:endParaRPr sz="4800" dirty="0">
              <a:solidFill>
                <a:schemeClr val="dk1"/>
              </a:solidFill>
              <a:latin typeface="Calibri"/>
              <a:ea typeface="Calibri"/>
              <a:cs typeface="Calibri"/>
              <a:sym typeface="Calibri"/>
            </a:endParaRPr>
          </a:p>
        </p:txBody>
      </p:sp>
      <p:sp>
        <p:nvSpPr>
          <p:cNvPr id="283" name="Google Shape;283;p8"/>
          <p:cNvSpPr/>
          <p:nvPr/>
        </p:nvSpPr>
        <p:spPr>
          <a:xfrm>
            <a:off x="500743" y="5977753"/>
            <a:ext cx="11253600" cy="923249"/>
          </a:xfrm>
          <a:prstGeom prst="rect">
            <a:avLst/>
          </a:prstGeom>
          <a:noFill/>
          <a:ln>
            <a:noFill/>
          </a:ln>
        </p:spPr>
        <p:txBody>
          <a:bodyPr spcFirstLastPara="1" wrap="square" lIns="182850" tIns="91400" rIns="182850" bIns="91400" anchor="t" anchorCtr="0">
            <a:spAutoFit/>
          </a:bodyPr>
          <a:lstStyle/>
          <a:p>
            <a:r>
              <a:rPr lang="pt-BR" sz="4800" dirty="0">
                <a:solidFill>
                  <a:schemeClr val="bg1"/>
                </a:solidFill>
                <a:latin typeface="Calibri"/>
                <a:ea typeface="Calibri"/>
                <a:cs typeface="Calibri"/>
                <a:sym typeface="Calibri"/>
              </a:rPr>
              <a:t>1992 - Ministério do meio ambiente (MMA</a:t>
            </a:r>
            <a:r>
              <a:rPr lang="pt-BR" sz="4800" dirty="0">
                <a:solidFill>
                  <a:srgbClr val="000000"/>
                </a:solidFill>
                <a:latin typeface="Calibri"/>
                <a:ea typeface="Calibri"/>
                <a:cs typeface="Calibri"/>
                <a:sym typeface="Calibri"/>
              </a:rPr>
              <a:t>)</a:t>
            </a:r>
            <a:endParaRPr sz="4800" dirty="0">
              <a:solidFill>
                <a:schemeClr val="dk1"/>
              </a:solidFill>
              <a:latin typeface="Calibri"/>
              <a:ea typeface="Calibri"/>
              <a:cs typeface="Calibri"/>
              <a:sym typeface="Calibri"/>
            </a:endParaRPr>
          </a:p>
        </p:txBody>
      </p:sp>
      <p:sp>
        <p:nvSpPr>
          <p:cNvPr id="284" name="Google Shape;284;p8"/>
          <p:cNvSpPr/>
          <p:nvPr/>
        </p:nvSpPr>
        <p:spPr>
          <a:xfrm>
            <a:off x="533400" y="6220627"/>
            <a:ext cx="12411600" cy="5355231"/>
          </a:xfrm>
          <a:prstGeom prst="rect">
            <a:avLst/>
          </a:prstGeom>
          <a:noFill/>
          <a:ln>
            <a:noFill/>
          </a:ln>
        </p:spPr>
        <p:txBody>
          <a:bodyPr spcFirstLastPara="1" wrap="square" lIns="182850" tIns="91400" rIns="182850" bIns="91400" anchor="t" anchorCtr="0">
            <a:spAutoFit/>
          </a:bodyPr>
          <a:lstStyle/>
          <a:p>
            <a:endParaRPr sz="4800" dirty="0">
              <a:solidFill>
                <a:schemeClr val="bg1"/>
              </a:solidFill>
              <a:latin typeface="Calibri"/>
              <a:ea typeface="Calibri"/>
              <a:cs typeface="Calibri"/>
              <a:sym typeface="Calibri"/>
            </a:endParaRPr>
          </a:p>
          <a:p>
            <a:r>
              <a:rPr lang="pt-BR" sz="4800" b="1" dirty="0">
                <a:solidFill>
                  <a:schemeClr val="bg1"/>
                </a:solidFill>
                <a:latin typeface="Calibri"/>
                <a:ea typeface="Calibri"/>
                <a:cs typeface="Calibri"/>
                <a:sym typeface="Calibri"/>
              </a:rPr>
              <a:t>2000</a:t>
            </a:r>
            <a:r>
              <a:rPr lang="pt-BR" sz="4800" dirty="0">
                <a:solidFill>
                  <a:schemeClr val="bg1"/>
                </a:solidFill>
                <a:latin typeface="Calibri"/>
                <a:ea typeface="Calibri"/>
                <a:cs typeface="Calibri"/>
                <a:sym typeface="Calibri"/>
              </a:rPr>
              <a:t> – Sistema Nacional de Unidades de Conservação (SNUC).</a:t>
            </a:r>
            <a:endParaRPr sz="4800" dirty="0">
              <a:solidFill>
                <a:schemeClr val="bg1"/>
              </a:solidFill>
              <a:latin typeface="Calibri"/>
              <a:ea typeface="Calibri"/>
              <a:cs typeface="Calibri"/>
              <a:sym typeface="Calibri"/>
            </a:endParaRPr>
          </a:p>
          <a:p>
            <a:r>
              <a:rPr lang="pt-BR" sz="4800" b="1" dirty="0">
                <a:solidFill>
                  <a:schemeClr val="bg1"/>
                </a:solidFill>
                <a:latin typeface="Calibri"/>
                <a:ea typeface="Calibri"/>
                <a:cs typeface="Calibri"/>
                <a:sym typeface="Calibri"/>
              </a:rPr>
              <a:t>2012</a:t>
            </a:r>
            <a:r>
              <a:rPr lang="pt-BR" sz="4800" dirty="0">
                <a:solidFill>
                  <a:schemeClr val="bg1"/>
                </a:solidFill>
                <a:latin typeface="Calibri"/>
                <a:ea typeface="Calibri"/>
                <a:cs typeface="Calibri"/>
                <a:sym typeface="Calibri"/>
              </a:rPr>
              <a:t> – Novo Código Florestal.</a:t>
            </a:r>
            <a:endParaRPr sz="4800" dirty="0">
              <a:solidFill>
                <a:schemeClr val="bg1"/>
              </a:solidFill>
              <a:latin typeface="Calibri"/>
              <a:ea typeface="Calibri"/>
              <a:cs typeface="Calibri"/>
              <a:sym typeface="Calibri"/>
            </a:endParaRPr>
          </a:p>
          <a:p>
            <a:endParaRPr sz="4800" dirty="0">
              <a:latin typeface="Calibri"/>
              <a:ea typeface="Calibri"/>
              <a:cs typeface="Calibri"/>
              <a:sym typeface="Calibri"/>
            </a:endParaRPr>
          </a:p>
          <a:p>
            <a:br>
              <a:rPr lang="pt-BR" sz="4800" dirty="0">
                <a:solidFill>
                  <a:schemeClr val="dk1"/>
                </a:solidFill>
                <a:latin typeface="Calibri"/>
                <a:ea typeface="Calibri"/>
                <a:cs typeface="Calibri"/>
                <a:sym typeface="Calibri"/>
              </a:rPr>
            </a:br>
            <a:endParaRPr sz="4800" dirty="0">
              <a:solidFill>
                <a:schemeClr val="dk1"/>
              </a:solidFill>
              <a:latin typeface="Calibri"/>
              <a:ea typeface="Calibri"/>
              <a:cs typeface="Calibri"/>
              <a:sym typeface="Calibri"/>
            </a:endParaRPr>
          </a:p>
        </p:txBody>
      </p:sp>
      <p:sp>
        <p:nvSpPr>
          <p:cNvPr id="2" name="AutoShape 4">
            <a:extLst>
              <a:ext uri="{FF2B5EF4-FFF2-40B4-BE49-F238E27FC236}">
                <a16:creationId xmlns:a16="http://schemas.microsoft.com/office/drawing/2014/main" id="{4A8BC1F2-6686-DBF9-AB67-20210A04DFD1}"/>
              </a:ext>
            </a:extLst>
          </p:cNvPr>
          <p:cNvSpPr/>
          <p:nvPr/>
        </p:nvSpPr>
        <p:spPr>
          <a:xfrm>
            <a:off x="15949" y="1181100"/>
            <a:ext cx="4717802" cy="188735"/>
          </a:xfrm>
          <a:prstGeom prst="rect">
            <a:avLst/>
          </a:prstGeom>
          <a:solidFill>
            <a:srgbClr val="FFC83A"/>
          </a:solid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328671E-2F27-DBB6-CC23-7F6F334D6076}"/>
              </a:ext>
            </a:extLst>
          </p:cNvPr>
          <p:cNvSpPr txBox="1"/>
          <p:nvPr/>
        </p:nvSpPr>
        <p:spPr>
          <a:xfrm>
            <a:off x="262270" y="169587"/>
            <a:ext cx="18059400" cy="769441"/>
          </a:xfrm>
          <a:prstGeom prst="rect">
            <a:avLst/>
          </a:prstGeom>
          <a:noFill/>
        </p:spPr>
        <p:txBody>
          <a:bodyPr wrap="square" rtlCol="0">
            <a:spAutoFit/>
          </a:bodyPr>
          <a:lstStyle/>
          <a:p>
            <a:r>
              <a:rPr lang="pt-BR" sz="4400" dirty="0">
                <a:solidFill>
                  <a:schemeClr val="bg1"/>
                </a:solidFill>
                <a:latin typeface="Arial Black" panose="020B0A04020102020204" pitchFamily="34" charset="0"/>
              </a:rPr>
              <a:t>Constituição Federal de 1988</a:t>
            </a:r>
            <a:r>
              <a:rPr lang="pt-BR" sz="4400" b="0" i="0" dirty="0">
                <a:solidFill>
                  <a:schemeClr val="bg1"/>
                </a:solidFill>
                <a:effectLst/>
                <a:latin typeface="-apple-system"/>
              </a:rPr>
              <a:t> </a:t>
            </a:r>
            <a:endParaRPr lang="pt-BR" sz="4400" dirty="0">
              <a:solidFill>
                <a:schemeClr val="bg1"/>
              </a:solidFill>
            </a:endParaRPr>
          </a:p>
        </p:txBody>
      </p:sp>
      <p:sp>
        <p:nvSpPr>
          <p:cNvPr id="3" name="CaixaDeTexto 2">
            <a:extLst>
              <a:ext uri="{FF2B5EF4-FFF2-40B4-BE49-F238E27FC236}">
                <a16:creationId xmlns:a16="http://schemas.microsoft.com/office/drawing/2014/main" id="{A7AF9527-ED04-5263-2F9A-2955C6AF5663}"/>
              </a:ext>
            </a:extLst>
          </p:cNvPr>
          <p:cNvSpPr txBox="1"/>
          <p:nvPr/>
        </p:nvSpPr>
        <p:spPr>
          <a:xfrm>
            <a:off x="705293" y="1376559"/>
            <a:ext cx="17526000" cy="8740854"/>
          </a:xfrm>
          <a:prstGeom prst="rect">
            <a:avLst/>
          </a:prstGeom>
          <a:noFill/>
        </p:spPr>
        <p:txBody>
          <a:bodyPr wrap="square" rtlCol="0">
            <a:spAutoFit/>
          </a:bodyPr>
          <a:lstStyle/>
          <a:p>
            <a:r>
              <a:rPr lang="pt-BR" sz="3200" b="0" i="0" dirty="0">
                <a:solidFill>
                  <a:schemeClr val="bg1"/>
                </a:solidFill>
                <a:effectLst/>
                <a:latin typeface="Arial Black" panose="020B0A04020102020204" pitchFamily="34" charset="0"/>
              </a:rPr>
              <a:t>Art. 225. Todos têm direito ao meio ambiente ecologicamente equilibrado, bem de uso comum do povo e essencial à sadia qualidade de vida, impondo-se ao Poder Público e à coletividade o dever de defendê-lo e </a:t>
            </a:r>
            <a:r>
              <a:rPr lang="pt-BR" sz="3200" b="0" i="0" dirty="0" err="1">
                <a:solidFill>
                  <a:schemeClr val="bg1"/>
                </a:solidFill>
                <a:effectLst/>
                <a:latin typeface="Arial Black" panose="020B0A04020102020204" pitchFamily="34" charset="0"/>
              </a:rPr>
              <a:t>preservá</a:t>
            </a:r>
            <a:r>
              <a:rPr lang="pt-BR" sz="3200" b="0" i="0" dirty="0">
                <a:solidFill>
                  <a:schemeClr val="bg1"/>
                </a:solidFill>
                <a:effectLst/>
                <a:latin typeface="Arial Black" panose="020B0A04020102020204" pitchFamily="34" charset="0"/>
              </a:rPr>
              <a:t>- </a:t>
            </a:r>
            <a:r>
              <a:rPr lang="pt-BR" sz="3200" b="0" i="0" dirty="0" err="1">
                <a:solidFill>
                  <a:schemeClr val="bg1"/>
                </a:solidFill>
                <a:effectLst/>
                <a:latin typeface="Arial Black" panose="020B0A04020102020204" pitchFamily="34" charset="0"/>
              </a:rPr>
              <a:t>lo</a:t>
            </a:r>
            <a:r>
              <a:rPr lang="pt-BR" sz="3200" b="0" i="0" dirty="0">
                <a:solidFill>
                  <a:schemeClr val="bg1"/>
                </a:solidFill>
                <a:effectLst/>
                <a:latin typeface="Arial Black" panose="020B0A04020102020204" pitchFamily="34" charset="0"/>
              </a:rPr>
              <a:t> para as presentes e futuras gerações.</a:t>
            </a:r>
          </a:p>
          <a:p>
            <a:r>
              <a:rPr lang="pt-BR" sz="3200" dirty="0">
                <a:solidFill>
                  <a:schemeClr val="bg1"/>
                </a:solidFill>
              </a:rPr>
              <a:t>I – preservar e restaurar os processos ecológicos essenciais e prover o manejo ecológico das espécies e ecossistemas; </a:t>
            </a:r>
          </a:p>
          <a:p>
            <a:r>
              <a:rPr lang="pt-BR" sz="3200" dirty="0">
                <a:solidFill>
                  <a:schemeClr val="bg1"/>
                </a:solidFill>
              </a:rPr>
              <a:t>II – preservar a diversidade e a integridade do patrimônio genético do País e fiscalizar as entidades dedicadas à pesquisa e manipulação de material genético;</a:t>
            </a:r>
          </a:p>
          <a:p>
            <a:r>
              <a:rPr lang="pt-BR" sz="3200" dirty="0">
                <a:solidFill>
                  <a:schemeClr val="bg1"/>
                </a:solidFill>
              </a:rPr>
              <a:t> </a:t>
            </a:r>
            <a:r>
              <a:rPr lang="pt-BR" sz="3200" b="1" dirty="0">
                <a:solidFill>
                  <a:schemeClr val="bg1"/>
                </a:solidFill>
              </a:rPr>
              <a:t>III – definir, em todas as unidades da Federação, espaços territoriais e seus componentes a serem especialmente protegidos</a:t>
            </a:r>
            <a:r>
              <a:rPr lang="pt-BR" sz="3200" dirty="0">
                <a:solidFill>
                  <a:schemeClr val="bg1"/>
                </a:solidFill>
              </a:rPr>
              <a:t>, sendo a alteração e supressão permitidas somente através de lei, vedada qualquer utilização que comprometa a integridade dos atributos que justifiquem sua proteção; </a:t>
            </a:r>
          </a:p>
          <a:p>
            <a:r>
              <a:rPr lang="pt-BR" sz="3200" dirty="0">
                <a:solidFill>
                  <a:schemeClr val="bg1"/>
                </a:solidFill>
              </a:rPr>
              <a:t>IV – </a:t>
            </a:r>
            <a:r>
              <a:rPr lang="pt-BR" sz="3200" b="1" dirty="0">
                <a:solidFill>
                  <a:schemeClr val="bg1"/>
                </a:solidFill>
              </a:rPr>
              <a:t>exigir, na forma da lei, para instalação ou atividade potencialmente causadora de significativa degradação do meio ambiente, estudo prévio de impacto ambiental, a que se dará publicidade</a:t>
            </a:r>
            <a:r>
              <a:rPr lang="pt-BR" sz="3200" dirty="0">
                <a:solidFill>
                  <a:schemeClr val="bg1"/>
                </a:solidFill>
              </a:rPr>
              <a:t>; </a:t>
            </a:r>
          </a:p>
          <a:p>
            <a:r>
              <a:rPr lang="pt-BR" sz="3200" dirty="0">
                <a:solidFill>
                  <a:schemeClr val="bg1"/>
                </a:solidFill>
              </a:rPr>
              <a:t>V – controlar a produção, a comercialização e o emprego de técnicas, métodos e substâncias que comportem risco para a vida, a qualidade de vida e o meio ambiente; </a:t>
            </a:r>
          </a:p>
          <a:p>
            <a:r>
              <a:rPr lang="pt-BR" sz="3200" dirty="0">
                <a:solidFill>
                  <a:schemeClr val="bg1"/>
                </a:solidFill>
              </a:rPr>
              <a:t>VI – </a:t>
            </a:r>
            <a:r>
              <a:rPr lang="pt-BR" sz="3200" b="1" dirty="0">
                <a:solidFill>
                  <a:schemeClr val="bg1"/>
                </a:solidFill>
              </a:rPr>
              <a:t>promover a educação ambiental em todos os níveis de ensino e a conscientização pública para a preservação do meio ambiente; </a:t>
            </a:r>
            <a:endParaRPr lang="pt-BR" sz="3200" b="1" i="0" dirty="0">
              <a:solidFill>
                <a:schemeClr val="bg1"/>
              </a:solidFill>
              <a:effectLst/>
              <a:latin typeface="Arial Black" panose="020B0A04020102020204" pitchFamily="34" charset="0"/>
            </a:endParaRPr>
          </a:p>
          <a:p>
            <a:endParaRPr lang="pt-BR" dirty="0"/>
          </a:p>
        </p:txBody>
      </p:sp>
      <p:sp>
        <p:nvSpPr>
          <p:cNvPr id="4" name="AutoShape 4">
            <a:extLst>
              <a:ext uri="{FF2B5EF4-FFF2-40B4-BE49-F238E27FC236}">
                <a16:creationId xmlns:a16="http://schemas.microsoft.com/office/drawing/2014/main" id="{0523CF14-2C6F-D0DF-9647-EC60872B4813}"/>
              </a:ext>
            </a:extLst>
          </p:cNvPr>
          <p:cNvSpPr/>
          <p:nvPr/>
        </p:nvSpPr>
        <p:spPr>
          <a:xfrm>
            <a:off x="0" y="1156812"/>
            <a:ext cx="4717802" cy="188735"/>
          </a:xfrm>
          <a:prstGeom prst="rect">
            <a:avLst/>
          </a:prstGeom>
          <a:solidFill>
            <a:srgbClr val="FFC83A"/>
          </a:solidFill>
        </p:spPr>
      </p:sp>
    </p:spTree>
    <p:extLst>
      <p:ext uri="{BB962C8B-B14F-4D97-AF65-F5344CB8AC3E}">
        <p14:creationId xmlns:p14="http://schemas.microsoft.com/office/powerpoint/2010/main" val="197055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206988" y="1303503"/>
            <a:ext cx="18081012" cy="9023491"/>
            <a:chOff x="-382208" y="-2873092"/>
            <a:chExt cx="9467800" cy="12031322"/>
          </a:xfrm>
        </p:grpSpPr>
        <p:sp>
          <p:nvSpPr>
            <p:cNvPr id="3" name="TextBox 3"/>
            <p:cNvSpPr txBox="1"/>
            <p:nvPr/>
          </p:nvSpPr>
          <p:spPr>
            <a:xfrm>
              <a:off x="-233878" y="-1671786"/>
              <a:ext cx="9319470" cy="965200"/>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336559" y="-2873092"/>
              <a:ext cx="2052169" cy="296319"/>
            </a:xfrm>
            <a:prstGeom prst="rect">
              <a:avLst/>
            </a:prstGeom>
            <a:solidFill>
              <a:srgbClr val="FFC83A"/>
            </a:solidFill>
          </p:spPr>
        </p:sp>
        <p:sp>
          <p:nvSpPr>
            <p:cNvPr id="5" name="TextBox 5"/>
            <p:cNvSpPr txBox="1"/>
            <p:nvPr/>
          </p:nvSpPr>
          <p:spPr>
            <a:xfrm>
              <a:off x="-382208" y="-2274644"/>
              <a:ext cx="9467800" cy="11432874"/>
            </a:xfrm>
            <a:prstGeom prst="rect">
              <a:avLst/>
            </a:prstGeom>
          </p:spPr>
          <p:txBody>
            <a:bodyPr wrap="square" lIns="0" tIns="0" rIns="0" bIns="0" rtlCol="0" anchor="t">
              <a:spAutoFit/>
            </a:bodyPr>
            <a:lstStyle/>
            <a:p>
              <a:pPr marL="457200" indent="-457200">
                <a:lnSpc>
                  <a:spcPts val="4760"/>
                </a:lnSpc>
                <a:buFont typeface="Arial" panose="020B0604020202020204" pitchFamily="34" charset="0"/>
                <a:buChar char="•"/>
              </a:pPr>
              <a:r>
                <a:rPr lang="pt-BR" sz="3200" dirty="0">
                  <a:solidFill>
                    <a:schemeClr val="bg1"/>
                  </a:solidFill>
                  <a:latin typeface="Arial Black" panose="020B0A04020102020204" pitchFamily="34" charset="0"/>
                </a:rPr>
                <a:t>A ecologia natural é a área do pensamento ecológico que se dedica a estudar o funcionamento dos sistemas naturais.</a:t>
              </a:r>
            </a:p>
            <a:p>
              <a:pPr marL="457200" indent="-457200">
                <a:lnSpc>
                  <a:spcPts val="4760"/>
                </a:lnSpc>
                <a:buFont typeface="Arial" panose="020B0604020202020204" pitchFamily="34" charset="0"/>
                <a:buChar char="•"/>
              </a:pPr>
              <a:r>
                <a:rPr lang="pt-BR" sz="3200" dirty="0">
                  <a:solidFill>
                    <a:schemeClr val="bg1"/>
                  </a:solidFill>
                  <a:latin typeface="Arial Black" panose="020B0A04020102020204" pitchFamily="34" charset="0"/>
                </a:rPr>
                <a:t>entende as leis que regem a dinâmica de vida da natureza.</a:t>
              </a:r>
            </a:p>
            <a:p>
              <a:pPr marL="457200" indent="-457200">
                <a:lnSpc>
                  <a:spcPts val="4760"/>
                </a:lnSpc>
                <a:buFont typeface="Arial" panose="020B0604020202020204" pitchFamily="34" charset="0"/>
                <a:buChar char="•"/>
              </a:pPr>
              <a:r>
                <a:rPr lang="pt-BR" sz="3200" dirty="0">
                  <a:solidFill>
                    <a:schemeClr val="bg1"/>
                  </a:solidFill>
                  <a:latin typeface="Arial Black" panose="020B0A04020102020204" pitchFamily="34" charset="0"/>
                </a:rPr>
                <a:t>apesar de estar ligada principalmente ao campo da biologia, se vale de elementos de várias ciências como a química, a física, a geologia etc.</a:t>
              </a:r>
            </a:p>
            <a:p>
              <a:pPr marL="457200" indent="-457200">
                <a:lnSpc>
                  <a:spcPts val="4760"/>
                </a:lnSpc>
                <a:buFont typeface="Arial" panose="020B0604020202020204" pitchFamily="34" charset="0"/>
                <a:buChar char="•"/>
              </a:pPr>
              <a:r>
                <a:rPr lang="pt-BR" sz="3200" dirty="0">
                  <a:solidFill>
                    <a:schemeClr val="bg1"/>
                  </a:solidFill>
                  <a:latin typeface="Arial Black" panose="020B0A04020102020204" pitchFamily="34" charset="0"/>
                </a:rPr>
                <a:t>ela foi se subdividindo em áreas mais específicas como ecologia florestal, ecologia marinha etc.</a:t>
              </a:r>
            </a:p>
            <a:p>
              <a:pPr marL="457200" indent="-457200">
                <a:lnSpc>
                  <a:spcPts val="4760"/>
                </a:lnSpc>
                <a:buFont typeface="Arial" panose="020B0604020202020204" pitchFamily="34" charset="0"/>
                <a:buChar char="•"/>
              </a:pPr>
              <a:r>
                <a:rPr lang="pt-BR" sz="3200" dirty="0">
                  <a:solidFill>
                    <a:schemeClr val="bg1"/>
                  </a:solidFill>
                  <a:latin typeface="Arial Black" panose="020B0A04020102020204" pitchFamily="34" charset="0"/>
                </a:rPr>
                <a:t>A base na qual se fundamenta todo o universo da ecologia natural é o conceito de ecossistema.</a:t>
              </a:r>
            </a:p>
            <a:p>
              <a:pPr marL="457200" indent="-457200" algn="l">
                <a:lnSpc>
                  <a:spcPts val="4760"/>
                </a:lnSpc>
                <a:buFont typeface="Arial" panose="020B0604020202020204" pitchFamily="34" charset="0"/>
                <a:buChar char="•"/>
              </a:pPr>
              <a:r>
                <a:rPr lang="pt-BR" sz="3600" dirty="0">
                  <a:solidFill>
                    <a:schemeClr val="bg1"/>
                  </a:solidFill>
                  <a:effectLst/>
                  <a:latin typeface="Arial Black" panose="020B0A04020102020204" pitchFamily="34" charset="0"/>
                  <a:ea typeface="Times New Roman" panose="02020603050405020304" pitchFamily="18" charset="0"/>
                </a:rPr>
                <a:t>a interação conjunta das diversas espécies de animais e vegetais que nele estão presentes, justamente com o fundo físico-químico composto pelos fatores minerais, climáticos etc., constrói o sistema de equilíbrios que permite o funcionamento do todo (ecossistema).</a:t>
              </a:r>
            </a:p>
            <a:p>
              <a:pPr algn="l">
                <a:lnSpc>
                  <a:spcPts val="4760"/>
                </a:lnSpc>
              </a:pPr>
              <a:endParaRPr lang="en-US" sz="3600" spc="140" dirty="0">
                <a:solidFill>
                  <a:srgbClr val="FFC000"/>
                </a:solidFill>
                <a:latin typeface="Quicksand Bold"/>
              </a:endParaRPr>
            </a:p>
          </p:txBody>
        </p:sp>
        <p:sp>
          <p:nvSpPr>
            <p:cNvPr id="6" name="TextBox 6"/>
            <p:cNvSpPr txBox="1"/>
            <p:nvPr/>
          </p:nvSpPr>
          <p:spPr>
            <a:xfrm>
              <a:off x="-233878" y="4653972"/>
              <a:ext cx="7033949" cy="550920"/>
            </a:xfrm>
            <a:prstGeom prst="rect">
              <a:avLst/>
            </a:prstGeom>
          </p:spPr>
          <p:txBody>
            <a:bodyPr lIns="0" tIns="0" rIns="0" bIns="0" rtlCol="0" anchor="t">
              <a:spAutoFit/>
            </a:bodyPr>
            <a:lstStyle/>
            <a:p>
              <a:pPr algn="l">
                <a:lnSpc>
                  <a:spcPts val="3442"/>
                </a:lnSpc>
              </a:pPr>
              <a:endParaRPr lang="en-US" sz="2800" dirty="0">
                <a:solidFill>
                  <a:srgbClr val="FFFFFF"/>
                </a:solidFill>
                <a:latin typeface="Quicksand Bold"/>
              </a:endParaRPr>
            </a:p>
          </p:txBody>
        </p:sp>
      </p:grpSp>
      <p:sp>
        <p:nvSpPr>
          <p:cNvPr id="7" name="CaixaDeTexto 6">
            <a:extLst>
              <a:ext uri="{FF2B5EF4-FFF2-40B4-BE49-F238E27FC236}">
                <a16:creationId xmlns:a16="http://schemas.microsoft.com/office/drawing/2014/main" id="{1D34FD7F-DEE4-C4AE-E99B-C081F1A96E49}"/>
              </a:ext>
            </a:extLst>
          </p:cNvPr>
          <p:cNvSpPr txBox="1"/>
          <p:nvPr/>
        </p:nvSpPr>
        <p:spPr>
          <a:xfrm>
            <a:off x="812378" y="259228"/>
            <a:ext cx="17153504" cy="830997"/>
          </a:xfrm>
          <a:prstGeom prst="rect">
            <a:avLst/>
          </a:prstGeom>
          <a:noFill/>
        </p:spPr>
        <p:txBody>
          <a:bodyPr wrap="square" rtlCol="0">
            <a:spAutoFit/>
          </a:bodyPr>
          <a:lstStyle/>
          <a:p>
            <a:r>
              <a:rPr lang="pt-BR" sz="4800" b="1" dirty="0">
                <a:solidFill>
                  <a:schemeClr val="bg1"/>
                </a:solidFill>
                <a:latin typeface="Arial Black" panose="020B0A04020102020204" pitchFamily="34" charset="0"/>
              </a:rPr>
              <a:t>Ecologia Natural</a:t>
            </a:r>
          </a:p>
        </p:txBody>
      </p:sp>
    </p:spTree>
    <p:extLst>
      <p:ext uri="{BB962C8B-B14F-4D97-AF65-F5344CB8AC3E}">
        <p14:creationId xmlns:p14="http://schemas.microsoft.com/office/powerpoint/2010/main" val="10332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FD7A27B1-E9E8-7456-E70E-A6375830F9B9}"/>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54D346B7-B432-4DF8-7D90-5517C1C6DF41}"/>
              </a:ext>
            </a:extLst>
          </p:cNvPr>
          <p:cNvSpPr txBox="1"/>
          <p:nvPr/>
        </p:nvSpPr>
        <p:spPr>
          <a:xfrm>
            <a:off x="262270" y="169587"/>
            <a:ext cx="18059400" cy="769441"/>
          </a:xfrm>
          <a:prstGeom prst="rect">
            <a:avLst/>
          </a:prstGeom>
          <a:noFill/>
        </p:spPr>
        <p:txBody>
          <a:bodyPr wrap="square" rtlCol="0">
            <a:spAutoFit/>
          </a:bodyPr>
          <a:lstStyle/>
          <a:p>
            <a:r>
              <a:rPr lang="pt-BR" sz="4400" dirty="0">
                <a:solidFill>
                  <a:schemeClr val="bg1"/>
                </a:solidFill>
                <a:latin typeface="Arial Black" panose="020B0A04020102020204" pitchFamily="34" charset="0"/>
              </a:rPr>
              <a:t>Constituição Federal de 1988</a:t>
            </a:r>
            <a:r>
              <a:rPr lang="pt-BR" sz="4400" b="0" i="0" dirty="0">
                <a:solidFill>
                  <a:schemeClr val="bg1"/>
                </a:solidFill>
                <a:effectLst/>
                <a:latin typeface="-apple-system"/>
              </a:rPr>
              <a:t> </a:t>
            </a:r>
            <a:endParaRPr lang="pt-BR" sz="4400" dirty="0">
              <a:solidFill>
                <a:schemeClr val="bg1"/>
              </a:solidFill>
            </a:endParaRPr>
          </a:p>
        </p:txBody>
      </p:sp>
      <p:sp>
        <p:nvSpPr>
          <p:cNvPr id="3" name="CaixaDeTexto 2">
            <a:extLst>
              <a:ext uri="{FF2B5EF4-FFF2-40B4-BE49-F238E27FC236}">
                <a16:creationId xmlns:a16="http://schemas.microsoft.com/office/drawing/2014/main" id="{C3A4AB62-A250-0739-7158-26EF3A66D966}"/>
              </a:ext>
            </a:extLst>
          </p:cNvPr>
          <p:cNvSpPr txBox="1"/>
          <p:nvPr/>
        </p:nvSpPr>
        <p:spPr>
          <a:xfrm>
            <a:off x="262270" y="989170"/>
            <a:ext cx="17526000" cy="10587514"/>
          </a:xfrm>
          <a:prstGeom prst="rect">
            <a:avLst/>
          </a:prstGeom>
          <a:noFill/>
        </p:spPr>
        <p:txBody>
          <a:bodyPr wrap="square" rtlCol="0">
            <a:spAutoFit/>
          </a:bodyPr>
          <a:lstStyle/>
          <a:p>
            <a:pPr algn="just"/>
            <a:r>
              <a:rPr lang="pt-BR" sz="3200" b="0" i="0" dirty="0">
                <a:solidFill>
                  <a:srgbClr val="000000"/>
                </a:solidFill>
                <a:effectLst/>
                <a:latin typeface="Arial Black" panose="020B0A04020102020204" pitchFamily="34" charset="0"/>
              </a:rPr>
              <a:t>Art. 170. A ordem econômica, fundada na valorização do trabalho humano e na livre iniciativa, tem por fim assegurar a todos existência digna, conforme os ditames da justiça social, observados os seguintes princípios:</a:t>
            </a:r>
          </a:p>
          <a:p>
            <a:pPr algn="just"/>
            <a:r>
              <a:rPr lang="pt-BR" sz="2800" b="0" i="0" dirty="0">
                <a:solidFill>
                  <a:schemeClr val="accent6">
                    <a:lumMod val="50000"/>
                  </a:schemeClr>
                </a:solidFill>
                <a:effectLst/>
                <a:latin typeface="Arial Black" panose="020B0A04020102020204" pitchFamily="34" charset="0"/>
              </a:rPr>
              <a:t>I - soberania nacional;</a:t>
            </a:r>
          </a:p>
          <a:p>
            <a:pPr algn="just"/>
            <a:r>
              <a:rPr lang="pt-BR" sz="2800" b="0" i="0" dirty="0">
                <a:solidFill>
                  <a:schemeClr val="accent6">
                    <a:lumMod val="50000"/>
                  </a:schemeClr>
                </a:solidFill>
                <a:effectLst/>
                <a:latin typeface="Arial Black" panose="020B0A04020102020204" pitchFamily="34" charset="0"/>
              </a:rPr>
              <a:t>II - propriedade privada;</a:t>
            </a:r>
          </a:p>
          <a:p>
            <a:pPr algn="just"/>
            <a:r>
              <a:rPr lang="pt-BR" sz="2800" b="0" i="0" dirty="0">
                <a:solidFill>
                  <a:schemeClr val="accent6">
                    <a:lumMod val="50000"/>
                  </a:schemeClr>
                </a:solidFill>
                <a:effectLst/>
                <a:latin typeface="Arial Black" panose="020B0A04020102020204" pitchFamily="34" charset="0"/>
              </a:rPr>
              <a:t>III - função social da propriedade;</a:t>
            </a:r>
          </a:p>
          <a:p>
            <a:pPr algn="just"/>
            <a:r>
              <a:rPr lang="pt-BR" sz="2800" b="0" i="0" dirty="0">
                <a:solidFill>
                  <a:schemeClr val="bg1"/>
                </a:solidFill>
                <a:effectLst/>
                <a:latin typeface="Arial Black" panose="020B0A04020102020204" pitchFamily="34" charset="0"/>
              </a:rPr>
              <a:t>IV - livre concorrência;</a:t>
            </a:r>
          </a:p>
          <a:p>
            <a:pPr lvl="0" indent="508000" algn="just" eaLnBrk="0" fontAlgn="base" hangingPunct="0">
              <a:spcBef>
                <a:spcPct val="0"/>
              </a:spcBef>
              <a:spcAft>
                <a:spcPct val="0"/>
              </a:spcAft>
            </a:pPr>
            <a:r>
              <a:rPr lang="pt-BR" sz="2800" b="0" i="0" dirty="0">
                <a:solidFill>
                  <a:schemeClr val="bg1"/>
                </a:solidFill>
                <a:effectLst/>
                <a:latin typeface="Arial Black" panose="020B0A04020102020204" pitchFamily="34" charset="0"/>
              </a:rPr>
              <a:t>V - defesa do consumidor;</a:t>
            </a:r>
            <a:r>
              <a:rPr lang="pt-BR" altLang="pt-BR" sz="2800" dirty="0">
                <a:solidFill>
                  <a:schemeClr val="bg1"/>
                </a:solidFill>
                <a:latin typeface="Arial Black" panose="020B0A04020102020204" pitchFamily="34" charset="0"/>
                <a:cs typeface="Arial" panose="020B0604020202020204" pitchFamily="34" charset="0"/>
              </a:rPr>
              <a:t> </a:t>
            </a:r>
          </a:p>
          <a:p>
            <a:pPr lvl="0" indent="508000" algn="just" eaLnBrk="0" fontAlgn="base" hangingPunct="0">
              <a:spcBef>
                <a:spcPct val="0"/>
              </a:spcBef>
              <a:spcAft>
                <a:spcPct val="0"/>
              </a:spcAft>
            </a:pPr>
            <a:r>
              <a:rPr lang="pt-BR" altLang="pt-BR" sz="2800" dirty="0">
                <a:solidFill>
                  <a:schemeClr val="accent6">
                    <a:lumMod val="50000"/>
                  </a:schemeClr>
                </a:solidFill>
                <a:latin typeface="Arial Black" panose="020B0A04020102020204" pitchFamily="34" charset="0"/>
                <a:cs typeface="Arial" panose="020B0604020202020204" pitchFamily="34" charset="0"/>
              </a:rPr>
              <a:t>VI - defesa do meio ambiente, inclusive mediante tratamento diferenciado conforme o impacto ambiental dos produtos e serviços e de seus processos de elaboração e prestação;         </a:t>
            </a:r>
            <a:r>
              <a:rPr lang="pt-BR" altLang="pt-BR" sz="2800" dirty="0">
                <a:solidFill>
                  <a:schemeClr val="accent6">
                    <a:lumMod val="50000"/>
                  </a:schemeClr>
                </a:solidFill>
                <a:latin typeface="Arial Black" panose="020B0A040201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(Redação dada pela Emenda Constitucional nº 42, de 19.12.2003</a:t>
            </a:r>
            <a:r>
              <a:rPr lang="pt-BR" altLang="pt-BR" sz="2800" dirty="0">
                <a:solidFill>
                  <a:schemeClr val="bg1"/>
                </a:solidFill>
                <a:latin typeface="Arial Black" panose="020B0A040201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endParaRPr lang="pt-BR" altLang="pt-BR" sz="5400" dirty="0">
              <a:solidFill>
                <a:schemeClr val="bg1"/>
              </a:solidFill>
              <a:latin typeface="Arial Black" panose="020B0A04020102020204" pitchFamily="34" charset="0"/>
            </a:endParaRPr>
          </a:p>
          <a:p>
            <a:pPr lvl="0" indent="508000" algn="just" eaLnBrk="0" fontAlgn="base" hangingPunct="0">
              <a:spcBef>
                <a:spcPct val="0"/>
              </a:spcBef>
              <a:spcAft>
                <a:spcPct val="0"/>
              </a:spcAft>
            </a:pPr>
            <a:r>
              <a:rPr lang="pt-BR" altLang="pt-BR" sz="2800" dirty="0">
                <a:solidFill>
                  <a:schemeClr val="bg1"/>
                </a:solidFill>
                <a:latin typeface="Arial Black" panose="020B0A04020102020204" pitchFamily="34" charset="0"/>
                <a:cs typeface="Arial" panose="020B0604020202020204" pitchFamily="34" charset="0"/>
              </a:rPr>
              <a:t>VII - redução das desigualdades regionais e sociais;</a:t>
            </a:r>
            <a:endParaRPr lang="pt-BR" altLang="pt-BR" sz="5400" dirty="0">
              <a:solidFill>
                <a:schemeClr val="bg1"/>
              </a:solidFill>
              <a:latin typeface="Arial Black" panose="020B0A04020102020204" pitchFamily="34" charset="0"/>
            </a:endParaRPr>
          </a:p>
          <a:p>
            <a:pPr lvl="0" indent="508000" algn="just" eaLnBrk="0" fontAlgn="base" hangingPunct="0">
              <a:spcBef>
                <a:spcPct val="0"/>
              </a:spcBef>
              <a:spcAft>
                <a:spcPct val="0"/>
              </a:spcAft>
            </a:pPr>
            <a:r>
              <a:rPr lang="pt-BR" altLang="pt-BR" sz="2800" dirty="0">
                <a:solidFill>
                  <a:schemeClr val="bg1"/>
                </a:solidFill>
                <a:latin typeface="Arial Black" panose="020B0A04020102020204" pitchFamily="34" charset="0"/>
                <a:cs typeface="Arial" panose="020B0604020202020204" pitchFamily="34" charset="0"/>
              </a:rPr>
              <a:t>VIII - busca do pleno emprego;</a:t>
            </a:r>
            <a:endParaRPr lang="pt-BR" altLang="pt-BR" sz="5400" dirty="0">
              <a:solidFill>
                <a:schemeClr val="bg1"/>
              </a:solidFill>
              <a:latin typeface="Arial Black" panose="020B0A04020102020204" pitchFamily="34" charset="0"/>
            </a:endParaRPr>
          </a:p>
          <a:p>
            <a:pPr lvl="0" indent="508000" algn="just" eaLnBrk="0" fontAlgn="base" hangingPunct="0">
              <a:spcBef>
                <a:spcPct val="0"/>
              </a:spcBef>
              <a:spcAft>
                <a:spcPct val="0"/>
              </a:spcAft>
            </a:pPr>
            <a:r>
              <a:rPr lang="pt-BR" altLang="pt-BR" sz="2800" dirty="0">
                <a:solidFill>
                  <a:schemeClr val="bg1"/>
                </a:solidFill>
                <a:latin typeface="Arial Black" panose="020B0A04020102020204" pitchFamily="34" charset="0"/>
                <a:cs typeface="Arial" panose="020B0604020202020204" pitchFamily="34" charset="0"/>
              </a:rPr>
              <a:t>IX - tratamento favorecido para as empresas brasileiras de capital nacional de pequeno porte.</a:t>
            </a:r>
            <a:endParaRPr lang="pt-BR" altLang="pt-BR" sz="5400" dirty="0">
              <a:solidFill>
                <a:schemeClr val="bg1"/>
              </a:solidFill>
              <a:latin typeface="Arial Black" panose="020B0A04020102020204" pitchFamily="34" charset="0"/>
            </a:endParaRPr>
          </a:p>
          <a:p>
            <a:pPr lvl="0" indent="508000" algn="just" eaLnBrk="0" fontAlgn="base" hangingPunct="0">
              <a:spcBef>
                <a:spcPct val="0"/>
              </a:spcBef>
              <a:spcAft>
                <a:spcPct val="0"/>
              </a:spcAft>
            </a:pPr>
            <a:r>
              <a:rPr lang="pt-BR" altLang="pt-BR" sz="2800" dirty="0">
                <a:solidFill>
                  <a:schemeClr val="bg1"/>
                </a:solidFill>
                <a:latin typeface="Arial Black" panose="020B0A04020102020204" pitchFamily="34" charset="0"/>
                <a:cs typeface="Arial" panose="020B0604020202020204" pitchFamily="34" charset="0"/>
              </a:rPr>
              <a:t>IX - tratamento favorecido para as empresas de pequeno porte constituídas sob as leis brasileiras e que tenham sua sede e administração no País.         </a:t>
            </a:r>
            <a:r>
              <a:rPr lang="pt-BR" altLang="pt-BR" sz="2800" dirty="0">
                <a:solidFill>
                  <a:schemeClr val="bg1"/>
                </a:solidFill>
                <a:latin typeface="Arial Black" panose="020B0A040201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(Redação dada pela Emenda Constitucional nº 6, de 1995)</a:t>
            </a:r>
            <a:endParaRPr lang="pt-BR" altLang="pt-BR" sz="5400" dirty="0">
              <a:solidFill>
                <a:schemeClr val="bg1"/>
              </a:solidFill>
              <a:latin typeface="Arial Black" panose="020B0A04020102020204" pitchFamily="34" charset="0"/>
            </a:endParaRPr>
          </a:p>
          <a:p>
            <a:pPr lvl="0" indent="508000" algn="just" eaLnBrk="0" fontAlgn="base" hangingPunct="0">
              <a:spcBef>
                <a:spcPct val="0"/>
              </a:spcBef>
              <a:spcAft>
                <a:spcPct val="0"/>
              </a:spcAft>
            </a:pPr>
            <a:r>
              <a:rPr lang="pt-BR" altLang="pt-BR" sz="2800" dirty="0">
                <a:solidFill>
                  <a:schemeClr val="bg1"/>
                </a:solidFill>
                <a:latin typeface="Arial Black" panose="020B0A04020102020204" pitchFamily="34" charset="0"/>
                <a:cs typeface="Arial" panose="020B0604020202020204" pitchFamily="34" charset="0"/>
              </a:rPr>
              <a:t>Parágrafo único. É assegurado a todos o livre exercício de qualquer atividade econômica, independentemente de autorização de órgãos públicos, salvo nos casos previstos em lei.         </a:t>
            </a:r>
            <a:r>
              <a:rPr lang="pt-BR" altLang="pt-BR" sz="2800" dirty="0">
                <a:solidFill>
                  <a:schemeClr val="bg1"/>
                </a:solidFill>
                <a:latin typeface="Arial Black" panose="020B0A040201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(Vide Lei nº 13.874, de 2019)</a:t>
            </a:r>
            <a:endParaRPr lang="pt-BR" altLang="pt-BR" sz="6000" dirty="0">
              <a:solidFill>
                <a:schemeClr val="bg1"/>
              </a:solidFill>
              <a:latin typeface="Arial Black" panose="020B0A04020102020204" pitchFamily="34" charset="0"/>
            </a:endParaRPr>
          </a:p>
          <a:p>
            <a:pPr algn="just"/>
            <a:endParaRPr lang="pt-BR" sz="3200" b="0" i="0" dirty="0">
              <a:solidFill>
                <a:schemeClr val="bg1"/>
              </a:solidFill>
              <a:effectLst/>
              <a:latin typeface="Arial" panose="020B0604020202020204" pitchFamily="34" charset="0"/>
            </a:endParaRPr>
          </a:p>
          <a:p>
            <a:pPr algn="just"/>
            <a:endParaRPr lang="pt-BR" sz="3200" b="0" i="0" dirty="0">
              <a:solidFill>
                <a:schemeClr val="bg1"/>
              </a:solidFill>
              <a:effectLst/>
              <a:latin typeface="Arial" panose="020B0604020202020204" pitchFamily="34" charset="0"/>
            </a:endParaRPr>
          </a:p>
          <a:p>
            <a:endParaRPr lang="pt-BR" dirty="0"/>
          </a:p>
        </p:txBody>
      </p:sp>
      <p:sp>
        <p:nvSpPr>
          <p:cNvPr id="4" name="AutoShape 4">
            <a:extLst>
              <a:ext uri="{FF2B5EF4-FFF2-40B4-BE49-F238E27FC236}">
                <a16:creationId xmlns:a16="http://schemas.microsoft.com/office/drawing/2014/main" id="{596ED9EF-8049-1722-2DD7-6F14C3E5A0EB}"/>
              </a:ext>
            </a:extLst>
          </p:cNvPr>
          <p:cNvSpPr/>
          <p:nvPr/>
        </p:nvSpPr>
        <p:spPr>
          <a:xfrm>
            <a:off x="0" y="1005499"/>
            <a:ext cx="4717802" cy="188735"/>
          </a:xfrm>
          <a:prstGeom prst="rect">
            <a:avLst/>
          </a:prstGeom>
          <a:solidFill>
            <a:srgbClr val="FFC83A"/>
          </a:solidFill>
        </p:spPr>
      </p:sp>
    </p:spTree>
    <p:extLst>
      <p:ext uri="{BB962C8B-B14F-4D97-AF65-F5344CB8AC3E}">
        <p14:creationId xmlns:p14="http://schemas.microsoft.com/office/powerpoint/2010/main" val="2343368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E9CB04B7-53E8-1E21-AFD7-7608D97AD061}"/>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C07131ED-AAF0-74A0-8470-FCF73DC999BF}"/>
              </a:ext>
            </a:extLst>
          </p:cNvPr>
          <p:cNvSpPr txBox="1"/>
          <p:nvPr/>
        </p:nvSpPr>
        <p:spPr>
          <a:xfrm>
            <a:off x="262270" y="169587"/>
            <a:ext cx="18059400" cy="769441"/>
          </a:xfrm>
          <a:prstGeom prst="rect">
            <a:avLst/>
          </a:prstGeom>
          <a:noFill/>
        </p:spPr>
        <p:txBody>
          <a:bodyPr wrap="square" rtlCol="0">
            <a:spAutoFit/>
          </a:bodyPr>
          <a:lstStyle/>
          <a:p>
            <a:r>
              <a:rPr lang="pt-BR" sz="4400" dirty="0">
                <a:solidFill>
                  <a:schemeClr val="bg1"/>
                </a:solidFill>
                <a:latin typeface="Arial Black" panose="020B0A04020102020204" pitchFamily="34" charset="0"/>
              </a:rPr>
              <a:t>Constituição Federal de 1988</a:t>
            </a:r>
            <a:r>
              <a:rPr lang="pt-BR" sz="4400" b="0" i="0" dirty="0">
                <a:solidFill>
                  <a:schemeClr val="bg1"/>
                </a:solidFill>
                <a:effectLst/>
                <a:latin typeface="-apple-system"/>
              </a:rPr>
              <a:t> </a:t>
            </a:r>
            <a:endParaRPr lang="pt-BR" sz="4400" dirty="0">
              <a:solidFill>
                <a:schemeClr val="bg1"/>
              </a:solidFill>
            </a:endParaRPr>
          </a:p>
        </p:txBody>
      </p:sp>
      <p:sp>
        <p:nvSpPr>
          <p:cNvPr id="3" name="CaixaDeTexto 2">
            <a:extLst>
              <a:ext uri="{FF2B5EF4-FFF2-40B4-BE49-F238E27FC236}">
                <a16:creationId xmlns:a16="http://schemas.microsoft.com/office/drawing/2014/main" id="{24E2ABBD-5606-629A-026E-E92DF8045690}"/>
              </a:ext>
            </a:extLst>
          </p:cNvPr>
          <p:cNvSpPr txBox="1"/>
          <p:nvPr/>
        </p:nvSpPr>
        <p:spPr>
          <a:xfrm>
            <a:off x="381000" y="1005499"/>
            <a:ext cx="17526000" cy="6278642"/>
          </a:xfrm>
          <a:prstGeom prst="rect">
            <a:avLst/>
          </a:prstGeom>
          <a:noFill/>
        </p:spPr>
        <p:txBody>
          <a:bodyPr wrap="square" rtlCol="0">
            <a:spAutoFit/>
          </a:bodyPr>
          <a:lstStyle/>
          <a:p>
            <a:pPr algn="just"/>
            <a:endParaRPr lang="pt-BR" sz="3200" b="0" i="0" dirty="0">
              <a:solidFill>
                <a:srgbClr val="000000"/>
              </a:solidFill>
              <a:effectLst/>
              <a:latin typeface="Arial Black" panose="020B0A04020102020204" pitchFamily="34" charset="0"/>
            </a:endParaRPr>
          </a:p>
          <a:p>
            <a:pPr algn="just"/>
            <a:endParaRPr lang="pt-BR" sz="3200" dirty="0">
              <a:solidFill>
                <a:srgbClr val="000000"/>
              </a:solidFill>
              <a:latin typeface="Arial Black" panose="020B0A04020102020204" pitchFamily="34" charset="0"/>
            </a:endParaRPr>
          </a:p>
          <a:p>
            <a:pPr algn="just"/>
            <a:r>
              <a:rPr lang="pt-BR" sz="3200" b="0" i="0" dirty="0">
                <a:solidFill>
                  <a:srgbClr val="000000"/>
                </a:solidFill>
                <a:effectLst/>
                <a:latin typeface="Arial Black" panose="020B0A04020102020204" pitchFamily="34" charset="0"/>
              </a:rPr>
              <a:t>Art. 170. A ordem econômica, fundada na valorização do trabalho humano e na livre iniciativa, tem por fim assegurar a todos existência digna, conforme os ditames da justiça social, observados os seguintes princípios:</a:t>
            </a:r>
          </a:p>
          <a:p>
            <a:pPr algn="just"/>
            <a:endParaRPr lang="pt-BR" sz="3200" b="0" i="0" dirty="0">
              <a:solidFill>
                <a:schemeClr val="bg1"/>
              </a:solidFill>
              <a:effectLst/>
              <a:latin typeface="Arial" panose="020B0604020202020204" pitchFamily="34" charset="0"/>
            </a:endParaRPr>
          </a:p>
          <a:p>
            <a:pPr algn="just"/>
            <a:r>
              <a:rPr lang="pt-BR" sz="3200" b="0" i="0" dirty="0">
                <a:solidFill>
                  <a:schemeClr val="bg1"/>
                </a:solidFill>
                <a:effectLst/>
                <a:latin typeface="Arial" panose="020B0604020202020204" pitchFamily="34" charset="0"/>
              </a:rPr>
              <a:t>Função social da terra:</a:t>
            </a:r>
          </a:p>
          <a:p>
            <a:pPr marL="514350" indent="-514350" algn="just">
              <a:buAutoNum type="arabicParenR"/>
            </a:pPr>
            <a:r>
              <a:rPr lang="pt-BR" sz="3200" dirty="0">
                <a:solidFill>
                  <a:schemeClr val="bg1"/>
                </a:solidFill>
                <a:latin typeface="Arial" panose="020B0604020202020204" pitchFamily="34" charset="0"/>
              </a:rPr>
              <a:t>Aproveitamento racional e adequado;</a:t>
            </a:r>
          </a:p>
          <a:p>
            <a:pPr marL="514350" indent="-514350" algn="just">
              <a:buAutoNum type="arabicParenR"/>
            </a:pPr>
            <a:r>
              <a:rPr lang="pt-BR" sz="3200" dirty="0">
                <a:solidFill>
                  <a:schemeClr val="bg1"/>
                </a:solidFill>
                <a:latin typeface="Arial" panose="020B0604020202020204" pitchFamily="34" charset="0"/>
              </a:rPr>
              <a:t>Utilização adequada </a:t>
            </a:r>
            <a:r>
              <a:rPr lang="pt-BR" sz="3200" b="0" i="0" dirty="0">
                <a:solidFill>
                  <a:schemeClr val="bg1"/>
                </a:solidFill>
                <a:effectLst/>
                <a:latin typeface="Arial" panose="020B0604020202020204" pitchFamily="34" charset="0"/>
              </a:rPr>
              <a:t>dos recursos naturais e preservação do meio ambiente;</a:t>
            </a:r>
          </a:p>
          <a:p>
            <a:pPr marL="514350" indent="-514350" algn="just">
              <a:buAutoNum type="arabicParenR"/>
            </a:pPr>
            <a:r>
              <a:rPr lang="pt-BR" sz="3200" dirty="0">
                <a:solidFill>
                  <a:schemeClr val="bg1"/>
                </a:solidFill>
                <a:latin typeface="Arial" panose="020B0604020202020204" pitchFamily="34" charset="0"/>
              </a:rPr>
              <a:t>Observância das disposições que regulam as relações  de trabalho</a:t>
            </a:r>
            <a:endParaRPr lang="pt-BR" sz="3200" b="0" i="0" dirty="0">
              <a:solidFill>
                <a:schemeClr val="bg1"/>
              </a:solidFill>
              <a:effectLst/>
              <a:latin typeface="Arial" panose="020B0604020202020204" pitchFamily="34" charset="0"/>
            </a:endParaRPr>
          </a:p>
          <a:p>
            <a:pPr marL="514350" indent="-514350" algn="just">
              <a:buAutoNum type="arabicParenR"/>
            </a:pPr>
            <a:r>
              <a:rPr lang="pt-BR" sz="3200" dirty="0">
                <a:solidFill>
                  <a:schemeClr val="bg1"/>
                </a:solidFill>
                <a:latin typeface="Arial" panose="020B0604020202020204" pitchFamily="34" charset="0"/>
              </a:rPr>
              <a:t>Exploração que favoreça o bem estar do proprietário e do trabalhador. </a:t>
            </a:r>
            <a:endParaRPr lang="pt-BR" sz="3200" b="0" i="0" dirty="0">
              <a:solidFill>
                <a:schemeClr val="bg1"/>
              </a:solidFill>
              <a:effectLst/>
              <a:latin typeface="Arial" panose="020B0604020202020204" pitchFamily="34" charset="0"/>
            </a:endParaRPr>
          </a:p>
          <a:p>
            <a:pPr algn="just"/>
            <a:endParaRPr lang="pt-BR" sz="3200" b="0" i="0" dirty="0">
              <a:solidFill>
                <a:schemeClr val="bg1"/>
              </a:solidFill>
              <a:effectLst/>
              <a:latin typeface="Arial" panose="020B0604020202020204" pitchFamily="34" charset="0"/>
            </a:endParaRPr>
          </a:p>
          <a:p>
            <a:endParaRPr lang="pt-BR" dirty="0"/>
          </a:p>
        </p:txBody>
      </p:sp>
      <p:sp>
        <p:nvSpPr>
          <p:cNvPr id="4" name="AutoShape 4">
            <a:extLst>
              <a:ext uri="{FF2B5EF4-FFF2-40B4-BE49-F238E27FC236}">
                <a16:creationId xmlns:a16="http://schemas.microsoft.com/office/drawing/2014/main" id="{E55193FA-57DC-7FC6-5AA2-69B1DC5E9677}"/>
              </a:ext>
            </a:extLst>
          </p:cNvPr>
          <p:cNvSpPr/>
          <p:nvPr/>
        </p:nvSpPr>
        <p:spPr>
          <a:xfrm>
            <a:off x="0" y="1005499"/>
            <a:ext cx="4717802" cy="188735"/>
          </a:xfrm>
          <a:prstGeom prst="rect">
            <a:avLst/>
          </a:prstGeom>
          <a:solidFill>
            <a:srgbClr val="FFC83A"/>
          </a:solidFill>
        </p:spPr>
      </p:sp>
    </p:spTree>
    <p:extLst>
      <p:ext uri="{BB962C8B-B14F-4D97-AF65-F5344CB8AC3E}">
        <p14:creationId xmlns:p14="http://schemas.microsoft.com/office/powerpoint/2010/main" val="3631669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84593CD-F7CF-DC67-8585-467D9EC0A8CF}"/>
              </a:ext>
            </a:extLst>
          </p:cNvPr>
          <p:cNvSpPr txBox="1"/>
          <p:nvPr/>
        </p:nvSpPr>
        <p:spPr>
          <a:xfrm>
            <a:off x="285750" y="571500"/>
            <a:ext cx="17716500" cy="9325630"/>
          </a:xfrm>
          <a:prstGeom prst="rect">
            <a:avLst/>
          </a:prstGeom>
          <a:noFill/>
        </p:spPr>
        <p:txBody>
          <a:bodyPr wrap="square" rtlCol="0">
            <a:spAutoFit/>
          </a:bodyPr>
          <a:lstStyle/>
          <a:p>
            <a:r>
              <a:rPr lang="pt-BR" sz="4000" b="1" dirty="0">
                <a:solidFill>
                  <a:schemeClr val="bg1"/>
                </a:solidFill>
                <a:latin typeface="Arial" panose="020B0604020202020204" pitchFamily="34" charset="0"/>
                <a:cs typeface="Arial" panose="020B0604020202020204" pitchFamily="34" charset="0"/>
              </a:rPr>
              <a:t>VII – proteger a fauna e a flora, vedadas, na forma da lei, as práticas que coloquem em risco sua função ecológica, provoquem a extinção de espécies ou submetam os animais a crueldade.</a:t>
            </a:r>
          </a:p>
          <a:p>
            <a:r>
              <a:rPr lang="pt-BR" sz="4000" b="1" dirty="0">
                <a:solidFill>
                  <a:schemeClr val="bg1"/>
                </a:solidFill>
                <a:latin typeface="Arial" panose="020B0604020202020204" pitchFamily="34" charset="0"/>
                <a:cs typeface="Arial" panose="020B0604020202020204" pitchFamily="34" charset="0"/>
              </a:rPr>
              <a:t> § 2º - Aquele que explorar recursos minerais fica obrigado a recuperar o meio ambiente degradado, de acordo com solução técnica exigida pelo órgão público competente, na forma da lei. </a:t>
            </a:r>
          </a:p>
          <a:p>
            <a:r>
              <a:rPr lang="pt-BR" sz="4000" b="1" dirty="0">
                <a:solidFill>
                  <a:schemeClr val="bg1"/>
                </a:solidFill>
                <a:latin typeface="Arial" panose="020B0604020202020204" pitchFamily="34" charset="0"/>
                <a:cs typeface="Arial" panose="020B0604020202020204" pitchFamily="34" charset="0"/>
              </a:rPr>
              <a:t>§ 3º - As condutas e atividades consideradas lesivas ao meio ambiente sujeitarão os infratores, pessoas físicas ou jurídicas, a sanções penais e administrativas, independentemente da obrigação de reparar os danos causados.</a:t>
            </a:r>
          </a:p>
          <a:p>
            <a:r>
              <a:rPr lang="pt-BR" sz="4000" b="1" dirty="0">
                <a:solidFill>
                  <a:schemeClr val="bg1"/>
                </a:solidFill>
                <a:latin typeface="Arial" panose="020B0604020202020204" pitchFamily="34" charset="0"/>
                <a:cs typeface="Arial" panose="020B0604020202020204" pitchFamily="34" charset="0"/>
              </a:rPr>
              <a:t> § 4º - A Floresta Amazônica, a Mata Atlântica, a Serra do Mar, o Pantanal Mato-Grossense e a Zona Costeira são patrimônio nacional, e sua utilização far-se-á, na forma da lei, dentro de condições que assegurem a preservação do meio ambiente, inclusive quanto ao uso dos recursos naturais.</a:t>
            </a:r>
          </a:p>
        </p:txBody>
      </p:sp>
    </p:spTree>
    <p:extLst>
      <p:ext uri="{BB962C8B-B14F-4D97-AF65-F5344CB8AC3E}">
        <p14:creationId xmlns:p14="http://schemas.microsoft.com/office/powerpoint/2010/main" val="979344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6EA70D64-37FF-3B16-1EAF-BE9C7861ED76}"/>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778CA0EB-F29B-1818-A17D-55C9779F16B5}"/>
              </a:ext>
            </a:extLst>
          </p:cNvPr>
          <p:cNvSpPr txBox="1"/>
          <p:nvPr/>
        </p:nvSpPr>
        <p:spPr>
          <a:xfrm>
            <a:off x="285750" y="571500"/>
            <a:ext cx="17716500" cy="10556736"/>
          </a:xfrm>
          <a:prstGeom prst="rect">
            <a:avLst/>
          </a:prstGeom>
          <a:noFill/>
        </p:spPr>
        <p:txBody>
          <a:bodyPr wrap="square" rtlCol="0">
            <a:spAutoFit/>
          </a:bodyPr>
          <a:lstStyle/>
          <a:p>
            <a:pPr marL="571500" indent="-571500">
              <a:buFont typeface="Arial" panose="020B0604020202020204" pitchFamily="34" charset="0"/>
              <a:buChar char="•"/>
            </a:pPr>
            <a:r>
              <a:rPr lang="pt-BR" sz="4400" b="1" i="0" dirty="0">
                <a:solidFill>
                  <a:schemeClr val="bg1"/>
                </a:solidFill>
                <a:effectLst/>
                <a:latin typeface="Proxima Nova Rg"/>
              </a:rPr>
              <a:t>TIPOS DE ESTUDOS AMBIENTAIS?</a:t>
            </a:r>
          </a:p>
          <a:p>
            <a:pPr marL="571500" indent="-571500">
              <a:buFont typeface="Arial" panose="020B0604020202020204" pitchFamily="34" charset="0"/>
              <a:buChar char="•"/>
            </a:pPr>
            <a:endParaRPr lang="pt-BR" sz="4400" b="1" dirty="0">
              <a:solidFill>
                <a:schemeClr val="bg1"/>
              </a:solidFill>
              <a:latin typeface="Proxima Nova Rg"/>
            </a:endParaRPr>
          </a:p>
          <a:p>
            <a:pPr marL="571500" indent="-571500">
              <a:buFont typeface="Arial" panose="020B0604020202020204" pitchFamily="34" charset="0"/>
              <a:buChar char="•"/>
            </a:pPr>
            <a:endParaRPr lang="pt-BR" sz="4400" b="1" i="0" dirty="0">
              <a:solidFill>
                <a:schemeClr val="bg1"/>
              </a:solidFill>
              <a:effectLst/>
              <a:latin typeface="Proxima Nova Rg"/>
            </a:endParaRPr>
          </a:p>
          <a:p>
            <a:pPr marL="571500" indent="-571500">
              <a:buFont typeface="Arial" panose="020B0604020202020204" pitchFamily="34" charset="0"/>
              <a:buChar char="•"/>
            </a:pPr>
            <a:r>
              <a:rPr lang="pt-BR" sz="4400" b="1" dirty="0">
                <a:solidFill>
                  <a:schemeClr val="bg1"/>
                </a:solidFill>
                <a:latin typeface="Proxima Nova Rg"/>
              </a:rPr>
              <a:t>EIA e RIMA;</a:t>
            </a:r>
          </a:p>
          <a:p>
            <a:pPr marL="571500" indent="-571500">
              <a:buFont typeface="Arial" panose="020B0604020202020204" pitchFamily="34" charset="0"/>
              <a:buChar char="•"/>
            </a:pPr>
            <a:r>
              <a:rPr lang="pt-BR" sz="4400" b="1" dirty="0">
                <a:solidFill>
                  <a:schemeClr val="bg1"/>
                </a:solidFill>
                <a:latin typeface="Proxima Nova Rg"/>
              </a:rPr>
              <a:t>Plano de Controle Ambiental;</a:t>
            </a:r>
          </a:p>
          <a:p>
            <a:pPr marL="571500" indent="-571500">
              <a:buFont typeface="Arial" panose="020B0604020202020204" pitchFamily="34" charset="0"/>
              <a:buChar char="•"/>
            </a:pPr>
            <a:r>
              <a:rPr lang="pt-BR" sz="4400" b="1" i="0" dirty="0">
                <a:solidFill>
                  <a:schemeClr val="bg1"/>
                </a:solidFill>
                <a:effectLst/>
                <a:latin typeface="Proxima Nova Rg"/>
              </a:rPr>
              <a:t>Relatório</a:t>
            </a:r>
            <a:r>
              <a:rPr lang="pt-BR" sz="4400" b="1" dirty="0">
                <a:solidFill>
                  <a:schemeClr val="bg1"/>
                </a:solidFill>
                <a:latin typeface="Proxima Nova Rg"/>
              </a:rPr>
              <a:t> de Controle Ambiental;</a:t>
            </a:r>
          </a:p>
          <a:p>
            <a:pPr marL="571500" indent="-571500">
              <a:buFont typeface="Arial" panose="020B0604020202020204" pitchFamily="34" charset="0"/>
              <a:buChar char="•"/>
            </a:pPr>
            <a:r>
              <a:rPr lang="pt-BR" sz="4400" b="1" dirty="0">
                <a:solidFill>
                  <a:schemeClr val="bg1"/>
                </a:solidFill>
                <a:latin typeface="Proxima Nova Rg"/>
              </a:rPr>
              <a:t>RAP – Relatório Ambiental Preliminar.</a:t>
            </a:r>
          </a:p>
          <a:p>
            <a:pPr marL="571500" indent="-571500">
              <a:buFont typeface="Arial" panose="020B0604020202020204" pitchFamily="34" charset="0"/>
              <a:buChar char="•"/>
            </a:pPr>
            <a:r>
              <a:rPr lang="pt-BR" sz="4400" b="1" dirty="0">
                <a:solidFill>
                  <a:schemeClr val="bg1"/>
                </a:solidFill>
                <a:latin typeface="Proxima Nova Rg"/>
              </a:rPr>
              <a:t>Plano de recuperação de Áreas Degradadas (PRAD)</a:t>
            </a:r>
          </a:p>
          <a:p>
            <a:pPr marL="571500" indent="-571500">
              <a:buFont typeface="Arial" panose="020B0604020202020204" pitchFamily="34" charset="0"/>
              <a:buChar char="•"/>
            </a:pPr>
            <a:r>
              <a:rPr lang="pt-BR" sz="4400" b="1" dirty="0">
                <a:solidFill>
                  <a:schemeClr val="bg1"/>
                </a:solidFill>
                <a:latin typeface="Proxima Nova Rg"/>
              </a:rPr>
              <a:t>Projeto Básico Ambiental empregado para projetos do setor elétrico</a:t>
            </a:r>
            <a:r>
              <a:rPr lang="pt-BR" sz="4000" b="1" dirty="0">
                <a:solidFill>
                  <a:schemeClr val="bg1"/>
                </a:solidFill>
                <a:latin typeface="Proxima Nova Rg"/>
              </a:rPr>
              <a:t>. </a:t>
            </a:r>
          </a:p>
          <a:p>
            <a:pPr algn="l"/>
            <a:endParaRPr lang="pt-BR" sz="4000" b="1" dirty="0">
              <a:solidFill>
                <a:schemeClr val="bg1"/>
              </a:solidFill>
              <a:latin typeface="Proxima Nova Rg"/>
            </a:endParaRPr>
          </a:p>
          <a:p>
            <a:pPr algn="l"/>
            <a:endParaRPr lang="pt-BR" sz="4000" b="1" dirty="0">
              <a:solidFill>
                <a:schemeClr val="bg1"/>
              </a:solidFill>
              <a:latin typeface="Proxima Nova Rg"/>
            </a:endParaRPr>
          </a:p>
          <a:p>
            <a:pPr algn="l"/>
            <a:endParaRPr lang="pt-BR" sz="4000" b="1" dirty="0">
              <a:solidFill>
                <a:schemeClr val="bg1"/>
              </a:solidFill>
              <a:latin typeface="Proxima Nova Rg"/>
            </a:endParaRPr>
          </a:p>
          <a:p>
            <a:pPr algn="l"/>
            <a:endParaRPr lang="pt-BR" sz="4000" b="0" i="0" dirty="0">
              <a:solidFill>
                <a:schemeClr val="bg1"/>
              </a:solidFill>
              <a:effectLst/>
              <a:latin typeface="Proxima Nova Rg"/>
            </a:endParaRPr>
          </a:p>
          <a:p>
            <a:pPr algn="l"/>
            <a:endParaRPr lang="pt-BR" sz="4000" b="0" i="0" dirty="0">
              <a:solidFill>
                <a:schemeClr val="bg1"/>
              </a:solidFill>
              <a:effectLst/>
              <a:latin typeface="Proxima Nova Rg"/>
            </a:endParaRPr>
          </a:p>
          <a:p>
            <a:pPr algn="l"/>
            <a:endParaRPr lang="pt-BR" sz="4000" b="0" i="0" dirty="0">
              <a:solidFill>
                <a:schemeClr val="bg1"/>
              </a:solidFill>
              <a:effectLst/>
              <a:latin typeface="Proxima Nova Rg"/>
            </a:endParaRPr>
          </a:p>
        </p:txBody>
      </p:sp>
    </p:spTree>
    <p:extLst>
      <p:ext uri="{BB962C8B-B14F-4D97-AF65-F5344CB8AC3E}">
        <p14:creationId xmlns:p14="http://schemas.microsoft.com/office/powerpoint/2010/main" val="462479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84593CD-F7CF-DC67-8585-467D9EC0A8CF}"/>
              </a:ext>
            </a:extLst>
          </p:cNvPr>
          <p:cNvSpPr txBox="1"/>
          <p:nvPr/>
        </p:nvSpPr>
        <p:spPr>
          <a:xfrm>
            <a:off x="285750" y="571500"/>
            <a:ext cx="17716500" cy="7478970"/>
          </a:xfrm>
          <a:prstGeom prst="rect">
            <a:avLst/>
          </a:prstGeom>
          <a:noFill/>
        </p:spPr>
        <p:txBody>
          <a:bodyPr wrap="square" rtlCol="0">
            <a:spAutoFit/>
          </a:bodyPr>
          <a:lstStyle/>
          <a:p>
            <a:pPr algn="l"/>
            <a:r>
              <a:rPr lang="pt-BR" sz="4000" b="0" i="0" dirty="0">
                <a:solidFill>
                  <a:schemeClr val="bg1"/>
                </a:solidFill>
                <a:effectLst/>
                <a:latin typeface="Proxima Nova Rg"/>
              </a:rPr>
              <a:t>O </a:t>
            </a:r>
            <a:r>
              <a:rPr lang="pt-BR" sz="4000" b="1" i="0" dirty="0">
                <a:solidFill>
                  <a:schemeClr val="bg1"/>
                </a:solidFill>
                <a:effectLst/>
                <a:latin typeface="Proxima Nova Rg"/>
              </a:rPr>
              <a:t>Estudo de Impacto Ambiental (EIA)</a:t>
            </a:r>
            <a:r>
              <a:rPr lang="pt-BR" sz="4000" b="0" i="0" dirty="0">
                <a:solidFill>
                  <a:schemeClr val="bg1"/>
                </a:solidFill>
                <a:effectLst/>
                <a:latin typeface="Proxima Nova Rg"/>
              </a:rPr>
              <a:t> é um estudo ambiental de atividade ou empreendimento, utilizador de recursos ambientais, efetivo ou potencialmente causador de significativa poluição ou outra forma de significativa degradação do meio ambiente. É realizado previamente para a análise da viabilidade ambiental, devendo, obrigatoriamente, ser sucedida de Audiência Pública.</a:t>
            </a:r>
          </a:p>
          <a:p>
            <a:pPr algn="l"/>
            <a:r>
              <a:rPr lang="pt-BR" sz="4000" b="0" i="0" dirty="0">
                <a:solidFill>
                  <a:schemeClr val="bg1"/>
                </a:solidFill>
                <a:effectLst/>
                <a:latin typeface="Proxima Nova Rg"/>
              </a:rPr>
              <a:t>O </a:t>
            </a:r>
            <a:r>
              <a:rPr lang="pt-BR" sz="4000" b="1" i="0" dirty="0">
                <a:solidFill>
                  <a:schemeClr val="bg1"/>
                </a:solidFill>
                <a:effectLst/>
                <a:latin typeface="Proxima Nova Rg"/>
              </a:rPr>
              <a:t>Relatório de Impacto Ambiental (RIMA)</a:t>
            </a:r>
            <a:r>
              <a:rPr lang="pt-BR" sz="4000" b="0" i="0" dirty="0">
                <a:solidFill>
                  <a:schemeClr val="bg1"/>
                </a:solidFill>
                <a:effectLst/>
                <a:latin typeface="Proxima Nova Rg"/>
              </a:rPr>
              <a:t> é um documento que reflete as conclusões do EIA, apresentado de forma objetiva e com informações em linguagem acessível ao público em geral, de modo que se possam entender as vantagens e desvantagens da atividade ou empreendimento, bem como as consequências ambientais de sua implantação.</a:t>
            </a:r>
          </a:p>
          <a:p>
            <a:pPr algn="l"/>
            <a:endParaRPr lang="pt-BR" sz="4000" b="0" i="0" dirty="0">
              <a:solidFill>
                <a:schemeClr val="bg1"/>
              </a:solidFill>
              <a:effectLst/>
              <a:latin typeface="Proxima Nova Rg"/>
            </a:endParaRPr>
          </a:p>
        </p:txBody>
      </p:sp>
    </p:spTree>
    <p:extLst>
      <p:ext uri="{BB962C8B-B14F-4D97-AF65-F5344CB8AC3E}">
        <p14:creationId xmlns:p14="http://schemas.microsoft.com/office/powerpoint/2010/main" val="1060269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84593CD-F7CF-DC67-8585-467D9EC0A8CF}"/>
              </a:ext>
            </a:extLst>
          </p:cNvPr>
          <p:cNvSpPr txBox="1"/>
          <p:nvPr/>
        </p:nvSpPr>
        <p:spPr>
          <a:xfrm>
            <a:off x="285750" y="571500"/>
            <a:ext cx="17716500" cy="6247864"/>
          </a:xfrm>
          <a:prstGeom prst="rect">
            <a:avLst/>
          </a:prstGeom>
          <a:noFill/>
        </p:spPr>
        <p:txBody>
          <a:bodyPr wrap="square" rtlCol="0">
            <a:spAutoFit/>
          </a:bodyPr>
          <a:lstStyle/>
          <a:p>
            <a:pPr algn="l"/>
            <a:r>
              <a:rPr lang="pt-BR" sz="4000" b="1" i="0" dirty="0">
                <a:solidFill>
                  <a:schemeClr val="bg1"/>
                </a:solidFill>
                <a:effectLst/>
                <a:latin typeface="Proxima Nova Rg"/>
              </a:rPr>
              <a:t>Quem precisa realizar o EIA/RIMA?</a:t>
            </a:r>
            <a:endParaRPr lang="pt-BR" sz="4000" b="0" i="0" dirty="0">
              <a:solidFill>
                <a:schemeClr val="bg1"/>
              </a:solidFill>
              <a:effectLst/>
              <a:latin typeface="Proxima Nova Rg"/>
            </a:endParaRPr>
          </a:p>
          <a:p>
            <a:pPr algn="l"/>
            <a:r>
              <a:rPr lang="pt-BR" sz="4000" b="0" i="0" dirty="0">
                <a:solidFill>
                  <a:schemeClr val="bg1"/>
                </a:solidFill>
                <a:effectLst/>
                <a:latin typeface="Proxima Nova Rg"/>
              </a:rPr>
              <a:t>Todos os empreendimentos relacionados na </a:t>
            </a:r>
            <a:r>
              <a:rPr lang="pt-BR" sz="4000" b="1" i="0" u="none" strike="noStrike" dirty="0">
                <a:solidFill>
                  <a:schemeClr val="bg1"/>
                </a:solidFill>
                <a:effectLst/>
                <a:latin typeface="Proxima Nova Rg"/>
              </a:rPr>
              <a:t>Resolução CEMA n° 107/2020</a:t>
            </a:r>
            <a:r>
              <a:rPr lang="pt-BR" sz="4000" b="0" i="0" dirty="0">
                <a:solidFill>
                  <a:schemeClr val="bg1"/>
                </a:solidFill>
                <a:effectLst/>
                <a:latin typeface="Proxima Nova Rg"/>
              </a:rPr>
              <a:t> (art. 59°), observando as Resoluções e Portarias estaduais específicas para cada tipologia de atividade a ser implantada. Também poderá ser exigido EIA/RIMA se, por ocasião da apresentação de outros Estudos Ambientais, ficar caracterizada pelas peculiaridades do empreendimento e pelos impactos avaliados, devidamente fundamentado em parecer técnico do órgão ambiental competente, que se trata de atividade potencialmente causadora de significativo impacto ambiental.</a:t>
            </a:r>
          </a:p>
          <a:p>
            <a:pPr algn="l"/>
            <a:endParaRPr lang="pt-BR" sz="4000" b="0" i="0" dirty="0">
              <a:solidFill>
                <a:schemeClr val="bg1"/>
              </a:solidFill>
              <a:effectLst/>
              <a:latin typeface="Proxima Nova Rg"/>
            </a:endParaRPr>
          </a:p>
        </p:txBody>
      </p:sp>
    </p:spTree>
    <p:extLst>
      <p:ext uri="{BB962C8B-B14F-4D97-AF65-F5344CB8AC3E}">
        <p14:creationId xmlns:p14="http://schemas.microsoft.com/office/powerpoint/2010/main" val="2409608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23E4CCC8-3E8B-2B01-FE8B-EC1C774DDFEC}"/>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5FCF3BEB-86D5-78B0-014D-9E12C1672CA4}"/>
              </a:ext>
            </a:extLst>
          </p:cNvPr>
          <p:cNvSpPr>
            <a:spLocks noGrp="1"/>
          </p:cNvSpPr>
          <p:nvPr>
            <p:ph type="title"/>
          </p:nvPr>
        </p:nvSpPr>
        <p:spPr>
          <a:xfrm>
            <a:off x="3276600" y="334108"/>
            <a:ext cx="10972800" cy="1143000"/>
          </a:xfrm>
        </p:spPr>
        <p:txBody>
          <a:bodyPr>
            <a:normAutofit/>
          </a:bodyPr>
          <a:lstStyle/>
          <a:p>
            <a:r>
              <a:rPr lang="pt-BR" sz="6600" dirty="0">
                <a:solidFill>
                  <a:schemeClr val="bg1"/>
                </a:solidFill>
                <a:latin typeface="Arial Black" panose="020B0A04020102020204" pitchFamily="34" charset="0"/>
              </a:rPr>
              <a:t>Como começar um EIA</a:t>
            </a:r>
          </a:p>
        </p:txBody>
      </p:sp>
      <p:sp>
        <p:nvSpPr>
          <p:cNvPr id="4" name="Espaço Reservado para Conteúdo 3">
            <a:extLst>
              <a:ext uri="{FF2B5EF4-FFF2-40B4-BE49-F238E27FC236}">
                <a16:creationId xmlns:a16="http://schemas.microsoft.com/office/drawing/2014/main" id="{AD1DCF68-4257-E15D-23B4-743E29475E54}"/>
              </a:ext>
            </a:extLst>
          </p:cNvPr>
          <p:cNvSpPr>
            <a:spLocks noGrp="1"/>
          </p:cNvSpPr>
          <p:nvPr>
            <p:ph idx="1"/>
          </p:nvPr>
        </p:nvSpPr>
        <p:spPr>
          <a:xfrm>
            <a:off x="0" y="1477108"/>
            <a:ext cx="16078200" cy="7781192"/>
          </a:xfrm>
        </p:spPr>
        <p:txBody>
          <a:bodyPr/>
          <a:lstStyle/>
          <a:p>
            <a:r>
              <a:rPr lang="pt-BR" sz="4000" dirty="0">
                <a:solidFill>
                  <a:schemeClr val="bg1"/>
                </a:solidFill>
                <a:latin typeface="Arial Black" panose="020B0A04020102020204" pitchFamily="34" charset="0"/>
              </a:rPr>
              <a:t>Abordagem dirigida;</a:t>
            </a:r>
          </a:p>
          <a:p>
            <a:r>
              <a:rPr lang="pt-BR" sz="4000" dirty="0">
                <a:solidFill>
                  <a:schemeClr val="bg1"/>
                </a:solidFill>
                <a:latin typeface="Arial Black" panose="020B0A04020102020204" pitchFamily="34" charset="0"/>
              </a:rPr>
              <a:t>Pressupõe-se que só faz sentido levantar dados que serão efetivamente utilizados na análise dos impactos, ou seja, serão úteis para a tomada de decisões.</a:t>
            </a:r>
          </a:p>
          <a:p>
            <a:r>
              <a:rPr lang="pt-BR" sz="4000" dirty="0">
                <a:solidFill>
                  <a:schemeClr val="bg1"/>
                </a:solidFill>
                <a:latin typeface="Arial Black" panose="020B0A04020102020204" pitchFamily="34" charset="0"/>
              </a:rPr>
              <a:t>A AIA não busca o conhecimento, nem ampliar as fronteiras da ciência;</a:t>
            </a:r>
          </a:p>
          <a:p>
            <a:r>
              <a:rPr lang="pt-BR" sz="4000" dirty="0">
                <a:solidFill>
                  <a:schemeClr val="bg1"/>
                </a:solidFill>
                <a:latin typeface="Arial Black" panose="020B0A04020102020204" pitchFamily="34" charset="0"/>
              </a:rPr>
              <a:t>Utiliza conhecimento e métodos científicos para auxiliará na solução de problemas práticos, concretamente o planejamento do projeto e a tomada de decisão. </a:t>
            </a:r>
          </a:p>
          <a:p>
            <a:endParaRPr lang="pt-BR" dirty="0"/>
          </a:p>
        </p:txBody>
      </p:sp>
    </p:spTree>
    <p:extLst>
      <p:ext uri="{BB962C8B-B14F-4D97-AF65-F5344CB8AC3E}">
        <p14:creationId xmlns:p14="http://schemas.microsoft.com/office/powerpoint/2010/main" val="3000038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8554A3D7-5D7E-49FB-F4A7-FC85E451D1AC}"/>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8B928AF0-9837-E3CE-F232-AC256118E71A}"/>
              </a:ext>
            </a:extLst>
          </p:cNvPr>
          <p:cNvSpPr>
            <a:spLocks noGrp="1"/>
          </p:cNvSpPr>
          <p:nvPr>
            <p:ph type="title"/>
          </p:nvPr>
        </p:nvSpPr>
        <p:spPr>
          <a:xfrm>
            <a:off x="3276600" y="334108"/>
            <a:ext cx="8229600" cy="1143000"/>
          </a:xfrm>
        </p:spPr>
        <p:txBody>
          <a:bodyPr>
            <a:normAutofit fontScale="90000"/>
          </a:bodyPr>
          <a:lstStyle/>
          <a:p>
            <a:r>
              <a:rPr lang="pt-BR" sz="5400" dirty="0">
                <a:solidFill>
                  <a:schemeClr val="bg1"/>
                </a:solidFill>
                <a:latin typeface="Arial Black" panose="020B0A04020102020204" pitchFamily="34" charset="0"/>
              </a:rPr>
              <a:t>Como começar um EIA</a:t>
            </a:r>
          </a:p>
        </p:txBody>
      </p:sp>
      <p:sp>
        <p:nvSpPr>
          <p:cNvPr id="4" name="Espaço Reservado para Conteúdo 3">
            <a:extLst>
              <a:ext uri="{FF2B5EF4-FFF2-40B4-BE49-F238E27FC236}">
                <a16:creationId xmlns:a16="http://schemas.microsoft.com/office/drawing/2014/main" id="{844AE96E-CF10-A14D-1847-B53E0C901101}"/>
              </a:ext>
            </a:extLst>
          </p:cNvPr>
          <p:cNvSpPr>
            <a:spLocks noGrp="1"/>
          </p:cNvSpPr>
          <p:nvPr>
            <p:ph idx="1"/>
          </p:nvPr>
        </p:nvSpPr>
        <p:spPr>
          <a:xfrm>
            <a:off x="0" y="1477108"/>
            <a:ext cx="16078200" cy="7781192"/>
          </a:xfrm>
        </p:spPr>
        <p:txBody>
          <a:bodyPr/>
          <a:lstStyle/>
          <a:p>
            <a:r>
              <a:rPr lang="pt-BR" sz="4400" dirty="0">
                <a:solidFill>
                  <a:schemeClr val="bg1"/>
                </a:solidFill>
                <a:latin typeface="Arial Black" panose="020B0A04020102020204" pitchFamily="34" charset="0"/>
              </a:rPr>
              <a:t> Sob uma perspectiva dirigida.</a:t>
            </a:r>
          </a:p>
          <a:p>
            <a:r>
              <a:rPr lang="pt-BR" sz="4400" dirty="0">
                <a:solidFill>
                  <a:schemeClr val="bg1"/>
                </a:solidFill>
                <a:latin typeface="Arial Black" panose="020B0A04020102020204" pitchFamily="34" charset="0"/>
              </a:rPr>
              <a:t>A primeira atividade em um EIA é a identificação dos prováveis impactos ambientais.</a:t>
            </a:r>
          </a:p>
          <a:p>
            <a:r>
              <a:rPr lang="pt-BR" sz="4400" dirty="0">
                <a:solidFill>
                  <a:schemeClr val="bg1"/>
                </a:solidFill>
                <a:latin typeface="Arial Black" panose="020B0A04020102020204" pitchFamily="34" charset="0"/>
              </a:rPr>
              <a:t>Formulação de hipóteses sobre a resposta do meio Às solicitações que serão impostas pelo empreendimento. </a:t>
            </a:r>
          </a:p>
          <a:p>
            <a:r>
              <a:rPr lang="pt-BR" sz="4400" dirty="0">
                <a:solidFill>
                  <a:schemeClr val="bg1"/>
                </a:solidFill>
                <a:latin typeface="Arial Black" panose="020B0A04020102020204" pitchFamily="34" charset="0"/>
              </a:rPr>
              <a:t>Seleção dos impactos mais significativos. </a:t>
            </a:r>
          </a:p>
          <a:p>
            <a:r>
              <a:rPr lang="pt-BR" sz="4400" dirty="0">
                <a:solidFill>
                  <a:schemeClr val="bg1"/>
                </a:solidFill>
                <a:latin typeface="Arial Black" panose="020B0A04020102020204" pitchFamily="34" charset="0"/>
              </a:rPr>
              <a:t>Reconhecimento da área. </a:t>
            </a:r>
          </a:p>
          <a:p>
            <a:endParaRPr lang="pt-BR" dirty="0"/>
          </a:p>
        </p:txBody>
      </p:sp>
    </p:spTree>
    <p:extLst>
      <p:ext uri="{BB962C8B-B14F-4D97-AF65-F5344CB8AC3E}">
        <p14:creationId xmlns:p14="http://schemas.microsoft.com/office/powerpoint/2010/main" val="2208586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214760A1-B1A5-628A-810F-4BA580A29788}"/>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302AE87A-FB96-521F-37BC-FF4F78FB76FB}"/>
              </a:ext>
            </a:extLst>
          </p:cNvPr>
          <p:cNvSpPr>
            <a:spLocks noGrp="1"/>
          </p:cNvSpPr>
          <p:nvPr>
            <p:ph type="title"/>
          </p:nvPr>
        </p:nvSpPr>
        <p:spPr>
          <a:xfrm>
            <a:off x="3276600" y="334108"/>
            <a:ext cx="8229600" cy="1143000"/>
          </a:xfrm>
        </p:spPr>
        <p:txBody>
          <a:bodyPr>
            <a:normAutofit fontScale="90000"/>
          </a:bodyPr>
          <a:lstStyle/>
          <a:p>
            <a:r>
              <a:rPr lang="pt-BR" dirty="0">
                <a:solidFill>
                  <a:schemeClr val="bg1"/>
                </a:solidFill>
              </a:rPr>
              <a:t>Principais fontes de informações para reconhecimento ambiental.</a:t>
            </a:r>
          </a:p>
        </p:txBody>
      </p:sp>
      <p:sp>
        <p:nvSpPr>
          <p:cNvPr id="4" name="Espaço Reservado para Conteúdo 3">
            <a:extLst>
              <a:ext uri="{FF2B5EF4-FFF2-40B4-BE49-F238E27FC236}">
                <a16:creationId xmlns:a16="http://schemas.microsoft.com/office/drawing/2014/main" id="{D70C34AC-D311-AA97-133B-4A4BC862B8FE}"/>
              </a:ext>
            </a:extLst>
          </p:cNvPr>
          <p:cNvSpPr>
            <a:spLocks noGrp="1"/>
          </p:cNvSpPr>
          <p:nvPr>
            <p:ph idx="1"/>
          </p:nvPr>
        </p:nvSpPr>
        <p:spPr>
          <a:xfrm>
            <a:off x="0" y="1477108"/>
            <a:ext cx="16078200" cy="7781192"/>
          </a:xfrm>
        </p:spPr>
        <p:txBody>
          <a:bodyPr/>
          <a:lstStyle/>
          <a:p>
            <a:r>
              <a:rPr lang="pt-BR" dirty="0">
                <a:solidFill>
                  <a:schemeClr val="bg1"/>
                </a:solidFill>
              </a:rPr>
              <a:t>Mapas topográficos</a:t>
            </a:r>
          </a:p>
          <a:p>
            <a:r>
              <a:rPr lang="pt-BR" dirty="0">
                <a:solidFill>
                  <a:schemeClr val="bg1"/>
                </a:solidFill>
              </a:rPr>
              <a:t>Fotografias aéreas;</a:t>
            </a:r>
          </a:p>
          <a:p>
            <a:r>
              <a:rPr lang="pt-BR" dirty="0">
                <a:solidFill>
                  <a:schemeClr val="bg1"/>
                </a:solidFill>
              </a:rPr>
              <a:t>Imagens de Satélites</a:t>
            </a:r>
          </a:p>
          <a:p>
            <a:r>
              <a:rPr lang="pt-BR" dirty="0">
                <a:solidFill>
                  <a:schemeClr val="bg1"/>
                </a:solidFill>
              </a:rPr>
              <a:t>Plantas relativas ao projeto;</a:t>
            </a:r>
          </a:p>
          <a:p>
            <a:r>
              <a:rPr lang="pt-BR" dirty="0">
                <a:solidFill>
                  <a:schemeClr val="bg1"/>
                </a:solidFill>
              </a:rPr>
              <a:t>Memorais descritivos do projeto; ; </a:t>
            </a:r>
          </a:p>
          <a:p>
            <a:r>
              <a:rPr lang="pt-BR" dirty="0">
                <a:solidFill>
                  <a:schemeClr val="bg1"/>
                </a:solidFill>
              </a:rPr>
              <a:t>Estudos Ambientais anteriores;</a:t>
            </a:r>
          </a:p>
          <a:p>
            <a:r>
              <a:rPr lang="pt-BR" dirty="0">
                <a:solidFill>
                  <a:schemeClr val="bg1"/>
                </a:solidFill>
              </a:rPr>
              <a:t>Breve pesquisa bibliográfica</a:t>
            </a:r>
          </a:p>
          <a:p>
            <a:r>
              <a:rPr lang="pt-BR" dirty="0">
                <a:solidFill>
                  <a:schemeClr val="bg1"/>
                </a:solidFill>
              </a:rPr>
              <a:t>Base de dados socioeconômicos</a:t>
            </a:r>
          </a:p>
          <a:p>
            <a:r>
              <a:rPr lang="pt-BR" dirty="0">
                <a:solidFill>
                  <a:schemeClr val="bg1"/>
                </a:solidFill>
              </a:rPr>
              <a:t>Conversas com prefeitos e funcionários municipais;</a:t>
            </a:r>
          </a:p>
          <a:p>
            <a:r>
              <a:rPr lang="pt-BR" dirty="0">
                <a:solidFill>
                  <a:schemeClr val="bg1"/>
                </a:solidFill>
              </a:rPr>
              <a:t>Conversa com moradores locais</a:t>
            </a:r>
          </a:p>
          <a:p>
            <a:r>
              <a:rPr lang="pt-BR" dirty="0">
                <a:solidFill>
                  <a:schemeClr val="bg1"/>
                </a:solidFill>
              </a:rPr>
              <a:t>Conversas com lideranças locais</a:t>
            </a:r>
          </a:p>
          <a:p>
            <a:r>
              <a:rPr lang="pt-BR" dirty="0">
                <a:solidFill>
                  <a:schemeClr val="bg1"/>
                </a:solidFill>
              </a:rPr>
              <a:t>Bases de dados ambientais</a:t>
            </a:r>
          </a:p>
          <a:p>
            <a:r>
              <a:rPr lang="pt-BR" dirty="0">
                <a:solidFill>
                  <a:schemeClr val="bg1"/>
                </a:solidFill>
              </a:rPr>
              <a:t>Realizas uma analise de compatibilidade do projeto com a legislação ambiental</a:t>
            </a:r>
          </a:p>
          <a:p>
            <a:endParaRPr lang="pt-BR" dirty="0"/>
          </a:p>
          <a:p>
            <a:endParaRPr lang="pt-BR" dirty="0"/>
          </a:p>
        </p:txBody>
      </p:sp>
    </p:spTree>
    <p:extLst>
      <p:ext uri="{BB962C8B-B14F-4D97-AF65-F5344CB8AC3E}">
        <p14:creationId xmlns:p14="http://schemas.microsoft.com/office/powerpoint/2010/main" val="1577937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5232AFB3-2C9C-4AF4-991A-3AD4CC5A98E0}"/>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B52B1F0B-3C21-8D09-D2C4-CDBE191AAE1D}"/>
              </a:ext>
            </a:extLst>
          </p:cNvPr>
          <p:cNvSpPr>
            <a:spLocks noGrp="1"/>
          </p:cNvSpPr>
          <p:nvPr>
            <p:ph type="title"/>
          </p:nvPr>
        </p:nvSpPr>
        <p:spPr>
          <a:xfrm>
            <a:off x="3276600" y="334108"/>
            <a:ext cx="10972800" cy="1143000"/>
          </a:xfrm>
        </p:spPr>
        <p:txBody>
          <a:bodyPr>
            <a:noAutofit/>
          </a:bodyPr>
          <a:lstStyle/>
          <a:p>
            <a:r>
              <a:rPr lang="pt-BR" sz="4800" dirty="0">
                <a:solidFill>
                  <a:schemeClr val="bg1"/>
                </a:solidFill>
              </a:rPr>
              <a:t>Principais atividades na elaboração de um EIA</a:t>
            </a:r>
          </a:p>
        </p:txBody>
      </p:sp>
      <p:graphicFrame>
        <p:nvGraphicFramePr>
          <p:cNvPr id="2" name="Diagrama 1">
            <a:extLst>
              <a:ext uri="{FF2B5EF4-FFF2-40B4-BE49-F238E27FC236}">
                <a16:creationId xmlns:a16="http://schemas.microsoft.com/office/drawing/2014/main" id="{3155DA66-3096-94FC-62A7-02A7BC4B9541}"/>
              </a:ext>
            </a:extLst>
          </p:cNvPr>
          <p:cNvGraphicFramePr/>
          <p:nvPr>
            <p:extLst>
              <p:ext uri="{D42A27DB-BD31-4B8C-83A1-F6EECF244321}">
                <p14:modId xmlns:p14="http://schemas.microsoft.com/office/powerpoint/2010/main" val="2602771362"/>
              </p:ext>
            </p:extLst>
          </p:nvPr>
        </p:nvGraphicFramePr>
        <p:xfrm>
          <a:off x="3048000" y="1828801"/>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6506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27952" y="1090225"/>
            <a:ext cx="18431082" cy="8790099"/>
            <a:chOff x="-336559" y="-2873092"/>
            <a:chExt cx="9651108" cy="11720132"/>
          </a:xfrm>
        </p:grpSpPr>
        <p:sp>
          <p:nvSpPr>
            <p:cNvPr id="3" name="TextBox 3"/>
            <p:cNvSpPr txBox="1"/>
            <p:nvPr/>
          </p:nvSpPr>
          <p:spPr>
            <a:xfrm>
              <a:off x="-233878" y="-1671785"/>
              <a:ext cx="9319470" cy="965200"/>
            </a:xfrm>
            <a:prstGeom prst="rect">
              <a:avLst/>
            </a:prstGeom>
          </p:spPr>
          <p:txBody>
            <a:bodyPr lIns="0" tIns="0" rIns="0" bIns="0" rtlCol="0" anchor="t">
              <a:spAutoFit/>
            </a:bodyPr>
            <a:lstStyle/>
            <a:p>
              <a:pPr algn="l">
                <a:lnSpc>
                  <a:spcPts val="5759"/>
                </a:lnSpc>
              </a:pPr>
              <a:endParaRPr lang="en-US" sz="4800" spc="96" dirty="0">
                <a:solidFill>
                  <a:srgbClr val="FFFFFF"/>
                </a:solidFill>
                <a:latin typeface="Fredoka One"/>
              </a:endParaRPr>
            </a:p>
          </p:txBody>
        </p:sp>
        <p:sp>
          <p:nvSpPr>
            <p:cNvPr id="4" name="AutoShape 4"/>
            <p:cNvSpPr/>
            <p:nvPr/>
          </p:nvSpPr>
          <p:spPr>
            <a:xfrm>
              <a:off x="-336559" y="-2873092"/>
              <a:ext cx="2052169" cy="296319"/>
            </a:xfrm>
            <a:prstGeom prst="rect">
              <a:avLst/>
            </a:prstGeom>
            <a:solidFill>
              <a:srgbClr val="FFC83A"/>
            </a:solidFill>
          </p:spPr>
        </p:sp>
        <p:sp>
          <p:nvSpPr>
            <p:cNvPr id="5" name="TextBox 5"/>
            <p:cNvSpPr txBox="1"/>
            <p:nvPr/>
          </p:nvSpPr>
          <p:spPr>
            <a:xfrm>
              <a:off x="-153251" y="-1765096"/>
              <a:ext cx="9467800" cy="10612136"/>
            </a:xfrm>
            <a:prstGeom prst="rect">
              <a:avLst/>
            </a:prstGeom>
          </p:spPr>
          <p:txBody>
            <a:bodyPr wrap="square" lIns="0" tIns="0" rIns="0" bIns="0" rtlCol="0" anchor="t">
              <a:spAutoFit/>
            </a:bodyPr>
            <a:lstStyle/>
            <a:p>
              <a:pPr marL="571500" indent="-571500" algn="l">
                <a:lnSpc>
                  <a:spcPts val="4760"/>
                </a:lnSpc>
                <a:buFont typeface="Arial" panose="020B0604020202020204" pitchFamily="34" charset="0"/>
                <a:buChar char="•"/>
              </a:pPr>
              <a:r>
                <a:rPr lang="pt-BR" sz="3600" spc="140" dirty="0">
                  <a:solidFill>
                    <a:schemeClr val="bg1"/>
                  </a:solidFill>
                  <a:latin typeface="Quicksand Bold"/>
                </a:rPr>
                <a:t>Leis que regulam os mecanismos ecossistêmicos:</a:t>
              </a:r>
            </a:p>
            <a:p>
              <a:pPr algn="l">
                <a:lnSpc>
                  <a:spcPts val="4760"/>
                </a:lnSpc>
              </a:pPr>
              <a:r>
                <a:rPr lang="pt-BR" sz="3600" spc="140" dirty="0">
                  <a:solidFill>
                    <a:schemeClr val="bg1"/>
                  </a:solidFill>
                  <a:latin typeface="Quicksand Bold"/>
                </a:rPr>
                <a:t>1. Interdependência;</a:t>
              </a:r>
            </a:p>
            <a:p>
              <a:pPr algn="l">
                <a:lnSpc>
                  <a:spcPts val="4760"/>
                </a:lnSpc>
              </a:pPr>
              <a:r>
                <a:rPr lang="pt-BR" sz="3600" spc="140" dirty="0">
                  <a:solidFill>
                    <a:schemeClr val="bg1"/>
                  </a:solidFill>
                  <a:latin typeface="Quicksand Bold"/>
                </a:rPr>
                <a:t>2. Ordem dinâmica;</a:t>
              </a:r>
            </a:p>
            <a:p>
              <a:pPr algn="l">
                <a:lnSpc>
                  <a:spcPts val="4760"/>
                </a:lnSpc>
              </a:pPr>
              <a:r>
                <a:rPr lang="pt-BR" sz="3600" spc="140" dirty="0">
                  <a:solidFill>
                    <a:schemeClr val="bg1"/>
                  </a:solidFill>
                  <a:latin typeface="Quicksand Bold"/>
                </a:rPr>
                <a:t>3. Equilíbrio autorregulado;</a:t>
              </a:r>
            </a:p>
            <a:p>
              <a:pPr algn="l">
                <a:lnSpc>
                  <a:spcPts val="4760"/>
                </a:lnSpc>
              </a:pPr>
              <a:r>
                <a:rPr lang="pt-BR" sz="3600" spc="140" dirty="0">
                  <a:solidFill>
                    <a:schemeClr val="bg1"/>
                  </a:solidFill>
                  <a:latin typeface="Quicksand Bold"/>
                </a:rPr>
                <a:t>4. Maior diversidade = maior estabilidade;</a:t>
              </a:r>
            </a:p>
            <a:p>
              <a:pPr algn="l">
                <a:lnSpc>
                  <a:spcPts val="4760"/>
                </a:lnSpc>
              </a:pPr>
              <a:r>
                <a:rPr lang="pt-BR" sz="3600" spc="140" dirty="0">
                  <a:solidFill>
                    <a:schemeClr val="bg1"/>
                  </a:solidFill>
                  <a:latin typeface="Quicksand Bold"/>
                </a:rPr>
                <a:t>5. Fluxo constante de matéria e energia; </a:t>
              </a:r>
            </a:p>
            <a:p>
              <a:pPr algn="l">
                <a:lnSpc>
                  <a:spcPts val="4760"/>
                </a:lnSpc>
              </a:pPr>
              <a:r>
                <a:rPr lang="pt-BR" sz="3600" spc="140" dirty="0">
                  <a:solidFill>
                    <a:schemeClr val="bg1"/>
                  </a:solidFill>
                  <a:latin typeface="Quicksand Bold"/>
                </a:rPr>
                <a:t>6. Reciclagem permanente –</a:t>
              </a:r>
            </a:p>
            <a:p>
              <a:pPr algn="l">
                <a:lnSpc>
                  <a:spcPts val="4760"/>
                </a:lnSpc>
              </a:pPr>
              <a:r>
                <a:rPr lang="pt-BR" sz="3600" spc="140" dirty="0">
                  <a:solidFill>
                    <a:schemeClr val="bg1"/>
                  </a:solidFill>
                  <a:latin typeface="Quicksand Bold"/>
                </a:rPr>
                <a:t>7. biomas.</a:t>
              </a:r>
            </a:p>
            <a:p>
              <a:pPr algn="l">
                <a:lnSpc>
                  <a:spcPts val="4760"/>
                </a:lnSpc>
              </a:pPr>
              <a:r>
                <a:rPr lang="pt-BR" sz="3600" spc="140" dirty="0">
                  <a:solidFill>
                    <a:schemeClr val="bg1"/>
                  </a:solidFill>
                  <a:latin typeface="Quicksand Bold"/>
                </a:rPr>
                <a:t>8. </a:t>
              </a:r>
              <a:r>
                <a:rPr lang="pt-BR" sz="3600" spc="140" dirty="0" err="1">
                  <a:solidFill>
                    <a:schemeClr val="bg1"/>
                  </a:solidFill>
                  <a:latin typeface="Quicksand Bold"/>
                </a:rPr>
                <a:t>ecosfera</a:t>
              </a:r>
              <a:r>
                <a:rPr lang="pt-BR" sz="3600" spc="140" dirty="0">
                  <a:solidFill>
                    <a:schemeClr val="bg1"/>
                  </a:solidFill>
                  <a:latin typeface="Quicksand Bold"/>
                </a:rPr>
                <a:t>.</a:t>
              </a:r>
            </a:p>
            <a:p>
              <a:pPr algn="l">
                <a:lnSpc>
                  <a:spcPts val="4760"/>
                </a:lnSpc>
              </a:pPr>
              <a:endParaRPr lang="pt-BR" sz="3600" spc="140" dirty="0">
                <a:solidFill>
                  <a:srgbClr val="FFC000"/>
                </a:solidFill>
                <a:latin typeface="Quicksand Bold"/>
              </a:endParaRPr>
            </a:p>
            <a:p>
              <a:pPr algn="l">
                <a:lnSpc>
                  <a:spcPts val="4760"/>
                </a:lnSpc>
              </a:pPr>
              <a:endParaRPr lang="pt-BR" sz="3600" spc="140" dirty="0">
                <a:solidFill>
                  <a:srgbClr val="FFC000"/>
                </a:solidFill>
                <a:latin typeface="Quicksand Bold"/>
              </a:endParaRPr>
            </a:p>
            <a:p>
              <a:pPr algn="l">
                <a:lnSpc>
                  <a:spcPts val="4760"/>
                </a:lnSpc>
              </a:pPr>
              <a:endParaRPr lang="pt-BR" sz="3600" spc="140" dirty="0">
                <a:solidFill>
                  <a:srgbClr val="FFC000"/>
                </a:solidFill>
                <a:latin typeface="Quicksand Bold"/>
              </a:endParaRPr>
            </a:p>
            <a:p>
              <a:pPr algn="l">
                <a:lnSpc>
                  <a:spcPts val="4760"/>
                </a:lnSpc>
              </a:pPr>
              <a:endParaRPr lang="pt-BR" sz="3600" spc="140" dirty="0">
                <a:solidFill>
                  <a:srgbClr val="FFC000"/>
                </a:solidFill>
                <a:latin typeface="Quicksand Bold"/>
              </a:endParaRPr>
            </a:p>
          </p:txBody>
        </p:sp>
      </p:grpSp>
      <p:sp>
        <p:nvSpPr>
          <p:cNvPr id="7" name="CaixaDeTexto 6">
            <a:extLst>
              <a:ext uri="{FF2B5EF4-FFF2-40B4-BE49-F238E27FC236}">
                <a16:creationId xmlns:a16="http://schemas.microsoft.com/office/drawing/2014/main" id="{1D34FD7F-DEE4-C4AE-E99B-C081F1A96E49}"/>
              </a:ext>
            </a:extLst>
          </p:cNvPr>
          <p:cNvSpPr txBox="1"/>
          <p:nvPr/>
        </p:nvSpPr>
        <p:spPr>
          <a:xfrm>
            <a:off x="812378" y="259228"/>
            <a:ext cx="17153504" cy="830997"/>
          </a:xfrm>
          <a:prstGeom prst="rect">
            <a:avLst/>
          </a:prstGeom>
          <a:noFill/>
        </p:spPr>
        <p:txBody>
          <a:bodyPr wrap="square" rtlCol="0">
            <a:spAutoFit/>
          </a:bodyPr>
          <a:lstStyle/>
          <a:p>
            <a:r>
              <a:rPr lang="pt-BR" sz="4800" b="1" dirty="0">
                <a:solidFill>
                  <a:schemeClr val="bg1"/>
                </a:solidFill>
                <a:latin typeface="Arial Black" panose="020B0A04020102020204" pitchFamily="34" charset="0"/>
              </a:rPr>
              <a:t>Ecologia Natural</a:t>
            </a:r>
          </a:p>
        </p:txBody>
      </p:sp>
    </p:spTree>
    <p:extLst>
      <p:ext uri="{BB962C8B-B14F-4D97-AF65-F5344CB8AC3E}">
        <p14:creationId xmlns:p14="http://schemas.microsoft.com/office/powerpoint/2010/main" val="56473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BA8AA43F-316D-D1FE-4928-486880F2D96B}"/>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4F67A9B0-4E3D-838F-FDFA-C48BD4E3CB00}"/>
              </a:ext>
            </a:extLst>
          </p:cNvPr>
          <p:cNvSpPr>
            <a:spLocks noGrp="1"/>
          </p:cNvSpPr>
          <p:nvPr>
            <p:ph type="title"/>
          </p:nvPr>
        </p:nvSpPr>
        <p:spPr>
          <a:xfrm>
            <a:off x="3276600" y="334108"/>
            <a:ext cx="11125200" cy="1143000"/>
          </a:xfrm>
        </p:spPr>
        <p:txBody>
          <a:bodyPr>
            <a:noAutofit/>
          </a:bodyPr>
          <a:lstStyle/>
          <a:p>
            <a:r>
              <a:rPr lang="pt-BR" sz="4800" dirty="0">
                <a:solidFill>
                  <a:schemeClr val="bg1"/>
                </a:solidFill>
              </a:rPr>
              <a:t>Principais atividades na elaboração de um EIA - EXECUÇÂO</a:t>
            </a:r>
          </a:p>
        </p:txBody>
      </p:sp>
      <p:graphicFrame>
        <p:nvGraphicFramePr>
          <p:cNvPr id="2" name="Diagrama 1">
            <a:extLst>
              <a:ext uri="{FF2B5EF4-FFF2-40B4-BE49-F238E27FC236}">
                <a16:creationId xmlns:a16="http://schemas.microsoft.com/office/drawing/2014/main" id="{74BFDD3D-7804-4957-CA95-C45FC96F8138}"/>
              </a:ext>
            </a:extLst>
          </p:cNvPr>
          <p:cNvGraphicFramePr/>
          <p:nvPr>
            <p:extLst>
              <p:ext uri="{D42A27DB-BD31-4B8C-83A1-F6EECF244321}">
                <p14:modId xmlns:p14="http://schemas.microsoft.com/office/powerpoint/2010/main" val="1881405232"/>
              </p:ext>
            </p:extLst>
          </p:nvPr>
        </p:nvGraphicFramePr>
        <p:xfrm>
          <a:off x="3048000" y="1828801"/>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0593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3F00FABA-7A1B-BB6A-C794-C4CD576F7BD0}"/>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D16F9466-217A-6514-04D7-DC902CA051FF}"/>
              </a:ext>
            </a:extLst>
          </p:cNvPr>
          <p:cNvSpPr>
            <a:spLocks noGrp="1"/>
          </p:cNvSpPr>
          <p:nvPr>
            <p:ph type="title"/>
          </p:nvPr>
        </p:nvSpPr>
        <p:spPr>
          <a:xfrm>
            <a:off x="3276600" y="334108"/>
            <a:ext cx="8229600" cy="1143000"/>
          </a:xfrm>
        </p:spPr>
        <p:txBody>
          <a:bodyPr/>
          <a:lstStyle/>
          <a:p>
            <a:r>
              <a:rPr lang="pt-BR" dirty="0">
                <a:solidFill>
                  <a:schemeClr val="bg1"/>
                </a:solidFill>
              </a:rPr>
              <a:t>Plano de Trabalho</a:t>
            </a:r>
          </a:p>
        </p:txBody>
      </p:sp>
      <p:sp>
        <p:nvSpPr>
          <p:cNvPr id="4" name="Espaço Reservado para Conteúdo 3">
            <a:extLst>
              <a:ext uri="{FF2B5EF4-FFF2-40B4-BE49-F238E27FC236}">
                <a16:creationId xmlns:a16="http://schemas.microsoft.com/office/drawing/2014/main" id="{B74C1FFD-21D5-68C4-9722-22AB356E16DC}"/>
              </a:ext>
            </a:extLst>
          </p:cNvPr>
          <p:cNvSpPr>
            <a:spLocks noGrp="1"/>
          </p:cNvSpPr>
          <p:nvPr>
            <p:ph idx="1"/>
          </p:nvPr>
        </p:nvSpPr>
        <p:spPr>
          <a:xfrm>
            <a:off x="0" y="1477108"/>
            <a:ext cx="16078200" cy="7781192"/>
          </a:xfrm>
        </p:spPr>
        <p:txBody>
          <a:bodyPr/>
          <a:lstStyle/>
          <a:p>
            <a:r>
              <a:rPr lang="pt-BR" dirty="0">
                <a:solidFill>
                  <a:schemeClr val="bg1"/>
                </a:solidFill>
              </a:rPr>
              <a:t>1) Breve Descrição do empreendimento</a:t>
            </a:r>
          </a:p>
          <a:p>
            <a:r>
              <a:rPr lang="pt-BR" dirty="0">
                <a:solidFill>
                  <a:schemeClr val="bg1"/>
                </a:solidFill>
              </a:rPr>
              <a:t>2) Breve descrição das alternativas que serão avaliadas</a:t>
            </a:r>
          </a:p>
          <a:p>
            <a:r>
              <a:rPr lang="pt-BR" dirty="0">
                <a:solidFill>
                  <a:schemeClr val="bg1"/>
                </a:solidFill>
              </a:rPr>
              <a:t>3)Localização</a:t>
            </a:r>
          </a:p>
          <a:p>
            <a:r>
              <a:rPr lang="pt-BR" dirty="0">
                <a:solidFill>
                  <a:schemeClr val="bg1"/>
                </a:solidFill>
              </a:rPr>
              <a:t>4) Delimitação da área de estudo</a:t>
            </a:r>
          </a:p>
          <a:p>
            <a:r>
              <a:rPr lang="pt-BR" dirty="0">
                <a:solidFill>
                  <a:schemeClr val="bg1"/>
                </a:solidFill>
              </a:rPr>
              <a:t>5) Caracterização Ambiental da área;</a:t>
            </a:r>
          </a:p>
          <a:p>
            <a:r>
              <a:rPr lang="pt-BR" dirty="0">
                <a:solidFill>
                  <a:schemeClr val="bg1"/>
                </a:solidFill>
              </a:rPr>
              <a:t>Principais impactos prováreis devidos ao empreendimento</a:t>
            </a:r>
          </a:p>
          <a:p>
            <a:r>
              <a:rPr lang="pt-BR" dirty="0">
                <a:solidFill>
                  <a:schemeClr val="bg1"/>
                </a:solidFill>
              </a:rPr>
              <a:t>7) Considerações sobre os prováreis impactos amais significativos </a:t>
            </a:r>
          </a:p>
          <a:p>
            <a:r>
              <a:rPr lang="pt-BR" dirty="0">
                <a:solidFill>
                  <a:schemeClr val="bg1"/>
                </a:solidFill>
              </a:rPr>
              <a:t>8) Estrutura proposta para EIA e conteúdo de cada capítulos e seção</a:t>
            </a:r>
          </a:p>
          <a:p>
            <a:r>
              <a:rPr lang="pt-BR" dirty="0">
                <a:solidFill>
                  <a:schemeClr val="bg1"/>
                </a:solidFill>
              </a:rPr>
              <a:t>9) metrologia de levantamentos e tratamentos de dados;</a:t>
            </a:r>
          </a:p>
          <a:p>
            <a:r>
              <a:rPr lang="pt-BR" dirty="0">
                <a:solidFill>
                  <a:schemeClr val="bg1"/>
                </a:solidFill>
              </a:rPr>
              <a:t>10) Procedimentos de análise de impactos;</a:t>
            </a:r>
          </a:p>
          <a:p>
            <a:r>
              <a:rPr lang="pt-BR" dirty="0">
                <a:solidFill>
                  <a:schemeClr val="bg1"/>
                </a:solidFill>
              </a:rPr>
              <a:t>110 formas de apresentação dos resultados</a:t>
            </a:r>
          </a:p>
          <a:p>
            <a:r>
              <a:rPr lang="pt-BR" dirty="0">
                <a:solidFill>
                  <a:schemeClr val="bg1"/>
                </a:solidFill>
              </a:rPr>
              <a:t>12) – Compromissos de consulta pública</a:t>
            </a:r>
          </a:p>
        </p:txBody>
      </p:sp>
    </p:spTree>
    <p:extLst>
      <p:ext uri="{BB962C8B-B14F-4D97-AF65-F5344CB8AC3E}">
        <p14:creationId xmlns:p14="http://schemas.microsoft.com/office/powerpoint/2010/main" val="3652540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FE420642-5F96-A98F-70CB-8636B03E4D2B}"/>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99BDDA8D-2A1E-6209-6B9C-FE4CDCC2EA9D}"/>
              </a:ext>
            </a:extLst>
          </p:cNvPr>
          <p:cNvSpPr>
            <a:spLocks noGrp="1"/>
          </p:cNvSpPr>
          <p:nvPr>
            <p:ph type="title"/>
          </p:nvPr>
        </p:nvSpPr>
        <p:spPr>
          <a:xfrm>
            <a:off x="3276600" y="334108"/>
            <a:ext cx="8229600" cy="1143000"/>
          </a:xfrm>
        </p:spPr>
        <p:txBody>
          <a:bodyPr>
            <a:normAutofit/>
          </a:bodyPr>
          <a:lstStyle/>
          <a:p>
            <a:r>
              <a:rPr lang="pt-BR" sz="4800" dirty="0">
                <a:solidFill>
                  <a:schemeClr val="bg1"/>
                </a:solidFill>
                <a:latin typeface="Arial Black" panose="020B0A04020102020204" pitchFamily="34" charset="0"/>
              </a:rPr>
              <a:t>Plano de Trabalho</a:t>
            </a:r>
          </a:p>
        </p:txBody>
      </p:sp>
      <p:sp>
        <p:nvSpPr>
          <p:cNvPr id="4" name="Espaço Reservado para Conteúdo 3">
            <a:extLst>
              <a:ext uri="{FF2B5EF4-FFF2-40B4-BE49-F238E27FC236}">
                <a16:creationId xmlns:a16="http://schemas.microsoft.com/office/drawing/2014/main" id="{D708595D-A3F7-5496-49DA-F9A11ACB50C4}"/>
              </a:ext>
            </a:extLst>
          </p:cNvPr>
          <p:cNvSpPr>
            <a:spLocks noGrp="1"/>
          </p:cNvSpPr>
          <p:nvPr>
            <p:ph idx="1"/>
          </p:nvPr>
        </p:nvSpPr>
        <p:spPr>
          <a:xfrm>
            <a:off x="0" y="1477108"/>
            <a:ext cx="16078200" cy="7781192"/>
          </a:xfrm>
        </p:spPr>
        <p:txBody>
          <a:bodyPr/>
          <a:lstStyle/>
          <a:p>
            <a:r>
              <a:rPr lang="pt-BR" sz="4000" dirty="0">
                <a:solidFill>
                  <a:schemeClr val="bg1"/>
                </a:solidFill>
                <a:latin typeface="Arial Black" panose="020B0A04020102020204" pitchFamily="34" charset="0"/>
              </a:rPr>
              <a:t>1)Consiste na preparação de uma lista de prováveis alterações decorrentes do empreendimento. </a:t>
            </a:r>
          </a:p>
          <a:p>
            <a:r>
              <a:rPr lang="pt-BR" sz="4000" dirty="0">
                <a:solidFill>
                  <a:schemeClr val="bg1"/>
                </a:solidFill>
                <a:latin typeface="Arial Black" panose="020B0A04020102020204" pitchFamily="34" charset="0"/>
              </a:rPr>
              <a:t>A AIA deverá ser feita com base:</a:t>
            </a:r>
          </a:p>
          <a:p>
            <a:r>
              <a:rPr lang="pt-BR" sz="4000" dirty="0">
                <a:solidFill>
                  <a:schemeClr val="bg1"/>
                </a:solidFill>
                <a:latin typeface="Arial Black" panose="020B0A04020102020204" pitchFamily="34" charset="0"/>
              </a:rPr>
              <a:t>No estudo das interações possíveis entre as ações ou atividade que compõem o empreendimento e </a:t>
            </a:r>
          </a:p>
          <a:p>
            <a:r>
              <a:rPr lang="pt-BR" sz="4000" dirty="0">
                <a:solidFill>
                  <a:schemeClr val="bg1"/>
                </a:solidFill>
                <a:latin typeface="Arial Black" panose="020B0A04020102020204" pitchFamily="34" charset="0"/>
              </a:rPr>
              <a:t>Os componentes do meio ambiente. </a:t>
            </a:r>
          </a:p>
          <a:p>
            <a:r>
              <a:rPr lang="pt-BR" sz="4000" dirty="0">
                <a:solidFill>
                  <a:schemeClr val="bg1"/>
                </a:solidFill>
                <a:latin typeface="Arial Black" panose="020B0A04020102020204" pitchFamily="34" charset="0"/>
              </a:rPr>
              <a:t>Relação de causa e efeito</a:t>
            </a:r>
          </a:p>
          <a:p>
            <a:r>
              <a:rPr lang="pt-BR" sz="4000" dirty="0">
                <a:solidFill>
                  <a:schemeClr val="bg1"/>
                </a:solidFill>
                <a:latin typeface="Arial Black" panose="020B0A04020102020204" pitchFamily="34" charset="0"/>
              </a:rPr>
              <a:t>Analogia com casos similares</a:t>
            </a:r>
          </a:p>
          <a:p>
            <a:r>
              <a:rPr lang="pt-BR" sz="4000" dirty="0">
                <a:solidFill>
                  <a:schemeClr val="bg1"/>
                </a:solidFill>
                <a:latin typeface="Arial Black" panose="020B0A04020102020204" pitchFamily="34" charset="0"/>
              </a:rPr>
              <a:t>Dedução,  confrontar as atividades que compõem o empreendimento com o ambiente local;</a:t>
            </a:r>
          </a:p>
          <a:p>
            <a:endParaRPr lang="pt-BR" dirty="0"/>
          </a:p>
        </p:txBody>
      </p:sp>
    </p:spTree>
    <p:extLst>
      <p:ext uri="{BB962C8B-B14F-4D97-AF65-F5344CB8AC3E}">
        <p14:creationId xmlns:p14="http://schemas.microsoft.com/office/powerpoint/2010/main" val="3926160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63327F2-42B6-4BB5-91BA-8512E37CFABB}"/>
              </a:ext>
            </a:extLst>
          </p:cNvPr>
          <p:cNvPicPr>
            <a:picLocks noChangeAspect="1"/>
          </p:cNvPicPr>
          <p:nvPr/>
        </p:nvPicPr>
        <p:blipFill>
          <a:blip r:embed="rId2"/>
          <a:srcRect t="5442"/>
          <a:stretch/>
        </p:blipFill>
        <p:spPr>
          <a:xfrm>
            <a:off x="216862" y="1181100"/>
            <a:ext cx="17309138" cy="8001000"/>
          </a:xfrm>
          <a:prstGeom prst="rect">
            <a:avLst/>
          </a:prstGeom>
        </p:spPr>
      </p:pic>
    </p:spTree>
    <p:extLst>
      <p:ext uri="{BB962C8B-B14F-4D97-AF65-F5344CB8AC3E}">
        <p14:creationId xmlns:p14="http://schemas.microsoft.com/office/powerpoint/2010/main" val="2451713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1"/>
          <p:cNvSpPr/>
          <p:nvPr/>
        </p:nvSpPr>
        <p:spPr>
          <a:xfrm>
            <a:off x="3510353" y="616104"/>
            <a:ext cx="11267316" cy="923249"/>
          </a:xfrm>
          <a:prstGeom prst="rect">
            <a:avLst/>
          </a:prstGeom>
          <a:noFill/>
          <a:ln>
            <a:noFill/>
          </a:ln>
        </p:spPr>
        <p:txBody>
          <a:bodyPr spcFirstLastPara="1" wrap="square" lIns="182850" tIns="91400" rIns="182850" bIns="91400" anchor="t" anchorCtr="0">
            <a:spAutoFit/>
          </a:bodyPr>
          <a:lstStyle/>
          <a:p>
            <a:pPr algn="ctr"/>
            <a:r>
              <a:rPr lang="pt-BR" sz="4800" b="1">
                <a:solidFill>
                  <a:schemeClr val="dk1"/>
                </a:solidFill>
                <a:latin typeface="Calibri"/>
                <a:ea typeface="Calibri"/>
                <a:cs typeface="Calibri"/>
                <a:sym typeface="Calibri"/>
              </a:rPr>
              <a:t>ESTRUTURA POLÍTICA DO MEIO AMBIENTE</a:t>
            </a:r>
            <a:endParaRPr sz="3600"/>
          </a:p>
        </p:txBody>
      </p:sp>
      <p:sp>
        <p:nvSpPr>
          <p:cNvPr id="311" name="Google Shape;311;p11"/>
          <p:cNvSpPr/>
          <p:nvPr/>
        </p:nvSpPr>
        <p:spPr>
          <a:xfrm>
            <a:off x="8138044" y="2534976"/>
            <a:ext cx="1818446" cy="923249"/>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182850" tIns="91400" rIns="182850" bIns="91400" anchor="t" anchorCtr="0">
            <a:spAutoFit/>
          </a:bodyPr>
          <a:lstStyle/>
          <a:p>
            <a:r>
              <a:rPr lang="pt-BR" sz="4800" b="1">
                <a:solidFill>
                  <a:srgbClr val="000000"/>
                </a:solidFill>
                <a:latin typeface="Calibri"/>
                <a:ea typeface="Calibri"/>
                <a:cs typeface="Calibri"/>
                <a:sym typeface="Calibri"/>
              </a:rPr>
              <a:t>MMA</a:t>
            </a:r>
            <a:endParaRPr sz="4800">
              <a:solidFill>
                <a:schemeClr val="dk1"/>
              </a:solidFill>
              <a:latin typeface="Calibri"/>
              <a:ea typeface="Calibri"/>
              <a:cs typeface="Calibri"/>
              <a:sym typeface="Calibri"/>
            </a:endParaRPr>
          </a:p>
        </p:txBody>
      </p:sp>
      <p:sp>
        <p:nvSpPr>
          <p:cNvPr id="312" name="Google Shape;312;p11"/>
          <p:cNvSpPr/>
          <p:nvPr/>
        </p:nvSpPr>
        <p:spPr>
          <a:xfrm>
            <a:off x="5863745" y="4039296"/>
            <a:ext cx="2733186" cy="923249"/>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182850" tIns="91400" rIns="182850" bIns="91400" anchor="t" anchorCtr="0">
            <a:spAutoFit/>
          </a:bodyPr>
          <a:lstStyle/>
          <a:p>
            <a:r>
              <a:rPr lang="pt-BR" sz="4800">
                <a:solidFill>
                  <a:srgbClr val="000000"/>
                </a:solidFill>
                <a:latin typeface="Calibri"/>
                <a:ea typeface="Calibri"/>
                <a:cs typeface="Calibri"/>
                <a:sym typeface="Calibri"/>
              </a:rPr>
              <a:t>CONAMA</a:t>
            </a:r>
            <a:endParaRPr sz="4800">
              <a:solidFill>
                <a:schemeClr val="dk1"/>
              </a:solidFill>
              <a:latin typeface="Calibri"/>
              <a:ea typeface="Calibri"/>
              <a:cs typeface="Calibri"/>
              <a:sym typeface="Calibri"/>
            </a:endParaRPr>
          </a:p>
        </p:txBody>
      </p:sp>
      <p:sp>
        <p:nvSpPr>
          <p:cNvPr id="313" name="Google Shape;313;p11"/>
          <p:cNvSpPr/>
          <p:nvPr/>
        </p:nvSpPr>
        <p:spPr>
          <a:xfrm>
            <a:off x="5863745" y="5543616"/>
            <a:ext cx="1792799" cy="923249"/>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182850" tIns="91400" rIns="182850" bIns="91400" anchor="t" anchorCtr="0">
            <a:spAutoFit/>
          </a:bodyPr>
          <a:lstStyle/>
          <a:p>
            <a:r>
              <a:rPr lang="pt-BR" sz="4800" b="1">
                <a:solidFill>
                  <a:srgbClr val="000000"/>
                </a:solidFill>
                <a:latin typeface="Calibri"/>
                <a:ea typeface="Calibri"/>
                <a:cs typeface="Calibri"/>
                <a:sym typeface="Calibri"/>
              </a:rPr>
              <a:t>SNUC</a:t>
            </a:r>
            <a:endParaRPr sz="4800">
              <a:solidFill>
                <a:schemeClr val="dk1"/>
              </a:solidFill>
              <a:latin typeface="Calibri"/>
              <a:ea typeface="Calibri"/>
              <a:cs typeface="Calibri"/>
              <a:sym typeface="Calibri"/>
            </a:endParaRPr>
          </a:p>
        </p:txBody>
      </p:sp>
      <p:sp>
        <p:nvSpPr>
          <p:cNvPr id="314" name="Google Shape;314;p11"/>
          <p:cNvSpPr/>
          <p:nvPr/>
        </p:nvSpPr>
        <p:spPr>
          <a:xfrm>
            <a:off x="7974797" y="5543616"/>
            <a:ext cx="2802692" cy="923249"/>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182850" tIns="91400" rIns="182850" bIns="91400" anchor="t" anchorCtr="0">
            <a:spAutoFit/>
          </a:bodyPr>
          <a:lstStyle/>
          <a:p>
            <a:r>
              <a:rPr lang="pt-BR" sz="4800" b="1">
                <a:solidFill>
                  <a:srgbClr val="000000"/>
                </a:solidFill>
                <a:latin typeface="Calibri"/>
                <a:ea typeface="Calibri"/>
                <a:cs typeface="Calibri"/>
                <a:sym typeface="Calibri"/>
              </a:rPr>
              <a:t>SISNAMA</a:t>
            </a:r>
            <a:endParaRPr sz="4800">
              <a:solidFill>
                <a:schemeClr val="dk1"/>
              </a:solidFill>
              <a:latin typeface="Calibri"/>
              <a:ea typeface="Calibri"/>
              <a:cs typeface="Calibri"/>
              <a:sym typeface="Calibri"/>
            </a:endParaRPr>
          </a:p>
        </p:txBody>
      </p:sp>
      <p:sp>
        <p:nvSpPr>
          <p:cNvPr id="315" name="Google Shape;315;p11"/>
          <p:cNvSpPr/>
          <p:nvPr/>
        </p:nvSpPr>
        <p:spPr>
          <a:xfrm>
            <a:off x="11452936" y="5520269"/>
            <a:ext cx="2155463" cy="923249"/>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182850" tIns="91400" rIns="182850" bIns="91400" anchor="t" anchorCtr="0">
            <a:spAutoFit/>
          </a:bodyPr>
          <a:lstStyle/>
          <a:p>
            <a:r>
              <a:rPr lang="pt-BR" sz="4800" b="1">
                <a:solidFill>
                  <a:srgbClr val="000000"/>
                </a:solidFill>
                <a:latin typeface="Calibri"/>
                <a:ea typeface="Calibri"/>
                <a:cs typeface="Calibri"/>
                <a:sym typeface="Calibri"/>
              </a:rPr>
              <a:t>IBAMA</a:t>
            </a:r>
            <a:endParaRPr sz="4800">
              <a:solidFill>
                <a:schemeClr val="dk1"/>
              </a:solidFill>
              <a:latin typeface="Calibri"/>
              <a:ea typeface="Calibri"/>
              <a:cs typeface="Calibri"/>
              <a:sym typeface="Calibri"/>
            </a:endParaRPr>
          </a:p>
        </p:txBody>
      </p:sp>
      <p:cxnSp>
        <p:nvCxnSpPr>
          <p:cNvPr id="316" name="Google Shape;316;p11"/>
          <p:cNvCxnSpPr/>
          <p:nvPr/>
        </p:nvCxnSpPr>
        <p:spPr>
          <a:xfrm>
            <a:off x="8331989" y="4500960"/>
            <a:ext cx="812010" cy="0"/>
          </a:xfrm>
          <a:prstGeom prst="straightConnector1">
            <a:avLst/>
          </a:prstGeom>
          <a:noFill/>
          <a:ln w="19050" cap="flat" cmpd="sng">
            <a:solidFill>
              <a:schemeClr val="accent1"/>
            </a:solidFill>
            <a:prstDash val="solid"/>
            <a:miter lim="800000"/>
            <a:headEnd type="none" w="sm" len="sm"/>
            <a:tailEnd type="none" w="sm" len="sm"/>
          </a:ln>
        </p:spPr>
      </p:cxnSp>
      <p:cxnSp>
        <p:nvCxnSpPr>
          <p:cNvPr id="317" name="Google Shape;317;p11"/>
          <p:cNvCxnSpPr/>
          <p:nvPr/>
        </p:nvCxnSpPr>
        <p:spPr>
          <a:xfrm flipH="1">
            <a:off x="6760144" y="5289755"/>
            <a:ext cx="2416631" cy="19667"/>
          </a:xfrm>
          <a:prstGeom prst="straightConnector1">
            <a:avLst/>
          </a:prstGeom>
          <a:noFill/>
          <a:ln w="19050" cap="flat" cmpd="sng">
            <a:solidFill>
              <a:schemeClr val="accent1"/>
            </a:solidFill>
            <a:prstDash val="solid"/>
            <a:miter lim="800000"/>
            <a:headEnd type="none" w="sm" len="sm"/>
            <a:tailEnd type="none" w="sm" len="sm"/>
          </a:ln>
        </p:spPr>
      </p:cxnSp>
      <p:cxnSp>
        <p:nvCxnSpPr>
          <p:cNvPr id="318" name="Google Shape;318;p11"/>
          <p:cNvCxnSpPr>
            <a:endCxn id="313" idx="0"/>
          </p:cNvCxnSpPr>
          <p:nvPr/>
        </p:nvCxnSpPr>
        <p:spPr>
          <a:xfrm>
            <a:off x="6760145" y="5323416"/>
            <a:ext cx="0" cy="220200"/>
          </a:xfrm>
          <a:prstGeom prst="straightConnector1">
            <a:avLst/>
          </a:prstGeom>
          <a:noFill/>
          <a:ln w="19050" cap="flat" cmpd="sng">
            <a:solidFill>
              <a:schemeClr val="accent1"/>
            </a:solidFill>
            <a:prstDash val="solid"/>
            <a:miter lim="800000"/>
            <a:headEnd type="none" w="sm" len="sm"/>
            <a:tailEnd type="none" w="sm" len="sm"/>
          </a:ln>
        </p:spPr>
      </p:cxnSp>
      <p:cxnSp>
        <p:nvCxnSpPr>
          <p:cNvPr id="319" name="Google Shape;319;p11"/>
          <p:cNvCxnSpPr/>
          <p:nvPr/>
        </p:nvCxnSpPr>
        <p:spPr>
          <a:xfrm>
            <a:off x="9176771" y="5289755"/>
            <a:ext cx="3120947" cy="19067"/>
          </a:xfrm>
          <a:prstGeom prst="straightConnector1">
            <a:avLst/>
          </a:prstGeom>
          <a:noFill/>
          <a:ln w="19050" cap="flat" cmpd="sng">
            <a:solidFill>
              <a:schemeClr val="accent1"/>
            </a:solidFill>
            <a:prstDash val="solid"/>
            <a:miter lim="800000"/>
            <a:headEnd type="none" w="sm" len="sm"/>
            <a:tailEnd type="none" w="sm" len="sm"/>
          </a:ln>
        </p:spPr>
      </p:cxnSp>
      <p:cxnSp>
        <p:nvCxnSpPr>
          <p:cNvPr id="320" name="Google Shape;320;p11"/>
          <p:cNvCxnSpPr/>
          <p:nvPr/>
        </p:nvCxnSpPr>
        <p:spPr>
          <a:xfrm>
            <a:off x="12290322" y="5264521"/>
            <a:ext cx="0" cy="372029"/>
          </a:xfrm>
          <a:prstGeom prst="straightConnector1">
            <a:avLst/>
          </a:prstGeom>
          <a:noFill/>
          <a:ln w="19050" cap="flat" cmpd="sng">
            <a:solidFill>
              <a:schemeClr val="accent1"/>
            </a:solidFill>
            <a:prstDash val="solid"/>
            <a:miter lim="800000"/>
            <a:headEnd type="none" w="sm" len="sm"/>
            <a:tailEnd type="none" w="sm" len="sm"/>
          </a:ln>
        </p:spPr>
      </p:cxnSp>
      <p:cxnSp>
        <p:nvCxnSpPr>
          <p:cNvPr id="321" name="Google Shape;321;p11"/>
          <p:cNvCxnSpPr>
            <a:stCxn id="311" idx="2"/>
          </p:cNvCxnSpPr>
          <p:nvPr/>
        </p:nvCxnSpPr>
        <p:spPr>
          <a:xfrm>
            <a:off x="9047267" y="3458225"/>
            <a:ext cx="0" cy="1864882"/>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337"/>
        <p:cNvGrpSpPr/>
        <p:nvPr/>
      </p:nvGrpSpPr>
      <p:grpSpPr>
        <a:xfrm>
          <a:off x="0" y="0"/>
          <a:ext cx="0" cy="0"/>
          <a:chOff x="0" y="0"/>
          <a:chExt cx="0" cy="0"/>
        </a:xfrm>
      </p:grpSpPr>
      <p:sp>
        <p:nvSpPr>
          <p:cNvPr id="338" name="Google Shape;338;p14"/>
          <p:cNvSpPr/>
          <p:nvPr/>
        </p:nvSpPr>
        <p:spPr>
          <a:xfrm>
            <a:off x="4571999" y="404357"/>
            <a:ext cx="9144000" cy="2523944"/>
          </a:xfrm>
          <a:prstGeom prst="rect">
            <a:avLst/>
          </a:prstGeom>
          <a:noFill/>
          <a:ln>
            <a:noFill/>
          </a:ln>
        </p:spPr>
        <p:txBody>
          <a:bodyPr spcFirstLastPara="1" wrap="square" lIns="182850" tIns="91400" rIns="182850" bIns="91400" anchor="t" anchorCtr="0">
            <a:spAutoFit/>
          </a:bodyPr>
          <a:lstStyle/>
          <a:p>
            <a:pPr algn="ctr"/>
            <a:r>
              <a:rPr lang="pt-BR" sz="4800" b="1" dirty="0">
                <a:solidFill>
                  <a:schemeClr val="bg1"/>
                </a:solidFill>
                <a:latin typeface="Calibri"/>
                <a:ea typeface="Calibri"/>
                <a:cs typeface="Calibri"/>
                <a:sym typeface="Calibri"/>
              </a:rPr>
              <a:t>SNUC – SISTEMA NACIONAL DE UNIDADES DE CONSERVAÇÃO</a:t>
            </a:r>
            <a:endParaRPr sz="4800" dirty="0">
              <a:solidFill>
                <a:schemeClr val="bg1"/>
              </a:solidFill>
              <a:latin typeface="Calibri"/>
              <a:ea typeface="Calibri"/>
              <a:cs typeface="Calibri"/>
              <a:sym typeface="Calibri"/>
            </a:endParaRPr>
          </a:p>
          <a:p>
            <a:br>
              <a:rPr lang="pt-BR" sz="2801" dirty="0">
                <a:solidFill>
                  <a:schemeClr val="dk1"/>
                </a:solidFill>
                <a:latin typeface="Calibri"/>
                <a:ea typeface="Calibri"/>
                <a:cs typeface="Calibri"/>
                <a:sym typeface="Calibri"/>
              </a:rPr>
            </a:br>
            <a:endParaRPr sz="2801" dirty="0">
              <a:solidFill>
                <a:schemeClr val="dk1"/>
              </a:solidFill>
              <a:latin typeface="Calibri"/>
              <a:ea typeface="Calibri"/>
              <a:cs typeface="Calibri"/>
              <a:sym typeface="Calibri"/>
            </a:endParaRPr>
          </a:p>
        </p:txBody>
      </p:sp>
      <p:sp>
        <p:nvSpPr>
          <p:cNvPr id="339" name="Google Shape;339;p14"/>
          <p:cNvSpPr/>
          <p:nvPr/>
        </p:nvSpPr>
        <p:spPr>
          <a:xfrm>
            <a:off x="533400" y="2913238"/>
            <a:ext cx="15154352" cy="4616568"/>
          </a:xfrm>
          <a:prstGeom prst="rect">
            <a:avLst/>
          </a:prstGeom>
          <a:noFill/>
          <a:ln>
            <a:noFill/>
          </a:ln>
        </p:spPr>
        <p:txBody>
          <a:bodyPr spcFirstLastPara="1" wrap="square" lIns="182850" tIns="91400" rIns="182850" bIns="91400" anchor="t" anchorCtr="0">
            <a:spAutoFit/>
          </a:bodyPr>
          <a:lstStyle/>
          <a:p>
            <a:pPr indent="-304793" algn="just">
              <a:buClr>
                <a:schemeClr val="dk1"/>
              </a:buClr>
              <a:buSzPts val="2400"/>
              <a:buFont typeface="Arial"/>
              <a:buChar char="•"/>
            </a:pPr>
            <a:r>
              <a:rPr lang="pt-BR" sz="4800" b="1" u="sng" dirty="0">
                <a:solidFill>
                  <a:schemeClr val="bg1"/>
                </a:solidFill>
                <a:latin typeface="Calibri"/>
                <a:ea typeface="Calibri"/>
                <a:cs typeface="Calibri"/>
                <a:sym typeface="Calibri"/>
              </a:rPr>
              <a:t>LEI 9.985/2000</a:t>
            </a:r>
            <a:r>
              <a:rPr lang="pt-BR" sz="4800" b="1" dirty="0">
                <a:solidFill>
                  <a:schemeClr val="bg1"/>
                </a:solidFill>
                <a:latin typeface="Calibri"/>
                <a:ea typeface="Calibri"/>
                <a:cs typeface="Calibri"/>
                <a:sym typeface="Calibri"/>
              </a:rPr>
              <a:t> -  SNUC é o conjunto de unidades de conservação (UC) federais, estaduais e municipais. </a:t>
            </a:r>
            <a:endParaRPr sz="3600" b="1" dirty="0">
              <a:solidFill>
                <a:schemeClr val="bg1"/>
              </a:solidFill>
            </a:endParaRPr>
          </a:p>
          <a:p>
            <a:pPr indent="-304793" algn="just">
              <a:buClr>
                <a:schemeClr val="dk1"/>
              </a:buClr>
              <a:buSzPts val="2400"/>
              <a:buFont typeface="Arial"/>
              <a:buChar char="•"/>
            </a:pPr>
            <a:r>
              <a:rPr lang="pt-BR" sz="4800" b="1" u="sng" dirty="0">
                <a:solidFill>
                  <a:schemeClr val="bg1"/>
                </a:solidFill>
                <a:latin typeface="Calibri"/>
                <a:ea typeface="Calibri"/>
                <a:cs typeface="Calibri"/>
                <a:sym typeface="Calibri"/>
              </a:rPr>
              <a:t>OBJETIVO:</a:t>
            </a:r>
            <a:r>
              <a:rPr lang="pt-BR" sz="4800" b="1" dirty="0">
                <a:solidFill>
                  <a:schemeClr val="bg1"/>
                </a:solidFill>
                <a:latin typeface="Calibri"/>
                <a:ea typeface="Calibri"/>
                <a:cs typeface="Calibri"/>
                <a:sym typeface="Calibri"/>
              </a:rPr>
              <a:t> além de conservar os ecossistemas e a biodiversidade, gerar renda, emprego, desenvolvimento e proporcionar uma efetiva melhora na qualidade de vida das populações locais e do Brasil como um todo.</a:t>
            </a:r>
            <a:endParaRPr sz="3600" b="1" dirty="0">
              <a:solidFill>
                <a:schemeClr val="bg1"/>
              </a:solidFill>
            </a:endParaRPr>
          </a:p>
        </p:txBody>
      </p:sp>
      <p:sp>
        <p:nvSpPr>
          <p:cNvPr id="2" name="AutoShape 4">
            <a:extLst>
              <a:ext uri="{FF2B5EF4-FFF2-40B4-BE49-F238E27FC236}">
                <a16:creationId xmlns:a16="http://schemas.microsoft.com/office/drawing/2014/main" id="{D4A5A6CC-AE1A-E858-52FA-7837885E67E8}"/>
              </a:ext>
            </a:extLst>
          </p:cNvPr>
          <p:cNvSpPr/>
          <p:nvPr/>
        </p:nvSpPr>
        <p:spPr>
          <a:xfrm>
            <a:off x="28353" y="2188128"/>
            <a:ext cx="4717802" cy="188735"/>
          </a:xfrm>
          <a:prstGeom prst="rect">
            <a:avLst/>
          </a:prstGeom>
          <a:solidFill>
            <a:srgbClr val="FFC83A"/>
          </a:solidFill>
        </p:spPr>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343"/>
        <p:cNvGrpSpPr/>
        <p:nvPr/>
      </p:nvGrpSpPr>
      <p:grpSpPr>
        <a:xfrm>
          <a:off x="0" y="0"/>
          <a:ext cx="0" cy="0"/>
          <a:chOff x="0" y="0"/>
          <a:chExt cx="0" cy="0"/>
        </a:xfrm>
      </p:grpSpPr>
      <p:sp>
        <p:nvSpPr>
          <p:cNvPr id="344" name="Google Shape;344;p15"/>
          <p:cNvSpPr/>
          <p:nvPr/>
        </p:nvSpPr>
        <p:spPr>
          <a:xfrm>
            <a:off x="457200" y="374038"/>
            <a:ext cx="11053925" cy="923249"/>
          </a:xfrm>
          <a:prstGeom prst="rect">
            <a:avLst/>
          </a:prstGeom>
          <a:noFill/>
          <a:ln>
            <a:noFill/>
          </a:ln>
        </p:spPr>
        <p:txBody>
          <a:bodyPr spcFirstLastPara="1" wrap="square" lIns="182850" tIns="91400" rIns="182850" bIns="91400" anchor="t" anchorCtr="0">
            <a:spAutoFit/>
          </a:bodyPr>
          <a:lstStyle/>
          <a:p>
            <a:pPr algn="ctr"/>
            <a:r>
              <a:rPr lang="pt-BR" sz="4800" b="1" dirty="0">
                <a:solidFill>
                  <a:schemeClr val="bg1"/>
                </a:solidFill>
                <a:latin typeface="Calibri"/>
                <a:ea typeface="Calibri"/>
                <a:cs typeface="Calibri"/>
                <a:sym typeface="Calibri"/>
              </a:rPr>
              <a:t>UNIDADES DE CONSERVAÇÃO AMBIENTAL</a:t>
            </a:r>
            <a:endParaRPr sz="3600" dirty="0">
              <a:solidFill>
                <a:schemeClr val="bg1"/>
              </a:solidFill>
            </a:endParaRPr>
          </a:p>
        </p:txBody>
      </p:sp>
      <p:sp>
        <p:nvSpPr>
          <p:cNvPr id="345" name="Google Shape;345;p15"/>
          <p:cNvSpPr/>
          <p:nvPr/>
        </p:nvSpPr>
        <p:spPr>
          <a:xfrm>
            <a:off x="457200" y="3695700"/>
            <a:ext cx="14882753" cy="6217262"/>
          </a:xfrm>
          <a:prstGeom prst="rect">
            <a:avLst/>
          </a:prstGeom>
          <a:noFill/>
          <a:ln>
            <a:noFill/>
          </a:ln>
        </p:spPr>
        <p:txBody>
          <a:bodyPr spcFirstLastPara="1" wrap="square" lIns="182850" tIns="91400" rIns="182850" bIns="91400" anchor="t" anchorCtr="0">
            <a:spAutoFit/>
          </a:bodyPr>
          <a:lstStyle/>
          <a:p>
            <a:pPr algn="just"/>
            <a:r>
              <a:rPr lang="pt-BR" sz="4800" dirty="0">
                <a:solidFill>
                  <a:schemeClr val="bg1"/>
                </a:solidFill>
                <a:latin typeface="Calibri"/>
                <a:ea typeface="Calibri"/>
                <a:cs typeface="Calibri"/>
                <a:sym typeface="Calibri"/>
              </a:rPr>
              <a:t>Espaços territoriais, com seus recursos ambientais e características naturais relevantes,  com a função de assegurar a representatividade de amostras significativas e ecologicamente viáveis das diferentes populações, habitats e ecossistemas do território nacional e das águas jurisdicionais, preservando o patrimônio biológico existente.</a:t>
            </a:r>
            <a:endParaRPr sz="4800" dirty="0">
              <a:solidFill>
                <a:schemeClr val="bg1"/>
              </a:solidFill>
              <a:latin typeface="Calibri"/>
              <a:ea typeface="Calibri"/>
              <a:cs typeface="Calibri"/>
              <a:sym typeface="Calibri"/>
            </a:endParaRPr>
          </a:p>
          <a:p>
            <a:pPr algn="just"/>
            <a:r>
              <a:rPr lang="pt-BR" sz="2801" dirty="0">
                <a:solidFill>
                  <a:srgbClr val="000000"/>
                </a:solidFill>
                <a:latin typeface="Calibri"/>
                <a:ea typeface="Calibri"/>
                <a:cs typeface="Calibri"/>
                <a:sym typeface="Calibri"/>
              </a:rPr>
              <a:t>    </a:t>
            </a:r>
            <a:br>
              <a:rPr lang="pt-BR" sz="2801" dirty="0">
                <a:solidFill>
                  <a:schemeClr val="dk1"/>
                </a:solidFill>
                <a:latin typeface="Calibri"/>
                <a:ea typeface="Calibri"/>
                <a:cs typeface="Calibri"/>
                <a:sym typeface="Calibri"/>
              </a:rPr>
            </a:br>
            <a:endParaRPr sz="2801" dirty="0">
              <a:solidFill>
                <a:schemeClr val="dk1"/>
              </a:solidFill>
              <a:latin typeface="Calibri"/>
              <a:ea typeface="Calibri"/>
              <a:cs typeface="Calibri"/>
              <a:sym typeface="Calibri"/>
            </a:endParaRPr>
          </a:p>
        </p:txBody>
      </p:sp>
      <p:sp>
        <p:nvSpPr>
          <p:cNvPr id="2" name="AutoShape 4">
            <a:extLst>
              <a:ext uri="{FF2B5EF4-FFF2-40B4-BE49-F238E27FC236}">
                <a16:creationId xmlns:a16="http://schemas.microsoft.com/office/drawing/2014/main" id="{53229EE2-9644-7C42-EB7E-B1D16DD193A2}"/>
              </a:ext>
            </a:extLst>
          </p:cNvPr>
          <p:cNvSpPr/>
          <p:nvPr/>
        </p:nvSpPr>
        <p:spPr>
          <a:xfrm>
            <a:off x="0" y="2019300"/>
            <a:ext cx="4717802" cy="188735"/>
          </a:xfrm>
          <a:prstGeom prst="rect">
            <a:avLst/>
          </a:prstGeom>
          <a:solidFill>
            <a:srgbClr val="FFC83A"/>
          </a:solidFill>
        </p:spPr>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349"/>
        <p:cNvGrpSpPr/>
        <p:nvPr/>
      </p:nvGrpSpPr>
      <p:grpSpPr>
        <a:xfrm>
          <a:off x="0" y="0"/>
          <a:ext cx="0" cy="0"/>
          <a:chOff x="0" y="0"/>
          <a:chExt cx="0" cy="0"/>
        </a:xfrm>
      </p:grpSpPr>
      <p:sp>
        <p:nvSpPr>
          <p:cNvPr id="350" name="Google Shape;350;p16"/>
          <p:cNvSpPr/>
          <p:nvPr/>
        </p:nvSpPr>
        <p:spPr>
          <a:xfrm>
            <a:off x="3617075" y="616104"/>
            <a:ext cx="11053925" cy="923249"/>
          </a:xfrm>
          <a:prstGeom prst="rect">
            <a:avLst/>
          </a:prstGeom>
          <a:noFill/>
          <a:ln>
            <a:noFill/>
          </a:ln>
        </p:spPr>
        <p:txBody>
          <a:bodyPr spcFirstLastPara="1" wrap="square" lIns="182850" tIns="91400" rIns="182850" bIns="91400" anchor="t" anchorCtr="0">
            <a:spAutoFit/>
          </a:bodyPr>
          <a:lstStyle/>
          <a:p>
            <a:pPr algn="ctr"/>
            <a:r>
              <a:rPr lang="pt-BR" sz="4800" b="1" dirty="0">
                <a:solidFill>
                  <a:schemeClr val="bg1"/>
                </a:solidFill>
                <a:latin typeface="Calibri"/>
                <a:ea typeface="Calibri"/>
                <a:cs typeface="Calibri"/>
                <a:sym typeface="Calibri"/>
              </a:rPr>
              <a:t>UNIDADES DE CONSERVAÇÃO AMBIENTAL</a:t>
            </a:r>
            <a:endParaRPr sz="3600" dirty="0">
              <a:solidFill>
                <a:schemeClr val="bg1"/>
              </a:solidFill>
            </a:endParaRPr>
          </a:p>
        </p:txBody>
      </p:sp>
      <p:sp>
        <p:nvSpPr>
          <p:cNvPr id="351" name="Google Shape;351;p16"/>
          <p:cNvSpPr/>
          <p:nvPr/>
        </p:nvSpPr>
        <p:spPr>
          <a:xfrm>
            <a:off x="1533832" y="2034959"/>
            <a:ext cx="15456311" cy="5909614"/>
          </a:xfrm>
          <a:prstGeom prst="rect">
            <a:avLst/>
          </a:prstGeom>
          <a:noFill/>
          <a:ln>
            <a:noFill/>
          </a:ln>
        </p:spPr>
        <p:txBody>
          <a:bodyPr spcFirstLastPara="1" wrap="square" lIns="182850" tIns="91400" rIns="182850" bIns="91400" anchor="t" anchorCtr="0">
            <a:spAutoFit/>
          </a:bodyPr>
          <a:lstStyle/>
          <a:p>
            <a:endParaRPr sz="2801" dirty="0">
              <a:solidFill>
                <a:schemeClr val="dk1"/>
              </a:solidFill>
              <a:latin typeface="Calibri"/>
              <a:ea typeface="Calibri"/>
              <a:cs typeface="Calibri"/>
              <a:sym typeface="Calibri"/>
            </a:endParaRPr>
          </a:p>
          <a:p>
            <a:pPr algn="just"/>
            <a:r>
              <a:rPr lang="pt-BR" sz="2801" dirty="0">
                <a:solidFill>
                  <a:srgbClr val="000000"/>
                </a:solidFill>
                <a:latin typeface="Calibri"/>
                <a:ea typeface="Calibri"/>
                <a:cs typeface="Calibri"/>
                <a:sym typeface="Calibri"/>
              </a:rPr>
              <a:t>  </a:t>
            </a:r>
            <a:r>
              <a:rPr lang="pt-BR" sz="2801" dirty="0">
                <a:solidFill>
                  <a:schemeClr val="bg1"/>
                </a:solidFill>
                <a:latin typeface="Calibri"/>
                <a:ea typeface="Calibri"/>
                <a:cs typeface="Calibri"/>
                <a:sym typeface="Calibri"/>
              </a:rPr>
              <a:t>  </a:t>
            </a:r>
            <a:r>
              <a:rPr lang="pt-BR" sz="4800" dirty="0">
                <a:solidFill>
                  <a:schemeClr val="bg1"/>
                </a:solidFill>
                <a:latin typeface="Calibri"/>
                <a:ea typeface="Calibri"/>
                <a:cs typeface="Calibri"/>
                <a:sym typeface="Calibri"/>
              </a:rPr>
              <a:t>Asseguram às populações tradicionais o uso sustentável dos recursos naturais e desenvolvimento de atividades econômicas sustentáveis. </a:t>
            </a:r>
            <a:endParaRPr sz="4800" dirty="0">
              <a:solidFill>
                <a:schemeClr val="bg1"/>
              </a:solidFill>
              <a:latin typeface="Calibri"/>
              <a:ea typeface="Calibri"/>
              <a:cs typeface="Calibri"/>
              <a:sym typeface="Calibri"/>
            </a:endParaRPr>
          </a:p>
          <a:p>
            <a:pPr algn="just"/>
            <a:r>
              <a:rPr lang="pt-BR" sz="4800" dirty="0">
                <a:solidFill>
                  <a:schemeClr val="bg1"/>
                </a:solidFill>
                <a:latin typeface="Calibri"/>
                <a:ea typeface="Calibri"/>
                <a:cs typeface="Calibri"/>
                <a:sym typeface="Calibri"/>
              </a:rPr>
              <a:t>    São legalmente criadas após a realização de estudos técnicos dos espaços propostos e, quando necessário, consulta à população.</a:t>
            </a:r>
            <a:endParaRPr sz="4800" dirty="0">
              <a:solidFill>
                <a:schemeClr val="bg1"/>
              </a:solidFill>
              <a:latin typeface="Calibri"/>
              <a:ea typeface="Calibri"/>
              <a:cs typeface="Calibri"/>
              <a:sym typeface="Calibri"/>
            </a:endParaRPr>
          </a:p>
          <a:p>
            <a:pPr algn="just"/>
            <a:br>
              <a:rPr lang="pt-BR" sz="2801" dirty="0">
                <a:solidFill>
                  <a:schemeClr val="dk1"/>
                </a:solidFill>
                <a:latin typeface="Calibri"/>
                <a:ea typeface="Calibri"/>
                <a:cs typeface="Calibri"/>
                <a:sym typeface="Calibri"/>
              </a:rPr>
            </a:br>
            <a:endParaRPr sz="2801" dirty="0">
              <a:solidFill>
                <a:schemeClr val="dk1"/>
              </a:solidFill>
              <a:latin typeface="Calibri"/>
              <a:ea typeface="Calibri"/>
              <a:cs typeface="Calibri"/>
              <a:sym typeface="Calibri"/>
            </a:endParaRPr>
          </a:p>
        </p:txBody>
      </p:sp>
      <p:sp>
        <p:nvSpPr>
          <p:cNvPr id="2" name="AutoShape 4">
            <a:extLst>
              <a:ext uri="{FF2B5EF4-FFF2-40B4-BE49-F238E27FC236}">
                <a16:creationId xmlns:a16="http://schemas.microsoft.com/office/drawing/2014/main" id="{82BF312E-F535-542A-9702-294F59D65A26}"/>
              </a:ext>
            </a:extLst>
          </p:cNvPr>
          <p:cNvSpPr/>
          <p:nvPr/>
        </p:nvSpPr>
        <p:spPr>
          <a:xfrm>
            <a:off x="0" y="1940591"/>
            <a:ext cx="4717802" cy="188735"/>
          </a:xfrm>
          <a:prstGeom prst="rect">
            <a:avLst/>
          </a:prstGeom>
          <a:solidFill>
            <a:srgbClr val="FFC83A"/>
          </a:solidFill>
        </p:spPr>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19" descr="Tela de celular com texto preto sobre fundo branco&#10;&#10;Descrição gerada automaticamente"/>
          <p:cNvPicPr preferRelativeResize="0"/>
          <p:nvPr/>
        </p:nvPicPr>
        <p:blipFill rotWithShape="1">
          <a:blip r:embed="rId3">
            <a:alphaModFix/>
          </a:blip>
          <a:srcRect/>
          <a:stretch/>
        </p:blipFill>
        <p:spPr>
          <a:xfrm>
            <a:off x="3371452" y="381001"/>
            <a:ext cx="12690251" cy="9517652"/>
          </a:xfrm>
          <a:prstGeom prst="rect">
            <a:avLst/>
          </a:prstGeom>
          <a:noFill/>
          <a:ln>
            <a:noFill/>
          </a:ln>
        </p:spPr>
      </p:pic>
      <p:sp>
        <p:nvSpPr>
          <p:cNvPr id="369" name="Google Shape;369;p19"/>
          <p:cNvSpPr/>
          <p:nvPr/>
        </p:nvSpPr>
        <p:spPr>
          <a:xfrm>
            <a:off x="253061" y="8845751"/>
            <a:ext cx="3118200" cy="1415948"/>
          </a:xfrm>
          <a:prstGeom prst="rect">
            <a:avLst/>
          </a:prstGeom>
          <a:noFill/>
          <a:ln>
            <a:noFill/>
          </a:ln>
        </p:spPr>
        <p:txBody>
          <a:bodyPr spcFirstLastPara="1" wrap="square" lIns="182850" tIns="91400" rIns="182850" bIns="91400" anchor="t" anchorCtr="0">
            <a:spAutoFit/>
          </a:bodyPr>
          <a:lstStyle/>
          <a:p>
            <a:r>
              <a:rPr lang="pt-BR" sz="1200" dirty="0">
                <a:solidFill>
                  <a:srgbClr val="000000"/>
                </a:solidFill>
                <a:latin typeface="Calibri"/>
                <a:ea typeface="Calibri"/>
                <a:cs typeface="Calibri"/>
                <a:sym typeface="Calibri"/>
              </a:rPr>
              <a:t>Fonte: https://slideplayer.com.br/slide/2457463/</a:t>
            </a:r>
            <a:endParaRPr sz="1200" dirty="0">
              <a:solidFill>
                <a:schemeClr val="dk1"/>
              </a:solidFill>
              <a:latin typeface="Calibri"/>
              <a:ea typeface="Calibri"/>
              <a:cs typeface="Calibri"/>
              <a:sym typeface="Calibri"/>
            </a:endParaRPr>
          </a:p>
          <a:p>
            <a:br>
              <a:rPr lang="pt-BR" sz="2801" dirty="0">
                <a:solidFill>
                  <a:schemeClr val="dk1"/>
                </a:solidFill>
                <a:latin typeface="Calibri"/>
                <a:ea typeface="Calibri"/>
                <a:cs typeface="Calibri"/>
                <a:sym typeface="Calibri"/>
              </a:rPr>
            </a:br>
            <a:endParaRPr sz="2801" dirty="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20" descr="Tela de celular com texto preto sobre fundo branco&#10;&#10;Descrição gerada automaticamente"/>
          <p:cNvPicPr preferRelativeResize="0"/>
          <p:nvPr/>
        </p:nvPicPr>
        <p:blipFill rotWithShape="1">
          <a:blip r:embed="rId3">
            <a:alphaModFix/>
          </a:blip>
          <a:srcRect/>
          <a:stretch/>
        </p:blipFill>
        <p:spPr>
          <a:xfrm>
            <a:off x="3464203" y="579701"/>
            <a:ext cx="11221850" cy="9304398"/>
          </a:xfrm>
          <a:prstGeom prst="rect">
            <a:avLst/>
          </a:prstGeom>
          <a:noFill/>
          <a:ln>
            <a:noFill/>
          </a:ln>
        </p:spPr>
      </p:pic>
      <p:sp>
        <p:nvSpPr>
          <p:cNvPr id="375" name="Google Shape;375;p20"/>
          <p:cNvSpPr/>
          <p:nvPr/>
        </p:nvSpPr>
        <p:spPr>
          <a:xfrm>
            <a:off x="2409848" y="8781615"/>
            <a:ext cx="9144000" cy="369251"/>
          </a:xfrm>
          <a:prstGeom prst="rect">
            <a:avLst/>
          </a:prstGeom>
          <a:noFill/>
          <a:ln>
            <a:noFill/>
          </a:ln>
        </p:spPr>
        <p:txBody>
          <a:bodyPr spcFirstLastPara="1" wrap="square" lIns="182850" tIns="91400" rIns="182850" bIns="91400" anchor="t" anchorCtr="0">
            <a:spAutoFit/>
          </a:bodyPr>
          <a:lstStyle/>
          <a:p>
            <a:r>
              <a:rPr lang="pt-BR" sz="1200">
                <a:solidFill>
                  <a:srgbClr val="000000"/>
                </a:solidFill>
                <a:latin typeface="Calibri"/>
                <a:ea typeface="Calibri"/>
                <a:cs typeface="Calibri"/>
                <a:sym typeface="Calibri"/>
              </a:rPr>
              <a:t>Fonte:https://www.prefeitura.sp.gov.br/cidade/secretarias/subprefeituras/noticias/?p=3339</a:t>
            </a:r>
            <a:endParaRPr sz="12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120805" y="143942"/>
            <a:ext cx="16913004" cy="1793981"/>
            <a:chOff x="-27868" y="199514"/>
            <a:chExt cx="7356888" cy="2816592"/>
          </a:xfrm>
        </p:grpSpPr>
        <p:sp>
          <p:nvSpPr>
            <p:cNvPr id="3" name="TextBox 3"/>
            <p:cNvSpPr txBox="1"/>
            <p:nvPr/>
          </p:nvSpPr>
          <p:spPr>
            <a:xfrm>
              <a:off x="-27868" y="199514"/>
              <a:ext cx="7356888" cy="1167772"/>
            </a:xfrm>
            <a:prstGeom prst="rect">
              <a:avLst/>
            </a:prstGeom>
          </p:spPr>
          <p:txBody>
            <a:bodyPr lIns="0" tIns="0" rIns="0" bIns="0" rtlCol="0" anchor="t">
              <a:spAutoFit/>
            </a:bodyPr>
            <a:lstStyle/>
            <a:p>
              <a:pPr>
                <a:lnSpc>
                  <a:spcPts val="5759"/>
                </a:lnSpc>
              </a:pPr>
              <a:r>
                <a:rPr lang="en-US" sz="5400" spc="96" dirty="0" err="1">
                  <a:solidFill>
                    <a:srgbClr val="FFFFFF"/>
                  </a:solidFill>
                  <a:latin typeface="Fredoka One"/>
                </a:rPr>
                <a:t>Conservacionismo</a:t>
              </a:r>
              <a:endParaRPr lang="en-US" sz="5400" spc="96" dirty="0">
                <a:solidFill>
                  <a:srgbClr val="FFFFFF"/>
                </a:solidFill>
                <a:latin typeface="Fredoka One"/>
              </a:endParaRPr>
            </a:p>
          </p:txBody>
        </p:sp>
        <p:sp>
          <p:nvSpPr>
            <p:cNvPr id="4" name="AutoShape 4"/>
            <p:cNvSpPr/>
            <p:nvPr/>
          </p:nvSpPr>
          <p:spPr>
            <a:xfrm>
              <a:off x="938444" y="2719787"/>
              <a:ext cx="2052169" cy="296319"/>
            </a:xfrm>
            <a:prstGeom prst="rect">
              <a:avLst/>
            </a:prstGeom>
            <a:solidFill>
              <a:srgbClr val="FFC83A"/>
            </a:solidFill>
          </p:spPr>
        </p:sp>
      </p:grpSp>
      <p:sp>
        <p:nvSpPr>
          <p:cNvPr id="6" name="TextBox 6"/>
          <p:cNvSpPr txBox="1"/>
          <p:nvPr/>
        </p:nvSpPr>
        <p:spPr>
          <a:xfrm>
            <a:off x="8577307" y="1971575"/>
            <a:ext cx="8683736" cy="389337"/>
          </a:xfrm>
          <a:prstGeom prst="rect">
            <a:avLst/>
          </a:prstGeom>
        </p:spPr>
        <p:txBody>
          <a:bodyPr lIns="0" tIns="0" rIns="0" bIns="0" rtlCol="0" anchor="t">
            <a:spAutoFit/>
          </a:bodyPr>
          <a:lstStyle/>
          <a:p>
            <a:pPr algn="l">
              <a:lnSpc>
                <a:spcPts val="3442"/>
              </a:lnSpc>
            </a:pPr>
            <a:r>
              <a:rPr lang="en-US" sz="2025" dirty="0">
                <a:solidFill>
                  <a:srgbClr val="FFFFFF"/>
                </a:solidFill>
                <a:latin typeface="Quicksand Bold"/>
              </a:rPr>
              <a:t>.</a:t>
            </a:r>
          </a:p>
        </p:txBody>
      </p:sp>
      <p:sp>
        <p:nvSpPr>
          <p:cNvPr id="15" name="AutoShape 15"/>
          <p:cNvSpPr/>
          <p:nvPr/>
        </p:nvSpPr>
        <p:spPr>
          <a:xfrm>
            <a:off x="-254083" y="9642665"/>
            <a:ext cx="18796165" cy="904716"/>
          </a:xfrm>
          <a:prstGeom prst="rect">
            <a:avLst/>
          </a:prstGeom>
          <a:solidFill>
            <a:srgbClr val="FFC83A"/>
          </a:solidFill>
        </p:spPr>
      </p:sp>
      <p:sp>
        <p:nvSpPr>
          <p:cNvPr id="20" name="CaixaDeTexto 19">
            <a:extLst>
              <a:ext uri="{FF2B5EF4-FFF2-40B4-BE49-F238E27FC236}">
                <a16:creationId xmlns:a16="http://schemas.microsoft.com/office/drawing/2014/main" id="{B5288259-FEC7-4ACD-BFDB-B186E5431939}"/>
              </a:ext>
            </a:extLst>
          </p:cNvPr>
          <p:cNvSpPr txBox="1"/>
          <p:nvPr/>
        </p:nvSpPr>
        <p:spPr>
          <a:xfrm>
            <a:off x="120805" y="2360912"/>
            <a:ext cx="17254161" cy="6494085"/>
          </a:xfrm>
          <a:prstGeom prst="rect">
            <a:avLst/>
          </a:prstGeom>
          <a:noFill/>
        </p:spPr>
        <p:txBody>
          <a:bodyPr wrap="square" rtlCol="0">
            <a:spAutoFit/>
          </a:bodyPr>
          <a:lstStyle/>
          <a:p>
            <a:pPr marL="571500" indent="-571500" algn="just">
              <a:buFont typeface="Arial" panose="020B0604020202020204" pitchFamily="34" charset="0"/>
              <a:buChar char="•"/>
            </a:pPr>
            <a:r>
              <a:rPr lang="pt-BR" sz="3200" dirty="0">
                <a:solidFill>
                  <a:schemeClr val="bg1"/>
                </a:solidFill>
                <a:latin typeface="Arial Black" panose="020B0A04020102020204" pitchFamily="34" charset="0"/>
              </a:rPr>
              <a:t>O conservacionismo é a luta pela conservação do ambiente natural partes e aspectos dele, contra as pressões destrutivas das sociedades humanas.</a:t>
            </a:r>
          </a:p>
          <a:p>
            <a:pPr marL="571500" indent="-571500" algn="just">
              <a:buFont typeface="Arial" panose="020B0604020202020204" pitchFamily="34" charset="0"/>
              <a:buChar char="•"/>
            </a:pPr>
            <a:r>
              <a:rPr lang="pt-BR" sz="3200" dirty="0">
                <a:solidFill>
                  <a:schemeClr val="bg1"/>
                </a:solidFill>
                <a:latin typeface="Arial Black" panose="020B0A04020102020204" pitchFamily="34" charset="0"/>
              </a:rPr>
              <a:t>Alguns lutam pela conservação da natureza devido à consciência de sua importância para o bem-estar e a sobrevivência da espécie humana.</a:t>
            </a:r>
          </a:p>
          <a:p>
            <a:pPr marL="571500" indent="-571500" algn="just">
              <a:buFont typeface="Arial" panose="020B0604020202020204" pitchFamily="34" charset="0"/>
              <a:buChar char="•"/>
            </a:pPr>
            <a:r>
              <a:rPr lang="pt-BR" sz="3200" dirty="0">
                <a:solidFill>
                  <a:schemeClr val="bg1"/>
                </a:solidFill>
                <a:latin typeface="Arial Black" panose="020B0A04020102020204" pitchFamily="34" charset="0"/>
              </a:rPr>
              <a:t>Outros podem se envolver na mesma luta por razões estéticas, científicas, econômicas e até afetivas.</a:t>
            </a:r>
          </a:p>
          <a:p>
            <a:pPr marL="571500" indent="-571500" algn="just">
              <a:buFont typeface="Arial" panose="020B0604020202020204" pitchFamily="34" charset="0"/>
              <a:buChar char="•"/>
            </a:pPr>
            <a:r>
              <a:rPr lang="pt-BR" sz="3200" dirty="0">
                <a:solidFill>
                  <a:schemeClr val="bg1"/>
                </a:solidFill>
                <a:latin typeface="Arial Black" panose="020B0A04020102020204" pitchFamily="34" charset="0"/>
              </a:rPr>
              <a:t>Já no século XIX começou a surgir entre naturalistas e artistas em um movimento para conter a destruição das áreas naturais.</a:t>
            </a:r>
          </a:p>
          <a:p>
            <a:pPr marL="571500" indent="-571500" algn="just">
              <a:buFont typeface="Arial" panose="020B0604020202020204" pitchFamily="34" charset="0"/>
              <a:buChar char="•"/>
            </a:pPr>
            <a:r>
              <a:rPr lang="pt-BR" sz="3200" b="1" i="1" dirty="0">
                <a:solidFill>
                  <a:schemeClr val="bg1"/>
                </a:solidFill>
                <a:latin typeface="Arial Black" panose="020B0A04020102020204" pitchFamily="34" charset="0"/>
              </a:rPr>
              <a:t>A </a:t>
            </a:r>
            <a:r>
              <a:rPr lang="pt-BR" sz="3200" b="1" dirty="0">
                <a:solidFill>
                  <a:schemeClr val="bg1"/>
                </a:solidFill>
                <a:latin typeface="Arial Black" panose="020B0A04020102020204" pitchFamily="34" charset="0"/>
              </a:rPr>
              <a:t>CRIAÇÃO do primeiro parque nacional no mundo, o de </a:t>
            </a:r>
            <a:r>
              <a:rPr lang="pt-BR" sz="3200" b="1" i="1" dirty="0">
                <a:solidFill>
                  <a:schemeClr val="bg1"/>
                </a:solidFill>
                <a:latin typeface="Arial Black" panose="020B0A04020102020204" pitchFamily="34" charset="0"/>
              </a:rPr>
              <a:t>Yellowstone, </a:t>
            </a:r>
            <a:r>
              <a:rPr lang="pt-BR" sz="3200" b="1" dirty="0">
                <a:solidFill>
                  <a:schemeClr val="bg1"/>
                </a:solidFill>
                <a:latin typeface="Arial Black" panose="020B0A04020102020204" pitchFamily="34" charset="0"/>
              </a:rPr>
              <a:t>em meados do século </a:t>
            </a:r>
            <a:r>
              <a:rPr lang="pt-BR" sz="3200" dirty="0">
                <a:solidFill>
                  <a:schemeClr val="bg1"/>
                </a:solidFill>
                <a:latin typeface="Arial Black" panose="020B0A04020102020204" pitchFamily="34" charset="0"/>
              </a:rPr>
              <a:t>XIX</a:t>
            </a:r>
            <a:r>
              <a:rPr lang="pt-BR" sz="3200" dirty="0">
                <a:latin typeface="Arial Black" panose="020B0A04020102020204" pitchFamily="34" charset="0"/>
              </a:rPr>
              <a:t> </a:t>
            </a:r>
            <a:br>
              <a:rPr lang="pt-BR" sz="3200" dirty="0"/>
            </a:br>
            <a:r>
              <a:rPr lang="pt-BR" sz="3200" dirty="0">
                <a:solidFill>
                  <a:schemeClr val="bg1"/>
                </a:solidFill>
                <a:latin typeface="Arial Black" panose="020B0A04020102020204" pitchFamily="34" charset="0"/>
              </a:rPr>
              <a:t>Primeiro </a:t>
            </a:r>
            <a:r>
              <a:rPr lang="pt-BR" sz="3200" b="1" dirty="0">
                <a:solidFill>
                  <a:schemeClr val="bg1"/>
                </a:solidFill>
                <a:latin typeface="Arial Black" panose="020B0A04020102020204" pitchFamily="34" charset="0"/>
              </a:rPr>
              <a:t>Parque Nacional</a:t>
            </a:r>
            <a:r>
              <a:rPr lang="pt-BR" sz="3200" dirty="0">
                <a:solidFill>
                  <a:schemeClr val="bg1"/>
                </a:solidFill>
                <a:latin typeface="Arial Black" panose="020B0A04020102020204" pitchFamily="34" charset="0"/>
              </a:rPr>
              <a:t> do </a:t>
            </a:r>
            <a:r>
              <a:rPr lang="pt-BR" sz="3200" b="1" dirty="0">
                <a:solidFill>
                  <a:schemeClr val="bg1"/>
                </a:solidFill>
                <a:latin typeface="Arial Black" panose="020B0A04020102020204" pitchFamily="34" charset="0"/>
              </a:rPr>
              <a:t>Brasil</a:t>
            </a:r>
            <a:r>
              <a:rPr lang="pt-BR" sz="3200" dirty="0">
                <a:solidFill>
                  <a:schemeClr val="bg1"/>
                </a:solidFill>
                <a:latin typeface="Arial Black" panose="020B0A04020102020204" pitchFamily="34" charset="0"/>
              </a:rPr>
              <a:t>, o </a:t>
            </a:r>
            <a:r>
              <a:rPr lang="pt-BR" sz="3200" b="1" dirty="0">
                <a:solidFill>
                  <a:schemeClr val="bg1"/>
                </a:solidFill>
                <a:latin typeface="Arial Black" panose="020B0A04020102020204" pitchFamily="34" charset="0"/>
              </a:rPr>
              <a:t>Itatiaia</a:t>
            </a:r>
            <a:r>
              <a:rPr lang="pt-BR" sz="3200" dirty="0">
                <a:solidFill>
                  <a:schemeClr val="bg1"/>
                </a:solidFill>
                <a:latin typeface="Arial Black" panose="020B0A04020102020204" pitchFamily="34" charset="0"/>
              </a:rPr>
              <a:t> foi criado em 14 de junho de 1937.</a:t>
            </a:r>
          </a:p>
        </p:txBody>
      </p:sp>
    </p:spTree>
    <p:extLst>
      <p:ext uri="{BB962C8B-B14F-4D97-AF65-F5344CB8AC3E}">
        <p14:creationId xmlns:p14="http://schemas.microsoft.com/office/powerpoint/2010/main" val="346389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391"/>
        <p:cNvGrpSpPr/>
        <p:nvPr/>
      </p:nvGrpSpPr>
      <p:grpSpPr>
        <a:xfrm>
          <a:off x="0" y="0"/>
          <a:ext cx="0" cy="0"/>
          <a:chOff x="0" y="0"/>
          <a:chExt cx="0" cy="0"/>
        </a:xfrm>
      </p:grpSpPr>
      <p:sp>
        <p:nvSpPr>
          <p:cNvPr id="392" name="Google Shape;392;p23"/>
          <p:cNvSpPr/>
          <p:nvPr/>
        </p:nvSpPr>
        <p:spPr>
          <a:xfrm>
            <a:off x="1320812" y="1666241"/>
            <a:ext cx="15472686" cy="8002238"/>
          </a:xfrm>
          <a:prstGeom prst="rect">
            <a:avLst/>
          </a:prstGeom>
          <a:noFill/>
          <a:ln>
            <a:noFill/>
          </a:ln>
        </p:spPr>
        <p:txBody>
          <a:bodyPr spcFirstLastPara="1" wrap="square" lIns="182850" tIns="91400" rIns="182850" bIns="91400" anchor="t" anchorCtr="0">
            <a:spAutoFit/>
          </a:bodyPr>
          <a:lstStyle/>
          <a:p>
            <a:pPr algn="just"/>
            <a:r>
              <a:rPr lang="pt-BR" sz="4800" b="1" dirty="0">
                <a:solidFill>
                  <a:schemeClr val="bg1"/>
                </a:solidFill>
                <a:latin typeface="Calibri"/>
                <a:ea typeface="Calibri"/>
                <a:cs typeface="Calibri"/>
                <a:sym typeface="Calibri"/>
              </a:rPr>
              <a:t>1. Estação Ecológica:</a:t>
            </a:r>
            <a:r>
              <a:rPr lang="pt-BR" sz="4800" dirty="0">
                <a:solidFill>
                  <a:schemeClr val="bg1"/>
                </a:solidFill>
                <a:latin typeface="Calibri"/>
                <a:ea typeface="Calibri"/>
                <a:cs typeface="Calibri"/>
                <a:sym typeface="Calibri"/>
              </a:rPr>
              <a:t> preservação da natureza , pesquisas científicas, visitada apenas com o objetivo educacional.</a:t>
            </a:r>
            <a:br>
              <a:rPr lang="pt-BR" sz="4800" dirty="0">
                <a:solidFill>
                  <a:schemeClr val="bg1"/>
                </a:solidFill>
                <a:latin typeface="Calibri"/>
                <a:ea typeface="Calibri"/>
                <a:cs typeface="Calibri"/>
                <a:sym typeface="Calibri"/>
              </a:rPr>
            </a:br>
            <a:r>
              <a:rPr lang="pt-BR" sz="4800" b="1" dirty="0">
                <a:solidFill>
                  <a:schemeClr val="bg1"/>
                </a:solidFill>
                <a:latin typeface="Calibri"/>
                <a:ea typeface="Calibri"/>
                <a:cs typeface="Calibri"/>
                <a:sym typeface="Calibri"/>
              </a:rPr>
              <a:t>2. Reserva Biológica:</a:t>
            </a:r>
            <a:r>
              <a:rPr lang="pt-BR" sz="4800" dirty="0">
                <a:solidFill>
                  <a:schemeClr val="bg1"/>
                </a:solidFill>
                <a:latin typeface="Calibri"/>
                <a:ea typeface="Calibri"/>
                <a:cs typeface="Calibri"/>
                <a:sym typeface="Calibri"/>
              </a:rPr>
              <a:t> preservação da diversidade biológica, somente medidas de recuperação de ecossistemas alterados e ações de manejo, podendo ser visitadas apenas com o objetivo educacional.</a:t>
            </a:r>
            <a:br>
              <a:rPr lang="pt-BR" sz="4800" dirty="0">
                <a:solidFill>
                  <a:schemeClr val="bg1"/>
                </a:solidFill>
                <a:latin typeface="Calibri"/>
                <a:ea typeface="Calibri"/>
                <a:cs typeface="Calibri"/>
                <a:sym typeface="Calibri"/>
              </a:rPr>
            </a:br>
            <a:r>
              <a:rPr lang="pt-BR" sz="4800" b="1" dirty="0">
                <a:solidFill>
                  <a:schemeClr val="bg1"/>
                </a:solidFill>
                <a:latin typeface="Calibri"/>
                <a:ea typeface="Calibri"/>
                <a:cs typeface="Calibri"/>
                <a:sym typeface="Calibri"/>
              </a:rPr>
              <a:t>3. Parque Nacional:</a:t>
            </a:r>
            <a:r>
              <a:rPr lang="pt-BR" sz="4800" dirty="0">
                <a:solidFill>
                  <a:schemeClr val="bg1"/>
                </a:solidFill>
                <a:latin typeface="Calibri"/>
                <a:ea typeface="Calibri"/>
                <a:cs typeface="Calibri"/>
                <a:sym typeface="Calibri"/>
              </a:rPr>
              <a:t> preservação dos ecossistemas     naturais e sítios de beleza cênica. Possibilita o desenvolvimento de atividades recreativas,              educativas e de interpretação ambiental.</a:t>
            </a:r>
            <a:br>
              <a:rPr lang="pt-BR" sz="2801" dirty="0">
                <a:solidFill>
                  <a:schemeClr val="dk1"/>
                </a:solidFill>
                <a:latin typeface="Calibri"/>
                <a:ea typeface="Calibri"/>
                <a:cs typeface="Calibri"/>
                <a:sym typeface="Calibri"/>
              </a:rPr>
            </a:br>
            <a:endParaRPr sz="2801" dirty="0">
              <a:solidFill>
                <a:schemeClr val="dk1"/>
              </a:solidFill>
              <a:latin typeface="Calibri"/>
              <a:ea typeface="Calibri"/>
              <a:cs typeface="Calibri"/>
              <a:sym typeface="Calibri"/>
            </a:endParaRPr>
          </a:p>
        </p:txBody>
      </p:sp>
      <p:sp>
        <p:nvSpPr>
          <p:cNvPr id="393" name="Google Shape;393;p23"/>
          <p:cNvSpPr txBox="1"/>
          <p:nvPr/>
        </p:nvSpPr>
        <p:spPr>
          <a:xfrm>
            <a:off x="5394401" y="451651"/>
            <a:ext cx="9132600" cy="1107935"/>
          </a:xfrm>
          <a:prstGeom prst="rect">
            <a:avLst/>
          </a:prstGeom>
          <a:noFill/>
          <a:ln>
            <a:noFill/>
          </a:ln>
        </p:spPr>
        <p:txBody>
          <a:bodyPr spcFirstLastPara="1" wrap="square" lIns="182850" tIns="182850" rIns="182850" bIns="182850" anchor="t" anchorCtr="0">
            <a:spAutoFit/>
          </a:bodyPr>
          <a:lstStyle/>
          <a:p>
            <a:pPr algn="ctr"/>
            <a:r>
              <a:rPr lang="pt-BR" sz="4800" dirty="0">
                <a:solidFill>
                  <a:schemeClr val="bg1"/>
                </a:solidFill>
                <a:latin typeface="Calibri"/>
                <a:ea typeface="Calibri"/>
                <a:cs typeface="Calibri"/>
                <a:sym typeface="Calibri"/>
              </a:rPr>
              <a:t>Olha a diferença</a:t>
            </a:r>
            <a:endParaRPr sz="4800" dirty="0">
              <a:solidFill>
                <a:schemeClr val="bg1"/>
              </a:solidFill>
              <a:latin typeface="Calibri"/>
              <a:ea typeface="Calibri"/>
              <a:cs typeface="Calibri"/>
              <a:sym typeface="Calibri"/>
            </a:endParaRPr>
          </a:p>
        </p:txBody>
      </p:sp>
      <p:sp>
        <p:nvSpPr>
          <p:cNvPr id="2" name="AutoShape 4">
            <a:extLst>
              <a:ext uri="{FF2B5EF4-FFF2-40B4-BE49-F238E27FC236}">
                <a16:creationId xmlns:a16="http://schemas.microsoft.com/office/drawing/2014/main" id="{AA07C6D8-E304-AA69-6C9C-32FF66B11459}"/>
              </a:ext>
            </a:extLst>
          </p:cNvPr>
          <p:cNvSpPr/>
          <p:nvPr/>
        </p:nvSpPr>
        <p:spPr>
          <a:xfrm>
            <a:off x="21265" y="1465218"/>
            <a:ext cx="4717802" cy="188735"/>
          </a:xfrm>
          <a:prstGeom prst="rect">
            <a:avLst/>
          </a:prstGeom>
          <a:solidFill>
            <a:srgbClr val="FFC83A"/>
          </a:solidFill>
        </p:spPr>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397"/>
        <p:cNvGrpSpPr/>
        <p:nvPr/>
      </p:nvGrpSpPr>
      <p:grpSpPr>
        <a:xfrm>
          <a:off x="0" y="0"/>
          <a:ext cx="0" cy="0"/>
          <a:chOff x="0" y="0"/>
          <a:chExt cx="0" cy="0"/>
        </a:xfrm>
      </p:grpSpPr>
      <p:sp>
        <p:nvSpPr>
          <p:cNvPr id="398" name="Google Shape;398;p24"/>
          <p:cNvSpPr/>
          <p:nvPr/>
        </p:nvSpPr>
        <p:spPr>
          <a:xfrm>
            <a:off x="1566824" y="1638300"/>
            <a:ext cx="15154352" cy="8002238"/>
          </a:xfrm>
          <a:prstGeom prst="rect">
            <a:avLst/>
          </a:prstGeom>
          <a:noFill/>
          <a:ln>
            <a:noFill/>
          </a:ln>
        </p:spPr>
        <p:txBody>
          <a:bodyPr spcFirstLastPara="1" wrap="square" lIns="182850" tIns="91400" rIns="182850" bIns="91400" anchor="t" anchorCtr="0">
            <a:spAutoFit/>
          </a:bodyPr>
          <a:lstStyle/>
          <a:p>
            <a:pPr algn="just"/>
            <a:r>
              <a:rPr lang="pt-BR" sz="4800" b="1" dirty="0">
                <a:solidFill>
                  <a:schemeClr val="bg1"/>
                </a:solidFill>
                <a:latin typeface="Calibri"/>
                <a:ea typeface="Calibri"/>
                <a:cs typeface="Calibri"/>
                <a:sym typeface="Calibri"/>
              </a:rPr>
              <a:t>4. Monumento Natural:</a:t>
            </a:r>
            <a:r>
              <a:rPr lang="pt-BR" sz="4800" dirty="0">
                <a:solidFill>
                  <a:schemeClr val="bg1"/>
                </a:solidFill>
                <a:latin typeface="Calibri"/>
                <a:ea typeface="Calibri"/>
                <a:cs typeface="Calibri"/>
                <a:sym typeface="Calibri"/>
              </a:rPr>
              <a:t> preservação de lugares singulares, raros e de grande beleza cênica. Permitindo diversas atividades de visitação. Pode ser constituída de áreas particulares, desde que as atividades sejam compatíveis com os objetivos da UC.</a:t>
            </a:r>
            <a:endParaRPr sz="4800" dirty="0">
              <a:solidFill>
                <a:schemeClr val="bg1"/>
              </a:solidFill>
              <a:latin typeface="Calibri"/>
              <a:ea typeface="Calibri"/>
              <a:cs typeface="Calibri"/>
              <a:sym typeface="Calibri"/>
            </a:endParaRPr>
          </a:p>
          <a:p>
            <a:pPr algn="just"/>
            <a:r>
              <a:rPr lang="pt-BR" sz="4800" b="1" dirty="0">
                <a:solidFill>
                  <a:schemeClr val="bg1"/>
                </a:solidFill>
                <a:latin typeface="Calibri"/>
                <a:ea typeface="Calibri"/>
                <a:cs typeface="Calibri"/>
                <a:sym typeface="Calibri"/>
              </a:rPr>
              <a:t>5. Refúgio da Vida Silvestre:</a:t>
            </a:r>
            <a:r>
              <a:rPr lang="pt-BR" sz="4800" dirty="0">
                <a:solidFill>
                  <a:schemeClr val="bg1"/>
                </a:solidFill>
                <a:latin typeface="Calibri"/>
                <a:ea typeface="Calibri"/>
                <a:cs typeface="Calibri"/>
                <a:sym typeface="Calibri"/>
              </a:rPr>
              <a:t> proteção de ambientes naturais, assegurar condições para a existência ou reprodução de espécies ou comunidades da                     flora local e da fauna. Permite diversas atividades de visitação e a existência de área particulares</a:t>
            </a:r>
            <a:r>
              <a:rPr lang="pt-BR" sz="4800" dirty="0">
                <a:solidFill>
                  <a:srgbClr val="000000"/>
                </a:solidFill>
                <a:latin typeface="Calibri"/>
                <a:ea typeface="Calibri"/>
                <a:cs typeface="Calibri"/>
                <a:sym typeface="Calibri"/>
              </a:rPr>
              <a:t>.</a:t>
            </a:r>
            <a:br>
              <a:rPr lang="pt-BR" sz="2801" dirty="0">
                <a:solidFill>
                  <a:schemeClr val="dk1"/>
                </a:solidFill>
                <a:latin typeface="Calibri"/>
                <a:ea typeface="Calibri"/>
                <a:cs typeface="Calibri"/>
                <a:sym typeface="Calibri"/>
              </a:rPr>
            </a:br>
            <a:endParaRPr sz="2801" dirty="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408"/>
        <p:cNvGrpSpPr/>
        <p:nvPr/>
      </p:nvGrpSpPr>
      <p:grpSpPr>
        <a:xfrm>
          <a:off x="0" y="0"/>
          <a:ext cx="0" cy="0"/>
          <a:chOff x="0" y="0"/>
          <a:chExt cx="0" cy="0"/>
        </a:xfrm>
      </p:grpSpPr>
      <p:sp>
        <p:nvSpPr>
          <p:cNvPr id="409" name="Google Shape;409;p26"/>
          <p:cNvSpPr/>
          <p:nvPr/>
        </p:nvSpPr>
        <p:spPr>
          <a:xfrm>
            <a:off x="304800" y="1666241"/>
            <a:ext cx="17678400" cy="7725111"/>
          </a:xfrm>
          <a:prstGeom prst="rect">
            <a:avLst/>
          </a:prstGeom>
          <a:noFill/>
          <a:ln>
            <a:noFill/>
          </a:ln>
        </p:spPr>
        <p:txBody>
          <a:bodyPr spcFirstLastPara="1" wrap="square" lIns="182850" tIns="91400" rIns="182850" bIns="91400" anchor="t" anchorCtr="0">
            <a:spAutoFit/>
          </a:bodyPr>
          <a:lstStyle/>
          <a:p>
            <a:pPr algn="just"/>
            <a:r>
              <a:rPr lang="pt-BR" sz="4800" b="1" i="0" dirty="0">
                <a:solidFill>
                  <a:schemeClr val="bg1"/>
                </a:solidFill>
                <a:effectLst/>
              </a:rPr>
              <a:t>1. Conforme definição da Lei n. 12.651/2012, Área de Preservação Permanente: é uma área protegida, coberta ou não por vegetação nativa, com a função ambiental de preservar os recursos hídricos, a paisagem, a estabilidade geológica e a biodiversidade, facilitar o fluxo gênico de fauna e flora, proteger o solo e assegurar o bem-estar das populações humanas</a:t>
            </a:r>
            <a:endParaRPr lang="pt-BR" sz="4800" b="1" dirty="0">
              <a:solidFill>
                <a:schemeClr val="bg1"/>
              </a:solidFill>
              <a:ea typeface="Calibri"/>
              <a:cs typeface="Calibri"/>
              <a:sym typeface="Calibri"/>
            </a:endParaRPr>
          </a:p>
          <a:p>
            <a:pPr algn="just"/>
            <a:r>
              <a:rPr lang="pt-BR" sz="4800" b="1" dirty="0">
                <a:solidFill>
                  <a:schemeClr val="bg1"/>
                </a:solidFill>
                <a:ea typeface="Calibri"/>
                <a:cs typeface="Calibri"/>
                <a:sym typeface="Calibri"/>
              </a:rPr>
              <a:t>2. Área de Relevante Interesse Ecológico: área com o objetivo de preservar os ecossistemas naturais de importância regional ou local. Área de pequena extensão, com pouca ou nenhuma ocupação humana e com características naturais singulares. </a:t>
            </a:r>
            <a:endParaRPr sz="4800" b="1" dirty="0">
              <a:solidFill>
                <a:schemeClr val="bg1"/>
              </a:solidFill>
              <a:ea typeface="Calibri"/>
              <a:cs typeface="Calibri"/>
              <a:sym typeface="Calibri"/>
            </a:endParaRPr>
          </a:p>
        </p:txBody>
      </p:sp>
      <p:sp>
        <p:nvSpPr>
          <p:cNvPr id="410" name="Google Shape;410;p26"/>
          <p:cNvSpPr/>
          <p:nvPr/>
        </p:nvSpPr>
        <p:spPr>
          <a:xfrm>
            <a:off x="4720747" y="223367"/>
            <a:ext cx="8781252" cy="923249"/>
          </a:xfrm>
          <a:prstGeom prst="rect">
            <a:avLst/>
          </a:prstGeom>
          <a:noFill/>
          <a:ln>
            <a:noFill/>
          </a:ln>
        </p:spPr>
        <p:txBody>
          <a:bodyPr spcFirstLastPara="1" wrap="square" lIns="182850" tIns="91400" rIns="182850" bIns="91400" anchor="t" anchorCtr="0">
            <a:spAutoFit/>
          </a:bodyPr>
          <a:lstStyle/>
          <a:p>
            <a:pPr algn="ctr"/>
            <a:r>
              <a:rPr lang="pt-BR" sz="4800" b="1" dirty="0">
                <a:solidFill>
                  <a:schemeClr val="bg1"/>
                </a:solidFill>
                <a:latin typeface="Calibri"/>
                <a:ea typeface="Calibri"/>
                <a:cs typeface="Calibri"/>
                <a:sym typeface="Calibri"/>
              </a:rPr>
              <a:t>UNIDADES DE USO SUSTENTÁVEL</a:t>
            </a:r>
            <a:endParaRPr sz="3600" dirty="0">
              <a:solidFill>
                <a:schemeClr val="bg1"/>
              </a:solidFill>
            </a:endParaRPr>
          </a:p>
        </p:txBody>
      </p:sp>
      <p:sp>
        <p:nvSpPr>
          <p:cNvPr id="2" name="AutoShape 4">
            <a:extLst>
              <a:ext uri="{FF2B5EF4-FFF2-40B4-BE49-F238E27FC236}">
                <a16:creationId xmlns:a16="http://schemas.microsoft.com/office/drawing/2014/main" id="{6E3DCD72-B4E6-6E70-F8CA-2CAE1B217C94}"/>
              </a:ext>
            </a:extLst>
          </p:cNvPr>
          <p:cNvSpPr/>
          <p:nvPr/>
        </p:nvSpPr>
        <p:spPr>
          <a:xfrm>
            <a:off x="24716" y="1539353"/>
            <a:ext cx="4717802" cy="188735"/>
          </a:xfrm>
          <a:prstGeom prst="rect">
            <a:avLst/>
          </a:prstGeom>
          <a:solidFill>
            <a:srgbClr val="FFC83A"/>
          </a:solidFill>
        </p:spPr>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eas de Preservação Permanente – APP - FlorestAtiva">
            <a:extLst>
              <a:ext uri="{FF2B5EF4-FFF2-40B4-BE49-F238E27FC236}">
                <a16:creationId xmlns:a16="http://schemas.microsoft.com/office/drawing/2014/main" id="{780BC325-10D2-EFA5-199D-813BE2CDB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001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Áreas de Preservação Permanente? - Adenilson Giovanini">
            <a:extLst>
              <a:ext uri="{FF2B5EF4-FFF2-40B4-BE49-F238E27FC236}">
                <a16:creationId xmlns:a16="http://schemas.microsoft.com/office/drawing/2014/main" id="{BBE4B0B7-8CAD-9944-80FD-37ED5E7170EA}"/>
              </a:ext>
            </a:extLst>
          </p:cNvPr>
          <p:cNvSpPr>
            <a:spLocks noChangeAspect="1" noChangeArrowheads="1"/>
          </p:cNvSpPr>
          <p:nvPr/>
        </p:nvSpPr>
        <p:spPr bwMode="auto">
          <a:xfrm>
            <a:off x="8991600" y="4991100"/>
            <a:ext cx="5029200" cy="5029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32" name="Picture 8" descr="M&amp;P Engenharia - Segundo o Novo Código Florestal (Lei Nº... | Facebook">
            <a:extLst>
              <a:ext uri="{FF2B5EF4-FFF2-40B4-BE49-F238E27FC236}">
                <a16:creationId xmlns:a16="http://schemas.microsoft.com/office/drawing/2014/main" id="{FB2F1E6D-6484-0DAA-15E7-5D5601848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352" y="0"/>
            <a:ext cx="6710362" cy="907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400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01C322F-7F8F-1A47-AC99-4CD90B571F0D}"/>
              </a:ext>
            </a:extLst>
          </p:cNvPr>
          <p:cNvPicPr>
            <a:picLocks noChangeAspect="1"/>
          </p:cNvPicPr>
          <p:nvPr/>
        </p:nvPicPr>
        <p:blipFill>
          <a:blip r:embed="rId2"/>
          <a:stretch>
            <a:fillRect/>
          </a:stretch>
        </p:blipFill>
        <p:spPr>
          <a:xfrm>
            <a:off x="1905000" y="86505"/>
            <a:ext cx="13030200" cy="10200495"/>
          </a:xfrm>
          <a:prstGeom prst="rect">
            <a:avLst/>
          </a:prstGeom>
        </p:spPr>
      </p:pic>
    </p:spTree>
    <p:extLst>
      <p:ext uri="{BB962C8B-B14F-4D97-AF65-F5344CB8AC3E}">
        <p14:creationId xmlns:p14="http://schemas.microsoft.com/office/powerpoint/2010/main" val="3586405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414"/>
        <p:cNvGrpSpPr/>
        <p:nvPr/>
      </p:nvGrpSpPr>
      <p:grpSpPr>
        <a:xfrm>
          <a:off x="0" y="0"/>
          <a:ext cx="0" cy="0"/>
          <a:chOff x="0" y="0"/>
          <a:chExt cx="0" cy="0"/>
        </a:xfrm>
      </p:grpSpPr>
      <p:sp>
        <p:nvSpPr>
          <p:cNvPr id="415" name="Google Shape;415;p27"/>
          <p:cNvSpPr/>
          <p:nvPr/>
        </p:nvSpPr>
        <p:spPr>
          <a:xfrm>
            <a:off x="1219200" y="3390900"/>
            <a:ext cx="15111308" cy="4739935"/>
          </a:xfrm>
          <a:prstGeom prst="rect">
            <a:avLst/>
          </a:prstGeom>
          <a:noFill/>
          <a:ln>
            <a:noFill/>
          </a:ln>
        </p:spPr>
        <p:txBody>
          <a:bodyPr spcFirstLastPara="1" wrap="square" lIns="182850" tIns="91400" rIns="182850" bIns="91400" anchor="t" anchorCtr="0">
            <a:spAutoFit/>
          </a:bodyPr>
          <a:lstStyle/>
          <a:p>
            <a:pPr algn="just"/>
            <a:r>
              <a:rPr lang="pt-BR" sz="4800" b="1" dirty="0">
                <a:solidFill>
                  <a:schemeClr val="bg1"/>
                </a:solidFill>
                <a:latin typeface="Calibri"/>
                <a:ea typeface="Calibri"/>
                <a:cs typeface="Calibri"/>
                <a:sym typeface="Calibri"/>
              </a:rPr>
              <a:t>3. Floresta Nacional:</a:t>
            </a:r>
            <a:r>
              <a:rPr lang="pt-BR" sz="4800" dirty="0">
                <a:solidFill>
                  <a:schemeClr val="bg1"/>
                </a:solidFill>
                <a:latin typeface="Calibri"/>
                <a:ea typeface="Calibri"/>
                <a:cs typeface="Calibri"/>
                <a:sym typeface="Calibri"/>
              </a:rPr>
              <a:t> área com cobertura florestal onde predominam espécies nativas, visando o uso sustentável e diversificado dos recursos florestais e a pesquisa científica. É admitida a permanência de populações tradicionais que a habitam desde sua criação</a:t>
            </a:r>
            <a:r>
              <a:rPr lang="pt-BR" sz="4800" dirty="0">
                <a:solidFill>
                  <a:srgbClr val="000000"/>
                </a:solidFill>
                <a:latin typeface="Calibri"/>
                <a:ea typeface="Calibri"/>
                <a:cs typeface="Calibri"/>
                <a:sym typeface="Calibri"/>
              </a:rPr>
              <a:t>.</a:t>
            </a:r>
            <a:endParaRPr sz="4800" dirty="0">
              <a:solidFill>
                <a:schemeClr val="dk1"/>
              </a:solidFill>
              <a:latin typeface="Calibri"/>
              <a:ea typeface="Calibri"/>
              <a:cs typeface="Calibri"/>
              <a:sym typeface="Calibri"/>
            </a:endParaRPr>
          </a:p>
          <a:p>
            <a:pPr algn="just"/>
            <a:br>
              <a:rPr lang="pt-BR" sz="2801" dirty="0">
                <a:solidFill>
                  <a:schemeClr val="dk1"/>
                </a:solidFill>
                <a:latin typeface="Calibri"/>
                <a:ea typeface="Calibri"/>
                <a:cs typeface="Calibri"/>
                <a:sym typeface="Calibri"/>
              </a:rPr>
            </a:br>
            <a:endParaRPr sz="2801" dirty="0">
              <a:solidFill>
                <a:schemeClr val="dk1"/>
              </a:solidFill>
              <a:latin typeface="Calibri"/>
              <a:ea typeface="Calibri"/>
              <a:cs typeface="Calibri"/>
              <a:sym typeface="Calibri"/>
            </a:endParaRPr>
          </a:p>
        </p:txBody>
      </p:sp>
      <p:sp>
        <p:nvSpPr>
          <p:cNvPr id="416" name="Google Shape;416;p27"/>
          <p:cNvSpPr/>
          <p:nvPr/>
        </p:nvSpPr>
        <p:spPr>
          <a:xfrm>
            <a:off x="4753404" y="616104"/>
            <a:ext cx="8781252" cy="923249"/>
          </a:xfrm>
          <a:prstGeom prst="rect">
            <a:avLst/>
          </a:prstGeom>
          <a:noFill/>
          <a:ln>
            <a:noFill/>
          </a:ln>
        </p:spPr>
        <p:txBody>
          <a:bodyPr spcFirstLastPara="1" wrap="square" lIns="182850" tIns="91400" rIns="182850" bIns="91400" anchor="t" anchorCtr="0">
            <a:spAutoFit/>
          </a:bodyPr>
          <a:lstStyle/>
          <a:p>
            <a:pPr algn="ctr"/>
            <a:r>
              <a:rPr lang="pt-BR" sz="4800" b="1" dirty="0">
                <a:solidFill>
                  <a:schemeClr val="bg1"/>
                </a:solidFill>
                <a:latin typeface="Calibri"/>
                <a:ea typeface="Calibri"/>
                <a:cs typeface="Calibri"/>
                <a:sym typeface="Calibri"/>
              </a:rPr>
              <a:t>UNIDADES DE USO SUSTENTÁVEL</a:t>
            </a:r>
            <a:endParaRPr sz="3600" dirty="0">
              <a:solidFill>
                <a:schemeClr val="bg1"/>
              </a:solidFill>
            </a:endParaRPr>
          </a:p>
        </p:txBody>
      </p:sp>
      <p:sp>
        <p:nvSpPr>
          <p:cNvPr id="2" name="AutoShape 4">
            <a:extLst>
              <a:ext uri="{FF2B5EF4-FFF2-40B4-BE49-F238E27FC236}">
                <a16:creationId xmlns:a16="http://schemas.microsoft.com/office/drawing/2014/main" id="{38B29C6D-75DC-7D9A-1966-ED1A6640E6F0}"/>
              </a:ext>
            </a:extLst>
          </p:cNvPr>
          <p:cNvSpPr/>
          <p:nvPr/>
        </p:nvSpPr>
        <p:spPr>
          <a:xfrm>
            <a:off x="35602" y="2276391"/>
            <a:ext cx="4717802" cy="188735"/>
          </a:xfrm>
          <a:prstGeom prst="rect">
            <a:avLst/>
          </a:prstGeom>
          <a:solidFill>
            <a:srgbClr val="FFC83A"/>
          </a:solidFill>
        </p:spPr>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420"/>
        <p:cNvGrpSpPr/>
        <p:nvPr/>
      </p:nvGrpSpPr>
      <p:grpSpPr>
        <a:xfrm>
          <a:off x="0" y="0"/>
          <a:ext cx="0" cy="0"/>
          <a:chOff x="0" y="0"/>
          <a:chExt cx="0" cy="0"/>
        </a:xfrm>
      </p:grpSpPr>
      <p:sp>
        <p:nvSpPr>
          <p:cNvPr id="421" name="Google Shape;421;p28"/>
          <p:cNvSpPr/>
          <p:nvPr/>
        </p:nvSpPr>
        <p:spPr>
          <a:xfrm>
            <a:off x="4753404" y="616104"/>
            <a:ext cx="8781252" cy="923249"/>
          </a:xfrm>
          <a:prstGeom prst="rect">
            <a:avLst/>
          </a:prstGeom>
          <a:noFill/>
          <a:ln>
            <a:noFill/>
          </a:ln>
        </p:spPr>
        <p:txBody>
          <a:bodyPr spcFirstLastPara="1" wrap="square" lIns="182850" tIns="91400" rIns="182850" bIns="91400" anchor="t" anchorCtr="0">
            <a:spAutoFit/>
          </a:bodyPr>
          <a:lstStyle/>
          <a:p>
            <a:pPr algn="ctr"/>
            <a:r>
              <a:rPr lang="pt-BR" sz="4800" b="1" dirty="0">
                <a:solidFill>
                  <a:schemeClr val="bg1"/>
                </a:solidFill>
                <a:latin typeface="Calibri"/>
                <a:ea typeface="Calibri"/>
                <a:cs typeface="Calibri"/>
                <a:sym typeface="Calibri"/>
              </a:rPr>
              <a:t>UNIDADES DE USO SUSTENTÁVEL</a:t>
            </a:r>
            <a:endParaRPr sz="3600" dirty="0">
              <a:solidFill>
                <a:schemeClr val="bg1"/>
              </a:solidFill>
            </a:endParaRPr>
          </a:p>
        </p:txBody>
      </p:sp>
      <p:sp>
        <p:nvSpPr>
          <p:cNvPr id="422" name="Google Shape;422;p28"/>
          <p:cNvSpPr/>
          <p:nvPr/>
        </p:nvSpPr>
        <p:spPr>
          <a:xfrm>
            <a:off x="1219200" y="2400300"/>
            <a:ext cx="15328046" cy="6093895"/>
          </a:xfrm>
          <a:prstGeom prst="rect">
            <a:avLst/>
          </a:prstGeom>
          <a:noFill/>
          <a:ln>
            <a:noFill/>
          </a:ln>
        </p:spPr>
        <p:txBody>
          <a:bodyPr spcFirstLastPara="1" wrap="square" lIns="182850" tIns="91400" rIns="182850" bIns="91400" anchor="t" anchorCtr="0">
            <a:spAutoFit/>
          </a:bodyPr>
          <a:lstStyle/>
          <a:p>
            <a:pPr algn="just"/>
            <a:r>
              <a:rPr lang="pt-BR" sz="4800" b="1" dirty="0">
                <a:solidFill>
                  <a:schemeClr val="bg1"/>
                </a:solidFill>
                <a:latin typeface="Calibri"/>
                <a:ea typeface="Calibri"/>
                <a:cs typeface="Calibri"/>
                <a:sym typeface="Calibri"/>
              </a:rPr>
              <a:t>4. Reserva Extrativista:</a:t>
            </a:r>
            <a:r>
              <a:rPr lang="pt-BR" sz="4800" dirty="0">
                <a:solidFill>
                  <a:schemeClr val="bg1"/>
                </a:solidFill>
                <a:latin typeface="Calibri"/>
                <a:ea typeface="Calibri"/>
                <a:cs typeface="Calibri"/>
                <a:sym typeface="Calibri"/>
              </a:rPr>
              <a:t> área natural utilizada por populações extrativistas tradicionais onde exercem suas atividades baseadas no extrativismo, na agricultura de subsistência e na criação de animais de pequeno porte, assegurando o uso sustentável dos recursos naturais existentes e a proteção dos meios de vida e da cultura dessas populações. Permite visitação pública e          pesquisa científica.</a:t>
            </a:r>
            <a:endParaRPr sz="4800" dirty="0">
              <a:solidFill>
                <a:schemeClr val="bg1"/>
              </a:solidFill>
              <a:latin typeface="Calibri"/>
              <a:ea typeface="Calibri"/>
              <a:cs typeface="Calibri"/>
              <a:sym typeface="Calibri"/>
            </a:endParaRPr>
          </a:p>
        </p:txBody>
      </p:sp>
      <p:sp>
        <p:nvSpPr>
          <p:cNvPr id="2" name="AutoShape 4">
            <a:extLst>
              <a:ext uri="{FF2B5EF4-FFF2-40B4-BE49-F238E27FC236}">
                <a16:creationId xmlns:a16="http://schemas.microsoft.com/office/drawing/2014/main" id="{A9E7BC0D-9A97-8EE8-53EF-42182F1BFE09}"/>
              </a:ext>
            </a:extLst>
          </p:cNvPr>
          <p:cNvSpPr/>
          <p:nvPr/>
        </p:nvSpPr>
        <p:spPr>
          <a:xfrm>
            <a:off x="1772" y="2211565"/>
            <a:ext cx="4717802" cy="188735"/>
          </a:xfrm>
          <a:prstGeom prst="rect">
            <a:avLst/>
          </a:prstGeom>
          <a:solidFill>
            <a:srgbClr val="FFC83A"/>
          </a:solidFill>
        </p:spPr>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426"/>
        <p:cNvGrpSpPr/>
        <p:nvPr/>
      </p:nvGrpSpPr>
      <p:grpSpPr>
        <a:xfrm>
          <a:off x="0" y="0"/>
          <a:ext cx="0" cy="0"/>
          <a:chOff x="0" y="0"/>
          <a:chExt cx="0" cy="0"/>
        </a:xfrm>
      </p:grpSpPr>
      <p:sp>
        <p:nvSpPr>
          <p:cNvPr id="427" name="Google Shape;427;p29"/>
          <p:cNvSpPr/>
          <p:nvPr/>
        </p:nvSpPr>
        <p:spPr>
          <a:xfrm>
            <a:off x="4753374" y="571500"/>
            <a:ext cx="8781252" cy="923249"/>
          </a:xfrm>
          <a:prstGeom prst="rect">
            <a:avLst/>
          </a:prstGeom>
          <a:noFill/>
          <a:ln>
            <a:noFill/>
          </a:ln>
        </p:spPr>
        <p:txBody>
          <a:bodyPr spcFirstLastPara="1" wrap="square" lIns="182850" tIns="91400" rIns="182850" bIns="91400" anchor="t" anchorCtr="0">
            <a:spAutoFit/>
          </a:bodyPr>
          <a:lstStyle/>
          <a:p>
            <a:pPr algn="ctr"/>
            <a:r>
              <a:rPr lang="pt-BR" sz="4800" b="1" dirty="0">
                <a:solidFill>
                  <a:schemeClr val="bg1"/>
                </a:solidFill>
                <a:latin typeface="Calibri"/>
                <a:ea typeface="Calibri"/>
                <a:cs typeface="Calibri"/>
                <a:sym typeface="Calibri"/>
              </a:rPr>
              <a:t>UNIDADES DE USO SUSTENTÁVEL</a:t>
            </a:r>
            <a:endParaRPr sz="3600" dirty="0">
              <a:solidFill>
                <a:schemeClr val="bg1"/>
              </a:solidFill>
            </a:endParaRPr>
          </a:p>
        </p:txBody>
      </p:sp>
      <p:sp>
        <p:nvSpPr>
          <p:cNvPr id="428" name="Google Shape;428;p29"/>
          <p:cNvSpPr/>
          <p:nvPr/>
        </p:nvSpPr>
        <p:spPr>
          <a:xfrm>
            <a:off x="1514170" y="1730240"/>
            <a:ext cx="14650064" cy="3877904"/>
          </a:xfrm>
          <a:prstGeom prst="rect">
            <a:avLst/>
          </a:prstGeom>
          <a:noFill/>
          <a:ln>
            <a:noFill/>
          </a:ln>
        </p:spPr>
        <p:txBody>
          <a:bodyPr spcFirstLastPara="1" wrap="square" lIns="182850" tIns="91400" rIns="182850" bIns="91400" anchor="t" anchorCtr="0">
            <a:spAutoFit/>
          </a:bodyPr>
          <a:lstStyle/>
          <a:p>
            <a:pPr algn="just"/>
            <a:r>
              <a:rPr lang="pt-BR" sz="4800" b="1" dirty="0">
                <a:solidFill>
                  <a:schemeClr val="bg1"/>
                </a:solidFill>
                <a:latin typeface="Calibri"/>
                <a:ea typeface="Calibri"/>
                <a:cs typeface="Calibri"/>
                <a:sym typeface="Calibri"/>
              </a:rPr>
              <a:t>5. Reserva de Fauna:</a:t>
            </a:r>
            <a:r>
              <a:rPr lang="pt-BR" sz="4800" dirty="0">
                <a:solidFill>
                  <a:schemeClr val="bg1"/>
                </a:solidFill>
                <a:latin typeface="Calibri"/>
                <a:ea typeface="Calibri"/>
                <a:cs typeface="Calibri"/>
                <a:sym typeface="Calibri"/>
              </a:rPr>
              <a:t> área natural com populações animais de espécies nativas, terrestres ou aquáticas; adequadas para estudos técnico-científicos sobre o manejo econômico sustentável de recursos faunísticos</a:t>
            </a:r>
            <a:r>
              <a:rPr lang="pt-BR" sz="4800" dirty="0">
                <a:solidFill>
                  <a:srgbClr val="000000"/>
                </a:solidFill>
                <a:latin typeface="Calibri"/>
                <a:ea typeface="Calibri"/>
                <a:cs typeface="Calibri"/>
                <a:sym typeface="Calibri"/>
              </a:rPr>
              <a:t>.</a:t>
            </a:r>
            <a:br>
              <a:rPr lang="pt-BR" sz="4800" dirty="0">
                <a:solidFill>
                  <a:srgbClr val="000000"/>
                </a:solidFill>
                <a:latin typeface="Calibri"/>
                <a:ea typeface="Calibri"/>
                <a:cs typeface="Calibri"/>
                <a:sym typeface="Calibri"/>
              </a:rPr>
            </a:br>
            <a:endParaRPr sz="4800" dirty="0">
              <a:solidFill>
                <a:schemeClr val="dk1"/>
              </a:solidFill>
              <a:latin typeface="Calibri"/>
              <a:ea typeface="Calibri"/>
              <a:cs typeface="Calibri"/>
              <a:sym typeface="Calibri"/>
            </a:endParaRPr>
          </a:p>
        </p:txBody>
      </p:sp>
      <p:sp>
        <p:nvSpPr>
          <p:cNvPr id="2" name="AutoShape 4">
            <a:extLst>
              <a:ext uri="{FF2B5EF4-FFF2-40B4-BE49-F238E27FC236}">
                <a16:creationId xmlns:a16="http://schemas.microsoft.com/office/drawing/2014/main" id="{7DBDB271-ACA3-54EB-834B-B11FC2C3DE45}"/>
              </a:ext>
            </a:extLst>
          </p:cNvPr>
          <p:cNvSpPr/>
          <p:nvPr/>
        </p:nvSpPr>
        <p:spPr>
          <a:xfrm>
            <a:off x="0" y="1574289"/>
            <a:ext cx="4717802" cy="188735"/>
          </a:xfrm>
          <a:prstGeom prst="rect">
            <a:avLst/>
          </a:prstGeom>
          <a:solidFill>
            <a:srgbClr val="FFC83A"/>
          </a:solidFill>
        </p:spPr>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432"/>
        <p:cNvGrpSpPr/>
        <p:nvPr/>
      </p:nvGrpSpPr>
      <p:grpSpPr>
        <a:xfrm>
          <a:off x="0" y="0"/>
          <a:ext cx="0" cy="0"/>
          <a:chOff x="0" y="0"/>
          <a:chExt cx="0" cy="0"/>
        </a:xfrm>
      </p:grpSpPr>
      <p:sp>
        <p:nvSpPr>
          <p:cNvPr id="433" name="Google Shape;433;p30"/>
          <p:cNvSpPr/>
          <p:nvPr/>
        </p:nvSpPr>
        <p:spPr>
          <a:xfrm>
            <a:off x="4758449" y="198309"/>
            <a:ext cx="9965400" cy="923249"/>
          </a:xfrm>
          <a:prstGeom prst="rect">
            <a:avLst/>
          </a:prstGeom>
          <a:noFill/>
          <a:ln>
            <a:noFill/>
          </a:ln>
        </p:spPr>
        <p:txBody>
          <a:bodyPr spcFirstLastPara="1" wrap="square" lIns="182850" tIns="91400" rIns="182850" bIns="91400" anchor="t" anchorCtr="0">
            <a:spAutoFit/>
          </a:bodyPr>
          <a:lstStyle/>
          <a:p>
            <a:pPr algn="ctr"/>
            <a:r>
              <a:rPr lang="pt-BR" sz="4800" b="1" dirty="0">
                <a:solidFill>
                  <a:schemeClr val="bg1"/>
                </a:solidFill>
                <a:latin typeface="Calibri"/>
                <a:ea typeface="Calibri"/>
                <a:cs typeface="Calibri"/>
                <a:sym typeface="Calibri"/>
              </a:rPr>
              <a:t>UNIDADES DE CONSERVAÇÃO - 2018</a:t>
            </a:r>
            <a:endParaRPr sz="3600" dirty="0">
              <a:solidFill>
                <a:schemeClr val="bg1"/>
              </a:solidFill>
            </a:endParaRPr>
          </a:p>
        </p:txBody>
      </p:sp>
      <p:pic>
        <p:nvPicPr>
          <p:cNvPr id="434" name="Google Shape;434;p30" descr="Mapa colorido com texto preto sobre fundo branco&#10;&#10;Descrição gerada automaticamente"/>
          <p:cNvPicPr preferRelativeResize="0"/>
          <p:nvPr/>
        </p:nvPicPr>
        <p:blipFill rotWithShape="1">
          <a:blip r:embed="rId3">
            <a:alphaModFix/>
          </a:blip>
          <a:srcRect/>
          <a:stretch/>
        </p:blipFill>
        <p:spPr>
          <a:xfrm>
            <a:off x="1725257" y="1831214"/>
            <a:ext cx="9837480" cy="7378110"/>
          </a:xfrm>
          <a:prstGeom prst="rect">
            <a:avLst/>
          </a:prstGeom>
          <a:noFill/>
          <a:ln>
            <a:noFill/>
          </a:ln>
        </p:spPr>
      </p:pic>
      <p:sp>
        <p:nvSpPr>
          <p:cNvPr id="435" name="Google Shape;435;p30"/>
          <p:cNvSpPr/>
          <p:nvPr/>
        </p:nvSpPr>
        <p:spPr>
          <a:xfrm>
            <a:off x="1543664" y="8923715"/>
            <a:ext cx="8504904" cy="1231282"/>
          </a:xfrm>
          <a:prstGeom prst="rect">
            <a:avLst/>
          </a:prstGeom>
          <a:noFill/>
          <a:ln>
            <a:noFill/>
          </a:ln>
        </p:spPr>
        <p:txBody>
          <a:bodyPr spcFirstLastPara="1" wrap="square" lIns="182850" tIns="91400" rIns="182850" bIns="91400" anchor="t" anchorCtr="0">
            <a:spAutoFit/>
          </a:bodyPr>
          <a:lstStyle/>
          <a:p>
            <a:r>
              <a:rPr lang="pt-BR" sz="1200">
                <a:solidFill>
                  <a:srgbClr val="000000"/>
                </a:solidFill>
                <a:latin typeface="Calibri"/>
                <a:ea typeface="Calibri"/>
                <a:cs typeface="Calibri"/>
                <a:sym typeface="Calibri"/>
              </a:rPr>
              <a:t>Fonte:http://snif.florestal.gov.br/pt-br/dados-complementares/212-sistema-nacional-de-unidades-de-conservacao-mapas</a:t>
            </a:r>
            <a:endParaRPr sz="1200">
              <a:solidFill>
                <a:schemeClr val="dk1"/>
              </a:solidFill>
              <a:latin typeface="Calibri"/>
              <a:ea typeface="Calibri"/>
              <a:cs typeface="Calibri"/>
              <a:sym typeface="Calibri"/>
            </a:endParaRPr>
          </a:p>
          <a:p>
            <a:br>
              <a:rPr lang="pt-BR" sz="2801">
                <a:solidFill>
                  <a:schemeClr val="dk1"/>
                </a:solidFill>
                <a:latin typeface="Calibri"/>
                <a:ea typeface="Calibri"/>
                <a:cs typeface="Calibri"/>
                <a:sym typeface="Calibri"/>
              </a:rPr>
            </a:br>
            <a:endParaRPr sz="2801">
              <a:solidFill>
                <a:schemeClr val="dk1"/>
              </a:solidFill>
              <a:latin typeface="Calibri"/>
              <a:ea typeface="Calibri"/>
              <a:cs typeface="Calibri"/>
              <a:sym typeface="Calibri"/>
            </a:endParaRPr>
          </a:p>
        </p:txBody>
      </p:sp>
      <p:sp>
        <p:nvSpPr>
          <p:cNvPr id="436" name="Google Shape;436;p30"/>
          <p:cNvSpPr/>
          <p:nvPr/>
        </p:nvSpPr>
        <p:spPr>
          <a:xfrm>
            <a:off x="11772683" y="2247900"/>
            <a:ext cx="6019800" cy="6217262"/>
          </a:xfrm>
          <a:prstGeom prst="rect">
            <a:avLst/>
          </a:prstGeom>
          <a:noFill/>
          <a:ln>
            <a:noFill/>
          </a:ln>
        </p:spPr>
        <p:txBody>
          <a:bodyPr spcFirstLastPara="1" wrap="square" lIns="182850" tIns="91400" rIns="182850" bIns="91400" anchor="t" anchorCtr="0">
            <a:spAutoFit/>
          </a:bodyPr>
          <a:lstStyle/>
          <a:p>
            <a:pPr algn="just"/>
            <a:r>
              <a:rPr lang="pt-BR" sz="4800" dirty="0">
                <a:solidFill>
                  <a:schemeClr val="bg1"/>
                </a:solidFill>
                <a:latin typeface="Calibri"/>
                <a:ea typeface="Calibri"/>
                <a:cs typeface="Calibri"/>
                <a:sym typeface="Calibri"/>
              </a:rPr>
              <a:t>Observe o mapa e verifique:</a:t>
            </a:r>
            <a:endParaRPr sz="4800" dirty="0">
              <a:solidFill>
                <a:schemeClr val="bg1"/>
              </a:solidFill>
              <a:latin typeface="Calibri"/>
              <a:ea typeface="Calibri"/>
              <a:cs typeface="Calibri"/>
              <a:sym typeface="Calibri"/>
            </a:endParaRPr>
          </a:p>
          <a:p>
            <a:pPr algn="just"/>
            <a:r>
              <a:rPr lang="pt-BR" sz="4800" dirty="0">
                <a:solidFill>
                  <a:schemeClr val="bg1"/>
                </a:solidFill>
                <a:latin typeface="Calibri"/>
                <a:ea typeface="Calibri"/>
                <a:cs typeface="Calibri"/>
                <a:sym typeface="Calibri"/>
              </a:rPr>
              <a:t>Em qual região do Brasil encontra-se o maior número de Unidades de Conservação? </a:t>
            </a:r>
            <a:endParaRPr sz="4800" dirty="0">
              <a:solidFill>
                <a:schemeClr val="bg1"/>
              </a:solidFill>
              <a:latin typeface="Calibri"/>
              <a:ea typeface="Calibri"/>
              <a:cs typeface="Calibri"/>
              <a:sym typeface="Calibri"/>
            </a:endParaRPr>
          </a:p>
          <a:p>
            <a:br>
              <a:rPr lang="pt-BR" sz="2801" dirty="0">
                <a:solidFill>
                  <a:schemeClr val="dk1"/>
                </a:solidFill>
                <a:latin typeface="Calibri"/>
                <a:ea typeface="Calibri"/>
                <a:cs typeface="Calibri"/>
                <a:sym typeface="Calibri"/>
              </a:rPr>
            </a:br>
            <a:endParaRPr sz="2801" dirty="0">
              <a:solidFill>
                <a:schemeClr val="dk1"/>
              </a:solidFill>
              <a:latin typeface="Calibri"/>
              <a:ea typeface="Calibri"/>
              <a:cs typeface="Calibri"/>
              <a:sym typeface="Calibri"/>
            </a:endParaRPr>
          </a:p>
        </p:txBody>
      </p:sp>
      <p:sp>
        <p:nvSpPr>
          <p:cNvPr id="2" name="AutoShape 4">
            <a:extLst>
              <a:ext uri="{FF2B5EF4-FFF2-40B4-BE49-F238E27FC236}">
                <a16:creationId xmlns:a16="http://schemas.microsoft.com/office/drawing/2014/main" id="{99577281-D69F-0F3A-14F2-77928F0FC89E}"/>
              </a:ext>
            </a:extLst>
          </p:cNvPr>
          <p:cNvSpPr/>
          <p:nvPr/>
        </p:nvSpPr>
        <p:spPr>
          <a:xfrm>
            <a:off x="40647" y="1311292"/>
            <a:ext cx="4717802" cy="188735"/>
          </a:xfrm>
          <a:prstGeom prst="rect">
            <a:avLst/>
          </a:prstGeom>
          <a:solidFill>
            <a:srgbClr val="FFC83A"/>
          </a:solidFill>
        </p:spPr>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440"/>
        <p:cNvGrpSpPr/>
        <p:nvPr/>
      </p:nvGrpSpPr>
      <p:grpSpPr>
        <a:xfrm>
          <a:off x="0" y="0"/>
          <a:ext cx="0" cy="0"/>
          <a:chOff x="0" y="0"/>
          <a:chExt cx="0" cy="0"/>
        </a:xfrm>
      </p:grpSpPr>
      <p:sp>
        <p:nvSpPr>
          <p:cNvPr id="441" name="Google Shape;441;p31"/>
          <p:cNvSpPr/>
          <p:nvPr/>
        </p:nvSpPr>
        <p:spPr>
          <a:xfrm>
            <a:off x="4343400" y="0"/>
            <a:ext cx="10758600" cy="923249"/>
          </a:xfrm>
          <a:prstGeom prst="rect">
            <a:avLst/>
          </a:prstGeom>
          <a:noFill/>
          <a:ln>
            <a:noFill/>
          </a:ln>
        </p:spPr>
        <p:txBody>
          <a:bodyPr spcFirstLastPara="1" wrap="square" lIns="182850" tIns="91400" rIns="182850" bIns="91400" anchor="t" anchorCtr="0">
            <a:spAutoFit/>
          </a:bodyPr>
          <a:lstStyle/>
          <a:p>
            <a:pPr algn="ctr"/>
            <a:r>
              <a:rPr lang="pt-BR" sz="4800" b="1" dirty="0">
                <a:solidFill>
                  <a:schemeClr val="bg1"/>
                </a:solidFill>
                <a:latin typeface="Calibri"/>
                <a:ea typeface="Calibri"/>
                <a:cs typeface="Calibri"/>
                <a:sym typeface="Calibri"/>
              </a:rPr>
              <a:t>UNIDADES DE CONSERVAÇÃO - 2018</a:t>
            </a:r>
            <a:endParaRPr sz="3600" dirty="0">
              <a:solidFill>
                <a:schemeClr val="bg1"/>
              </a:solidFill>
            </a:endParaRPr>
          </a:p>
        </p:txBody>
      </p:sp>
      <p:pic>
        <p:nvPicPr>
          <p:cNvPr id="442" name="Google Shape;442;p31" descr="Mapa colorido com texto preto sobre fundo branco&#10;&#10;Descrição gerada automaticamente"/>
          <p:cNvPicPr preferRelativeResize="0"/>
          <p:nvPr/>
        </p:nvPicPr>
        <p:blipFill rotWithShape="1">
          <a:blip r:embed="rId3">
            <a:alphaModFix/>
          </a:blip>
          <a:srcRect/>
          <a:stretch/>
        </p:blipFill>
        <p:spPr>
          <a:xfrm>
            <a:off x="454126" y="1588101"/>
            <a:ext cx="9837480" cy="7378110"/>
          </a:xfrm>
          <a:prstGeom prst="rect">
            <a:avLst/>
          </a:prstGeom>
          <a:noFill/>
          <a:ln>
            <a:noFill/>
          </a:ln>
        </p:spPr>
      </p:pic>
      <p:sp>
        <p:nvSpPr>
          <p:cNvPr id="443" name="Google Shape;443;p31"/>
          <p:cNvSpPr/>
          <p:nvPr/>
        </p:nvSpPr>
        <p:spPr>
          <a:xfrm>
            <a:off x="1543664" y="8923715"/>
            <a:ext cx="8504904" cy="1231282"/>
          </a:xfrm>
          <a:prstGeom prst="rect">
            <a:avLst/>
          </a:prstGeom>
          <a:noFill/>
          <a:ln>
            <a:noFill/>
          </a:ln>
        </p:spPr>
        <p:txBody>
          <a:bodyPr spcFirstLastPara="1" wrap="square" lIns="182850" tIns="91400" rIns="182850" bIns="91400" anchor="t" anchorCtr="0">
            <a:spAutoFit/>
          </a:bodyPr>
          <a:lstStyle/>
          <a:p>
            <a:r>
              <a:rPr lang="pt-BR" sz="1200">
                <a:solidFill>
                  <a:srgbClr val="000000"/>
                </a:solidFill>
                <a:latin typeface="Calibri"/>
                <a:ea typeface="Calibri"/>
                <a:cs typeface="Calibri"/>
                <a:sym typeface="Calibri"/>
              </a:rPr>
              <a:t>Fonte:http://snif.florestal.gov.br/pt-br/dados-complementares/212-sistema-nacional-de-unidades-de-conservacao-mapas</a:t>
            </a:r>
            <a:endParaRPr sz="1200">
              <a:solidFill>
                <a:schemeClr val="dk1"/>
              </a:solidFill>
              <a:latin typeface="Calibri"/>
              <a:ea typeface="Calibri"/>
              <a:cs typeface="Calibri"/>
              <a:sym typeface="Calibri"/>
            </a:endParaRPr>
          </a:p>
          <a:p>
            <a:br>
              <a:rPr lang="pt-BR" sz="2801">
                <a:solidFill>
                  <a:schemeClr val="dk1"/>
                </a:solidFill>
                <a:latin typeface="Calibri"/>
                <a:ea typeface="Calibri"/>
                <a:cs typeface="Calibri"/>
                <a:sym typeface="Calibri"/>
              </a:rPr>
            </a:br>
            <a:endParaRPr sz="2801">
              <a:solidFill>
                <a:schemeClr val="dk1"/>
              </a:solidFill>
              <a:latin typeface="Calibri"/>
              <a:ea typeface="Calibri"/>
              <a:cs typeface="Calibri"/>
              <a:sym typeface="Calibri"/>
            </a:endParaRPr>
          </a:p>
        </p:txBody>
      </p:sp>
      <p:sp>
        <p:nvSpPr>
          <p:cNvPr id="444" name="Google Shape;444;p31"/>
          <p:cNvSpPr/>
          <p:nvPr/>
        </p:nvSpPr>
        <p:spPr>
          <a:xfrm>
            <a:off x="10254392" y="1730241"/>
            <a:ext cx="6394464" cy="5478599"/>
          </a:xfrm>
          <a:prstGeom prst="rect">
            <a:avLst/>
          </a:prstGeom>
          <a:noFill/>
          <a:ln>
            <a:noFill/>
          </a:ln>
        </p:spPr>
        <p:txBody>
          <a:bodyPr spcFirstLastPara="1" wrap="square" lIns="182850" tIns="91400" rIns="182850" bIns="91400" anchor="t" anchorCtr="0">
            <a:spAutoFit/>
          </a:bodyPr>
          <a:lstStyle/>
          <a:p>
            <a:pPr algn="just"/>
            <a:r>
              <a:rPr lang="pt-BR" sz="4800" dirty="0">
                <a:solidFill>
                  <a:schemeClr val="bg1"/>
                </a:solidFill>
                <a:latin typeface="Calibri"/>
                <a:ea typeface="Calibri"/>
                <a:cs typeface="Calibri"/>
                <a:sym typeface="Calibri"/>
              </a:rPr>
              <a:t>Observe o mapa e verifique:</a:t>
            </a:r>
            <a:endParaRPr sz="4800" dirty="0">
              <a:solidFill>
                <a:schemeClr val="bg1"/>
              </a:solidFill>
              <a:latin typeface="Calibri"/>
              <a:ea typeface="Calibri"/>
              <a:cs typeface="Calibri"/>
              <a:sym typeface="Calibri"/>
            </a:endParaRPr>
          </a:p>
          <a:p>
            <a:pPr algn="just"/>
            <a:r>
              <a:rPr lang="pt-BR" sz="4800" dirty="0">
                <a:solidFill>
                  <a:schemeClr val="bg1"/>
                </a:solidFill>
                <a:latin typeface="Calibri"/>
                <a:ea typeface="Calibri"/>
                <a:cs typeface="Calibri"/>
                <a:sym typeface="Calibri"/>
              </a:rPr>
              <a:t>Em qual região do Brasil encontra-se o maior número de Unidades de Conservação? </a:t>
            </a:r>
            <a:endParaRPr sz="3600" dirty="0">
              <a:solidFill>
                <a:schemeClr val="bg1"/>
              </a:solidFill>
            </a:endParaRPr>
          </a:p>
          <a:p>
            <a:br>
              <a:rPr lang="pt-BR" sz="2801" dirty="0">
                <a:solidFill>
                  <a:schemeClr val="dk1"/>
                </a:solidFill>
                <a:latin typeface="Calibri"/>
                <a:ea typeface="Calibri"/>
                <a:cs typeface="Calibri"/>
                <a:sym typeface="Calibri"/>
              </a:rPr>
            </a:br>
            <a:endParaRPr sz="2801" dirty="0">
              <a:solidFill>
                <a:schemeClr val="dk1"/>
              </a:solidFill>
              <a:latin typeface="Calibri"/>
              <a:ea typeface="Calibri"/>
              <a:cs typeface="Calibri"/>
              <a:sym typeface="Calibri"/>
            </a:endParaRPr>
          </a:p>
        </p:txBody>
      </p:sp>
      <p:sp>
        <p:nvSpPr>
          <p:cNvPr id="2" name="AutoShape 4">
            <a:extLst>
              <a:ext uri="{FF2B5EF4-FFF2-40B4-BE49-F238E27FC236}">
                <a16:creationId xmlns:a16="http://schemas.microsoft.com/office/drawing/2014/main" id="{B90E5847-539F-C733-E0EC-6097E7FB7177}"/>
              </a:ext>
            </a:extLst>
          </p:cNvPr>
          <p:cNvSpPr/>
          <p:nvPr/>
        </p:nvSpPr>
        <p:spPr>
          <a:xfrm>
            <a:off x="0" y="1043642"/>
            <a:ext cx="4717802" cy="188735"/>
          </a:xfrm>
          <a:prstGeom prst="rect">
            <a:avLst/>
          </a:prstGeom>
          <a:solidFill>
            <a:srgbClr val="FFC83A"/>
          </a:solid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120804" y="0"/>
            <a:ext cx="16913004" cy="1793981"/>
            <a:chOff x="-27868" y="199514"/>
            <a:chExt cx="7356888" cy="2816592"/>
          </a:xfrm>
        </p:grpSpPr>
        <p:sp>
          <p:nvSpPr>
            <p:cNvPr id="3" name="TextBox 3"/>
            <p:cNvSpPr txBox="1"/>
            <p:nvPr/>
          </p:nvSpPr>
          <p:spPr>
            <a:xfrm>
              <a:off x="-27868" y="199514"/>
              <a:ext cx="7356888" cy="2335547"/>
            </a:xfrm>
            <a:prstGeom prst="rect">
              <a:avLst/>
            </a:prstGeom>
          </p:spPr>
          <p:txBody>
            <a:bodyPr lIns="0" tIns="0" rIns="0" bIns="0" rtlCol="0" anchor="t">
              <a:spAutoFit/>
            </a:bodyPr>
            <a:lstStyle/>
            <a:p>
              <a:pPr>
                <a:lnSpc>
                  <a:spcPts val="5759"/>
                </a:lnSpc>
              </a:pPr>
              <a:r>
                <a:rPr lang="en-US" sz="5400" spc="96" dirty="0" err="1">
                  <a:solidFill>
                    <a:srgbClr val="FFFFFF"/>
                  </a:solidFill>
                  <a:latin typeface="Fredoka One"/>
                </a:rPr>
                <a:t>Conservacionismo</a:t>
              </a:r>
              <a:endParaRPr lang="en-US" sz="5400" spc="96" dirty="0">
                <a:solidFill>
                  <a:srgbClr val="FFFFFF"/>
                </a:solidFill>
                <a:latin typeface="Fredoka One"/>
              </a:endParaRPr>
            </a:p>
            <a:p>
              <a:pPr algn="l">
                <a:lnSpc>
                  <a:spcPts val="5759"/>
                </a:lnSpc>
              </a:pPr>
              <a:r>
                <a:rPr lang="en-US" sz="5400" spc="96" dirty="0">
                  <a:solidFill>
                    <a:srgbClr val="FFFFFF"/>
                  </a:solidFill>
                  <a:latin typeface="Fredoka One"/>
                </a:rPr>
                <a:t> </a:t>
              </a:r>
            </a:p>
          </p:txBody>
        </p:sp>
        <p:sp>
          <p:nvSpPr>
            <p:cNvPr id="4" name="AutoShape 4"/>
            <p:cNvSpPr/>
            <p:nvPr/>
          </p:nvSpPr>
          <p:spPr>
            <a:xfrm>
              <a:off x="938444" y="2719787"/>
              <a:ext cx="2052169" cy="296319"/>
            </a:xfrm>
            <a:prstGeom prst="rect">
              <a:avLst/>
            </a:prstGeom>
            <a:solidFill>
              <a:srgbClr val="FFC83A"/>
            </a:solidFill>
          </p:spPr>
        </p:sp>
      </p:grpSp>
      <p:sp>
        <p:nvSpPr>
          <p:cNvPr id="6" name="TextBox 6"/>
          <p:cNvSpPr txBox="1"/>
          <p:nvPr/>
        </p:nvSpPr>
        <p:spPr>
          <a:xfrm>
            <a:off x="8577307" y="1971575"/>
            <a:ext cx="8683736" cy="389337"/>
          </a:xfrm>
          <a:prstGeom prst="rect">
            <a:avLst/>
          </a:prstGeom>
        </p:spPr>
        <p:txBody>
          <a:bodyPr lIns="0" tIns="0" rIns="0" bIns="0" rtlCol="0" anchor="t">
            <a:spAutoFit/>
          </a:bodyPr>
          <a:lstStyle/>
          <a:p>
            <a:pPr algn="l">
              <a:lnSpc>
                <a:spcPts val="3442"/>
              </a:lnSpc>
            </a:pPr>
            <a:r>
              <a:rPr lang="en-US" sz="2025" dirty="0">
                <a:solidFill>
                  <a:srgbClr val="FFFFFF"/>
                </a:solidFill>
                <a:latin typeface="Quicksand Bold"/>
              </a:rPr>
              <a:t>.</a:t>
            </a:r>
          </a:p>
        </p:txBody>
      </p:sp>
      <p:sp>
        <p:nvSpPr>
          <p:cNvPr id="15" name="AutoShape 15"/>
          <p:cNvSpPr/>
          <p:nvPr/>
        </p:nvSpPr>
        <p:spPr>
          <a:xfrm>
            <a:off x="-254083" y="9642665"/>
            <a:ext cx="18796165" cy="904716"/>
          </a:xfrm>
          <a:prstGeom prst="rect">
            <a:avLst/>
          </a:prstGeom>
          <a:solidFill>
            <a:srgbClr val="FFC83A"/>
          </a:solidFill>
        </p:spPr>
      </p:sp>
      <p:sp>
        <p:nvSpPr>
          <p:cNvPr id="20" name="CaixaDeTexto 19">
            <a:extLst>
              <a:ext uri="{FF2B5EF4-FFF2-40B4-BE49-F238E27FC236}">
                <a16:creationId xmlns:a16="http://schemas.microsoft.com/office/drawing/2014/main" id="{B5288259-FEC7-4ACD-BFDB-B186E5431939}"/>
              </a:ext>
            </a:extLst>
          </p:cNvPr>
          <p:cNvSpPr txBox="1"/>
          <p:nvPr/>
        </p:nvSpPr>
        <p:spPr>
          <a:xfrm>
            <a:off x="6882" y="1971575"/>
            <a:ext cx="17254161" cy="7879080"/>
          </a:xfrm>
          <a:prstGeom prst="rect">
            <a:avLst/>
          </a:prstGeom>
          <a:noFill/>
        </p:spPr>
        <p:txBody>
          <a:bodyPr wrap="square" rtlCol="0">
            <a:spAutoFit/>
          </a:bodyPr>
          <a:lstStyle/>
          <a:p>
            <a:pPr marL="571500" indent="-571500" algn="just">
              <a:buFont typeface="Arial" panose="020B0604020202020204" pitchFamily="34" charset="0"/>
              <a:buChar char="•"/>
            </a:pPr>
            <a:r>
              <a:rPr lang="pt-BR" sz="3200" dirty="0">
                <a:solidFill>
                  <a:schemeClr val="bg1"/>
                </a:solidFill>
                <a:latin typeface="Arial Black" panose="020B0A04020102020204" pitchFamily="34" charset="0"/>
              </a:rPr>
              <a:t>O objetivo geral dessas áreas naturais protegidas é preservar espaços com atributos ecológicos importantes. Algumas delas, como parques, são estabelecidas para que sua</a:t>
            </a:r>
            <a:br>
              <a:rPr lang="pt-BR" sz="3200" dirty="0">
                <a:solidFill>
                  <a:schemeClr val="bg1"/>
                </a:solidFill>
                <a:latin typeface="Arial Black" panose="020B0A04020102020204" pitchFamily="34" charset="0"/>
              </a:rPr>
            </a:br>
            <a:r>
              <a:rPr lang="pt-BR" sz="3200" dirty="0">
                <a:solidFill>
                  <a:schemeClr val="bg1"/>
                </a:solidFill>
                <a:latin typeface="Arial Black" panose="020B0A04020102020204" pitchFamily="34" charset="0"/>
              </a:rPr>
              <a:t>riqueza natural e estética seja apreciada pelos visitantes, não se permitindo, ao mesmo tempo, a moradia de pessoas em seu interior. </a:t>
            </a:r>
          </a:p>
          <a:p>
            <a:pPr marL="571500" indent="-571500" algn="just">
              <a:buFont typeface="Arial" panose="020B0604020202020204" pitchFamily="34" charset="0"/>
              <a:buChar char="•"/>
            </a:pPr>
            <a:endParaRPr lang="pt-BR" sz="3200" dirty="0">
              <a:solidFill>
                <a:schemeClr val="bg1"/>
              </a:solidFill>
              <a:latin typeface="Arial Black" panose="020B0A04020102020204" pitchFamily="34" charset="0"/>
            </a:endParaRPr>
          </a:p>
          <a:p>
            <a:pPr marL="571500" indent="-571500" algn="just">
              <a:buFont typeface="Arial" panose="020B0604020202020204" pitchFamily="34" charset="0"/>
              <a:buChar char="•"/>
            </a:pPr>
            <a:r>
              <a:rPr lang="pt-BR" sz="3200" dirty="0">
                <a:solidFill>
                  <a:schemeClr val="bg1"/>
                </a:solidFill>
                <a:latin typeface="Arial Black" panose="020B0A04020102020204" pitchFamily="34" charset="0"/>
              </a:rPr>
              <a:t>A concepção dessas áreas protegidas provém do século passado, tendo sido criadas primeiramente nos Estados Unidos, a fim de proteger a </a:t>
            </a:r>
            <a:r>
              <a:rPr lang="pt-BR" sz="3200" i="1" dirty="0">
                <a:solidFill>
                  <a:schemeClr val="bg1"/>
                </a:solidFill>
                <a:latin typeface="Arial Black" panose="020B0A04020102020204" pitchFamily="34" charset="0"/>
              </a:rPr>
              <a:t>vida selvagem (</a:t>
            </a:r>
            <a:r>
              <a:rPr lang="pt-BR" sz="3200" i="1" dirty="0" err="1">
                <a:solidFill>
                  <a:schemeClr val="bg1"/>
                </a:solidFill>
                <a:latin typeface="Arial Black" panose="020B0A04020102020204" pitchFamily="34" charset="0"/>
              </a:rPr>
              <a:t>wilderness</a:t>
            </a:r>
            <a:r>
              <a:rPr lang="pt-BR" sz="3200" i="1" dirty="0">
                <a:solidFill>
                  <a:schemeClr val="bg1"/>
                </a:solidFill>
                <a:latin typeface="Arial Black" panose="020B0A04020102020204" pitchFamily="34" charset="0"/>
              </a:rPr>
              <a:t>) </a:t>
            </a:r>
            <a:r>
              <a:rPr lang="pt-BR" sz="3200" dirty="0">
                <a:solidFill>
                  <a:schemeClr val="bg1"/>
                </a:solidFill>
                <a:latin typeface="Arial Black" panose="020B0A04020102020204" pitchFamily="34" charset="0"/>
              </a:rPr>
              <a:t>ameaçada, segundo seus criadores, pela civilização urbano-industrial, destruidora da natureza</a:t>
            </a:r>
            <a:r>
              <a:rPr lang="pt-BR" dirty="0"/>
              <a:t>.</a:t>
            </a:r>
          </a:p>
          <a:p>
            <a:pPr marL="571500" indent="-571500" algn="just">
              <a:buFont typeface="Arial" panose="020B0604020202020204" pitchFamily="34" charset="0"/>
              <a:buChar char="•"/>
            </a:pPr>
            <a:endParaRPr lang="pt-BR" dirty="0"/>
          </a:p>
          <a:p>
            <a:pPr marL="571500" indent="-571500" algn="just">
              <a:buFont typeface="Arial" panose="020B0604020202020204" pitchFamily="34" charset="0"/>
              <a:buChar char="•"/>
            </a:pPr>
            <a:r>
              <a:rPr lang="pt-BR" sz="3200" dirty="0">
                <a:solidFill>
                  <a:schemeClr val="bg1"/>
                </a:solidFill>
                <a:latin typeface="Arial Black" panose="020B0A04020102020204" pitchFamily="34" charset="0"/>
              </a:rPr>
              <a:t>A </a:t>
            </a:r>
            <a:r>
              <a:rPr lang="pt-BR" sz="3200" dirty="0" err="1">
                <a:solidFill>
                  <a:schemeClr val="bg1"/>
                </a:solidFill>
                <a:latin typeface="Arial Black" panose="020B0A04020102020204" pitchFamily="34" charset="0"/>
              </a:rPr>
              <a:t>idéia</a:t>
            </a:r>
            <a:r>
              <a:rPr lang="pt-BR" sz="3200" dirty="0">
                <a:solidFill>
                  <a:schemeClr val="bg1"/>
                </a:solidFill>
                <a:latin typeface="Arial Black" panose="020B0A04020102020204" pitchFamily="34" charset="0"/>
              </a:rPr>
              <a:t> subjacente é que, mesmo que a biosfera fosse totalmente transformada, domesticada pelo homem, poderiam existir pedaços do </a:t>
            </a:r>
            <a:r>
              <a:rPr lang="pt-BR" sz="3200" i="1" dirty="0">
                <a:solidFill>
                  <a:schemeClr val="bg1"/>
                </a:solidFill>
                <a:latin typeface="Arial Black" panose="020B0A04020102020204" pitchFamily="34" charset="0"/>
              </a:rPr>
              <a:t>mundo natural </a:t>
            </a:r>
            <a:r>
              <a:rPr lang="pt-BR" sz="3200" dirty="0">
                <a:solidFill>
                  <a:schemeClr val="bg1"/>
                </a:solidFill>
                <a:latin typeface="Arial Black" panose="020B0A04020102020204" pitchFamily="34" charset="0"/>
              </a:rPr>
              <a:t>em seu estado primitivo, anterior à intervenção humana.</a:t>
            </a:r>
          </a:p>
          <a:p>
            <a:pPr marL="571500" indent="-571500" algn="just">
              <a:buFont typeface="Arial" panose="020B0604020202020204" pitchFamily="34" charset="0"/>
              <a:buChar char="•"/>
            </a:pPr>
            <a:r>
              <a:rPr lang="pt-BR" dirty="0"/>
              <a:t> </a:t>
            </a:r>
            <a:br>
              <a:rPr lang="pt-BR" dirty="0"/>
            </a:br>
            <a:r>
              <a:rPr lang="pt-BR" dirty="0"/>
              <a:t> </a:t>
            </a:r>
            <a:br>
              <a:rPr lang="pt-BR" sz="3600" dirty="0"/>
            </a:br>
            <a:endParaRPr lang="pt-BR" sz="3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7342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3C02621-6BD1-B7E0-E0AF-692F8ED94A1F}"/>
              </a:ext>
            </a:extLst>
          </p:cNvPr>
          <p:cNvPicPr>
            <a:picLocks noChangeAspect="1"/>
          </p:cNvPicPr>
          <p:nvPr/>
        </p:nvPicPr>
        <p:blipFill>
          <a:blip r:embed="rId2"/>
          <a:stretch>
            <a:fillRect/>
          </a:stretch>
        </p:blipFill>
        <p:spPr>
          <a:xfrm>
            <a:off x="1371600" y="495300"/>
            <a:ext cx="9693434" cy="8458200"/>
          </a:xfrm>
          <a:prstGeom prst="rect">
            <a:avLst/>
          </a:prstGeom>
        </p:spPr>
      </p:pic>
    </p:spTree>
    <p:extLst>
      <p:ext uri="{BB962C8B-B14F-4D97-AF65-F5344CB8AC3E}">
        <p14:creationId xmlns:p14="http://schemas.microsoft.com/office/powerpoint/2010/main" val="2120344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2D31C3-5365-902D-6713-67A0E5172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57325"/>
            <a:ext cx="7620000" cy="737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083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325F99-BA4D-46CA-BDF6-F294D7B2E1AD}"/>
              </a:ext>
            </a:extLst>
          </p:cNvPr>
          <p:cNvSpPr>
            <a:spLocks noGrp="1"/>
          </p:cNvSpPr>
          <p:nvPr>
            <p:ph type="title"/>
          </p:nvPr>
        </p:nvSpPr>
        <p:spPr/>
        <p:txBody>
          <a:bodyPr/>
          <a:lstStyle/>
          <a:p>
            <a:r>
              <a:rPr lang="pt-BR" dirty="0">
                <a:solidFill>
                  <a:schemeClr val="bg1"/>
                </a:solidFill>
              </a:rPr>
              <a:t>O Código Florestal </a:t>
            </a:r>
          </a:p>
        </p:txBody>
      </p:sp>
      <p:sp>
        <p:nvSpPr>
          <p:cNvPr id="3" name="Espaço Reservado para Conteúdo 2">
            <a:extLst>
              <a:ext uri="{FF2B5EF4-FFF2-40B4-BE49-F238E27FC236}">
                <a16:creationId xmlns:a16="http://schemas.microsoft.com/office/drawing/2014/main" id="{CBE55C6E-DCA4-4B43-9A67-1BF793461C77}"/>
              </a:ext>
            </a:extLst>
          </p:cNvPr>
          <p:cNvSpPr>
            <a:spLocks noGrp="1"/>
          </p:cNvSpPr>
          <p:nvPr>
            <p:ph idx="1"/>
          </p:nvPr>
        </p:nvSpPr>
        <p:spPr>
          <a:xfrm>
            <a:off x="1747685" y="2101646"/>
            <a:ext cx="15509234" cy="6765188"/>
          </a:xfrm>
        </p:spPr>
        <p:txBody>
          <a:bodyPr>
            <a:noAutofit/>
          </a:bodyPr>
          <a:lstStyle/>
          <a:p>
            <a:pPr algn="just"/>
            <a:r>
              <a:rPr lang="pt-BR" sz="4200" b="1" dirty="0">
                <a:solidFill>
                  <a:schemeClr val="bg1"/>
                </a:solidFill>
              </a:rPr>
              <a:t>é a lei que organiza as regras sobre onde e de que forma a vegetação nativa do território brasileiro deve ser explorada, determinando as áreas que devem ser preservadas e quais regiões são autorizadas a receber ou não os diferentes tipos de produção rural. A origem do código data de 1934, e, a partir de então, ele passou por várias modificações importantes; por exemplo, a de 1965 o tornou mais exigente. Sua última mudança, aprovada em maio de 2012, foi objeto de intensa batalha no Congresso, que reduziu a proteção ambiental das versões anteriores.</a:t>
            </a:r>
          </a:p>
        </p:txBody>
      </p:sp>
      <p:sp>
        <p:nvSpPr>
          <p:cNvPr id="4" name="AutoShape 4">
            <a:extLst>
              <a:ext uri="{FF2B5EF4-FFF2-40B4-BE49-F238E27FC236}">
                <a16:creationId xmlns:a16="http://schemas.microsoft.com/office/drawing/2014/main" id="{0E5F0728-17F4-D165-DC6B-812360CB3CDE}"/>
              </a:ext>
            </a:extLst>
          </p:cNvPr>
          <p:cNvSpPr/>
          <p:nvPr/>
        </p:nvSpPr>
        <p:spPr>
          <a:xfrm>
            <a:off x="0" y="1912911"/>
            <a:ext cx="4717802" cy="188735"/>
          </a:xfrm>
          <a:prstGeom prst="rect">
            <a:avLst/>
          </a:prstGeom>
          <a:solidFill>
            <a:srgbClr val="FFC83A"/>
          </a:solidFill>
        </p:spPr>
      </p:sp>
    </p:spTree>
    <p:extLst>
      <p:ext uri="{BB962C8B-B14F-4D97-AF65-F5344CB8AC3E}">
        <p14:creationId xmlns:p14="http://schemas.microsoft.com/office/powerpoint/2010/main" val="40612307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5397134-3A0C-4A8C-B140-D5C38955D9E3}"/>
              </a:ext>
            </a:extLst>
          </p:cNvPr>
          <p:cNvSpPr>
            <a:spLocks noGrp="1"/>
          </p:cNvSpPr>
          <p:nvPr>
            <p:ph idx="1"/>
          </p:nvPr>
        </p:nvSpPr>
        <p:spPr>
          <a:xfrm>
            <a:off x="2133600" y="1004405"/>
            <a:ext cx="15022538" cy="9313607"/>
          </a:xfrm>
        </p:spPr>
        <p:txBody>
          <a:bodyPr>
            <a:normAutofit/>
          </a:bodyPr>
          <a:lstStyle/>
          <a:p>
            <a:r>
              <a:rPr lang="pt-BR" sz="4200" b="1" dirty="0">
                <a:solidFill>
                  <a:schemeClr val="bg1"/>
                </a:solidFill>
              </a:rPr>
              <a:t>Para atingir o seu objetivo de preservação, o código estabeleceu dois tipos de áreas: a Reserva Legal e a Área de Preservação Permanente (APP).</a:t>
            </a:r>
          </a:p>
          <a:p>
            <a:r>
              <a:rPr lang="pt-BR" sz="4200" b="1" dirty="0">
                <a:solidFill>
                  <a:schemeClr val="bg1"/>
                </a:solidFill>
              </a:rPr>
              <a:t>• Reserva Legal: parcela de cada propriedade que deve ser preservada. A exploração pelo manejo florestal sustentável se dá nos limites estabelecidos em lei para o bioma em que está a propriedade.</a:t>
            </a:r>
          </a:p>
          <a:p>
            <a:r>
              <a:rPr lang="pt-BR" sz="4200" b="1" dirty="0">
                <a:solidFill>
                  <a:schemeClr val="bg1"/>
                </a:solidFill>
              </a:rPr>
              <a:t>• Área de Preservação Permanente: preserva locais frágeis como beiras de rios, topos de morros e encostas, que não podem ser desmatados para não causar erosões e deslizamentos, além de proteger nascentes, fauna, flora e biodiversidade dessas áreas. São áreas naturais intocáveis, com rígidos limites, onde não é permitido construir, cultivar ou explorar economicamente.</a:t>
            </a:r>
          </a:p>
        </p:txBody>
      </p:sp>
    </p:spTree>
    <p:extLst>
      <p:ext uri="{BB962C8B-B14F-4D97-AF65-F5344CB8AC3E}">
        <p14:creationId xmlns:p14="http://schemas.microsoft.com/office/powerpoint/2010/main" val="18572301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4DB862-F5E5-4837-A109-6BF78BE46A7C}"/>
              </a:ext>
            </a:extLst>
          </p:cNvPr>
          <p:cNvSpPr>
            <a:spLocks noGrp="1"/>
          </p:cNvSpPr>
          <p:nvPr>
            <p:ph type="ctrTitle"/>
          </p:nvPr>
        </p:nvSpPr>
        <p:spPr>
          <a:xfrm>
            <a:off x="685800" y="2130425"/>
            <a:ext cx="15468600" cy="1470025"/>
          </a:xfrm>
        </p:spPr>
        <p:txBody>
          <a:bodyPr>
            <a:noAutofit/>
          </a:bodyPr>
          <a:lstStyle/>
          <a:p>
            <a:r>
              <a:rPr lang="pt-BR" sz="7200" dirty="0">
                <a:solidFill>
                  <a:schemeClr val="bg1"/>
                </a:solidFill>
              </a:rPr>
              <a:t>Política internacional e</a:t>
            </a:r>
            <a:br>
              <a:rPr lang="pt-BR" sz="7200" dirty="0">
                <a:solidFill>
                  <a:schemeClr val="bg1"/>
                </a:solidFill>
              </a:rPr>
            </a:br>
            <a:r>
              <a:rPr lang="pt-BR" sz="7200" dirty="0">
                <a:solidFill>
                  <a:schemeClr val="bg1"/>
                </a:solidFill>
              </a:rPr>
              <a:t>o meio ambiente</a:t>
            </a:r>
          </a:p>
        </p:txBody>
      </p:sp>
    </p:spTree>
    <p:extLst>
      <p:ext uri="{BB962C8B-B14F-4D97-AF65-F5344CB8AC3E}">
        <p14:creationId xmlns:p14="http://schemas.microsoft.com/office/powerpoint/2010/main" val="2791705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FFD4F0-381D-4479-B52C-8BA588EC247A}"/>
              </a:ext>
            </a:extLst>
          </p:cNvPr>
          <p:cNvSpPr>
            <a:spLocks noGrp="1"/>
          </p:cNvSpPr>
          <p:nvPr>
            <p:ph type="title"/>
          </p:nvPr>
        </p:nvSpPr>
        <p:spPr>
          <a:xfrm>
            <a:off x="457200" y="274638"/>
            <a:ext cx="16840200" cy="1143000"/>
          </a:xfrm>
        </p:spPr>
        <p:txBody>
          <a:bodyPr>
            <a:normAutofit/>
          </a:bodyPr>
          <a:lstStyle/>
          <a:p>
            <a:r>
              <a:rPr lang="pt-BR" dirty="0">
                <a:solidFill>
                  <a:schemeClr val="bg1"/>
                </a:solidFill>
              </a:rPr>
              <a:t>ONU, Pnuma e as convenções e protocolos</a:t>
            </a:r>
          </a:p>
        </p:txBody>
      </p:sp>
      <p:sp>
        <p:nvSpPr>
          <p:cNvPr id="3" name="Espaço Reservado para Conteúdo 2">
            <a:extLst>
              <a:ext uri="{FF2B5EF4-FFF2-40B4-BE49-F238E27FC236}">
                <a16:creationId xmlns:a16="http://schemas.microsoft.com/office/drawing/2014/main" id="{0F756501-E692-4157-B5E4-ED7C4D6C57FA}"/>
              </a:ext>
            </a:extLst>
          </p:cNvPr>
          <p:cNvSpPr>
            <a:spLocks noGrp="1"/>
          </p:cNvSpPr>
          <p:nvPr>
            <p:ph idx="1"/>
          </p:nvPr>
        </p:nvSpPr>
        <p:spPr>
          <a:xfrm>
            <a:off x="0" y="1866900"/>
            <a:ext cx="18135600" cy="8145462"/>
          </a:xfrm>
        </p:spPr>
        <p:txBody>
          <a:bodyPr>
            <a:normAutofit lnSpcReduction="10000"/>
          </a:bodyPr>
          <a:lstStyle/>
          <a:p>
            <a:r>
              <a:rPr lang="pt-BR" sz="4800" dirty="0">
                <a:solidFill>
                  <a:schemeClr val="bg1"/>
                </a:solidFill>
              </a:rPr>
              <a:t>O Programa das Nações Unidas para o Meio Ambiente (Pnuma), estabelecido em 1972, é a agência da ONU responsável por catalisar a ação internacional e nacional para a proteção do meio ambiente no contexto do desenvolvimento sustentável.</a:t>
            </a:r>
          </a:p>
          <a:p>
            <a:r>
              <a:rPr lang="pt-BR" sz="4800" dirty="0">
                <a:solidFill>
                  <a:schemeClr val="bg1"/>
                </a:solidFill>
              </a:rPr>
              <a:t> Seu objetivo é prover liderança e encorajar parcerias no cuidado ao ambiente, inspirando, informando e capacitando nações e povos a aumentar sua qualidade de vida sem comprometer a das futuras gerações.</a:t>
            </a:r>
          </a:p>
          <a:p>
            <a:r>
              <a:rPr lang="pt-BR" sz="4800" dirty="0">
                <a:solidFill>
                  <a:schemeClr val="bg1"/>
                </a:solidFill>
              </a:rPr>
              <a:t>Com o aumento da preocupação com o ambiente, a ONU promoveu uma série de encontros ao longo dos séculos XX e XXI para discutir temas importantes. </a:t>
            </a:r>
          </a:p>
        </p:txBody>
      </p:sp>
      <p:sp>
        <p:nvSpPr>
          <p:cNvPr id="4" name="AutoShape 4">
            <a:extLst>
              <a:ext uri="{FF2B5EF4-FFF2-40B4-BE49-F238E27FC236}">
                <a16:creationId xmlns:a16="http://schemas.microsoft.com/office/drawing/2014/main" id="{65573F33-B32C-831B-EB86-5860D9953ABE}"/>
              </a:ext>
            </a:extLst>
          </p:cNvPr>
          <p:cNvSpPr/>
          <p:nvPr/>
        </p:nvSpPr>
        <p:spPr>
          <a:xfrm>
            <a:off x="0" y="1320184"/>
            <a:ext cx="4717802" cy="188735"/>
          </a:xfrm>
          <a:prstGeom prst="rect">
            <a:avLst/>
          </a:prstGeom>
          <a:solidFill>
            <a:srgbClr val="FFC83A"/>
          </a:solidFill>
        </p:spPr>
      </p:sp>
    </p:spTree>
    <p:extLst>
      <p:ext uri="{BB962C8B-B14F-4D97-AF65-F5344CB8AC3E}">
        <p14:creationId xmlns:p14="http://schemas.microsoft.com/office/powerpoint/2010/main" val="2338582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6" name="Título 5"/>
          <p:cNvSpPr>
            <a:spLocks noGrp="1"/>
          </p:cNvSpPr>
          <p:nvPr>
            <p:ph type="title"/>
          </p:nvPr>
        </p:nvSpPr>
        <p:spPr>
          <a:xfrm>
            <a:off x="3356263" y="66132"/>
            <a:ext cx="11575475" cy="1197984"/>
          </a:xfrm>
        </p:spPr>
        <p:txBody>
          <a:bodyPr>
            <a:normAutofit/>
          </a:bodyPr>
          <a:lstStyle/>
          <a:p>
            <a:pPr algn="ctr"/>
            <a:r>
              <a:rPr lang="pt-BR" b="1" dirty="0">
                <a:solidFill>
                  <a:schemeClr val="bg1"/>
                </a:solidFill>
              </a:rPr>
              <a:t>Estocolmo 1972</a:t>
            </a:r>
          </a:p>
        </p:txBody>
      </p:sp>
      <p:sp>
        <p:nvSpPr>
          <p:cNvPr id="3" name="Espaço Reservado para Conteúdo 2"/>
          <p:cNvSpPr>
            <a:spLocks noGrp="1"/>
          </p:cNvSpPr>
          <p:nvPr>
            <p:ph idx="1"/>
          </p:nvPr>
        </p:nvSpPr>
        <p:spPr>
          <a:xfrm>
            <a:off x="228600" y="1881565"/>
            <a:ext cx="18059400" cy="8062535"/>
          </a:xfrm>
        </p:spPr>
        <p:txBody>
          <a:bodyPr>
            <a:noAutofit/>
          </a:bodyPr>
          <a:lstStyle/>
          <a:p>
            <a:pPr>
              <a:lnSpc>
                <a:spcPts val="4400"/>
              </a:lnSpc>
              <a:spcBef>
                <a:spcPts val="0"/>
              </a:spcBef>
            </a:pPr>
            <a:r>
              <a:rPr lang="pt-BR" altLang="pt-BR" sz="4800" dirty="0">
                <a:solidFill>
                  <a:schemeClr val="bg1"/>
                </a:solidFill>
              </a:rPr>
              <a:t>a </a:t>
            </a:r>
            <a:r>
              <a:rPr lang="pt-BR" altLang="pt-BR" sz="4800" b="1" dirty="0">
                <a:solidFill>
                  <a:schemeClr val="bg1"/>
                </a:solidFill>
              </a:rPr>
              <a:t>Conferência das Nações Unidas para o Meio Ambiente Humano</a:t>
            </a:r>
            <a:r>
              <a:rPr lang="pt-BR" altLang="pt-BR" sz="4800" dirty="0">
                <a:solidFill>
                  <a:schemeClr val="bg1"/>
                </a:solidFill>
              </a:rPr>
              <a:t>, realizada em Estocolmo, Suécia, em junho de 1972, que produziu a </a:t>
            </a:r>
            <a:r>
              <a:rPr lang="pt-BR" altLang="pt-BR" sz="4800" b="1" dirty="0">
                <a:solidFill>
                  <a:schemeClr val="bg1"/>
                </a:solidFill>
              </a:rPr>
              <a:t>Declaração sobre Ambiente Humano</a:t>
            </a:r>
            <a:r>
              <a:rPr lang="pt-BR" altLang="pt-BR" sz="4800" dirty="0">
                <a:solidFill>
                  <a:schemeClr val="bg1"/>
                </a:solidFill>
              </a:rPr>
              <a:t>, ou Declaração de Estocolmo, e estabeleceu </a:t>
            </a:r>
            <a:r>
              <a:rPr lang="pt-BR" altLang="pt-BR" sz="4800" u="sng" dirty="0">
                <a:solidFill>
                  <a:schemeClr val="bg1"/>
                </a:solidFill>
              </a:rPr>
              <a:t>princípios para questões ambientais internacionais.</a:t>
            </a:r>
          </a:p>
          <a:p>
            <a:pPr>
              <a:lnSpc>
                <a:spcPts val="4400"/>
              </a:lnSpc>
              <a:spcBef>
                <a:spcPts val="0"/>
              </a:spcBef>
            </a:pPr>
            <a:endParaRPr lang="pt-BR" altLang="pt-BR" sz="4800" u="sng" dirty="0">
              <a:solidFill>
                <a:schemeClr val="bg1"/>
              </a:solidFill>
            </a:endParaRPr>
          </a:p>
          <a:p>
            <a:pPr>
              <a:lnSpc>
                <a:spcPts val="4400"/>
              </a:lnSpc>
              <a:spcBef>
                <a:spcPts val="0"/>
              </a:spcBef>
            </a:pPr>
            <a:r>
              <a:rPr lang="pt-BR" sz="4800" b="0" i="0" dirty="0">
                <a:solidFill>
                  <a:schemeClr val="bg1"/>
                </a:solidFill>
                <a:effectLst/>
                <a:latin typeface="+mj-lt"/>
              </a:rPr>
              <a:t>A Conferência de Estocolmo é amplamente reconhecida como um marco nas tentativas de melhorar as relações do homem com o Meio Ambiente, e também por ter inaugurado a busca por equilíbrio entre desenvolvimento econômico e redução da degradação ambiental.</a:t>
            </a:r>
          </a:p>
          <a:p>
            <a:pPr>
              <a:lnSpc>
                <a:spcPts val="4400"/>
              </a:lnSpc>
              <a:spcBef>
                <a:spcPts val="0"/>
              </a:spcBef>
            </a:pPr>
            <a:endParaRPr lang="pt-BR" sz="4800" b="0" i="0" dirty="0">
              <a:solidFill>
                <a:schemeClr val="bg1"/>
              </a:solidFill>
              <a:effectLst/>
              <a:latin typeface="+mj-lt"/>
            </a:endParaRPr>
          </a:p>
          <a:p>
            <a:pPr>
              <a:lnSpc>
                <a:spcPts val="4400"/>
              </a:lnSpc>
              <a:spcBef>
                <a:spcPts val="0"/>
              </a:spcBef>
            </a:pPr>
            <a:r>
              <a:rPr lang="pt-BR" sz="4800" dirty="0">
                <a:solidFill>
                  <a:schemeClr val="bg1"/>
                </a:solidFill>
                <a:latin typeface="+mj-lt"/>
              </a:rPr>
              <a:t>Entre outras ações ela marca o embate entre grandes potências mundiais e países do terceiro mundo. O primeiro busca manter seus privilégios e o segundo impedir uma política que restrita de crescimento econômico. </a:t>
            </a:r>
            <a:endParaRPr lang="pt-BR" sz="4800" b="0" i="0" dirty="0">
              <a:solidFill>
                <a:schemeClr val="bg1"/>
              </a:solidFill>
              <a:effectLst/>
              <a:latin typeface="+mj-lt"/>
            </a:endParaRPr>
          </a:p>
          <a:p>
            <a:pPr>
              <a:lnSpc>
                <a:spcPts val="4400"/>
              </a:lnSpc>
              <a:spcBef>
                <a:spcPts val="0"/>
              </a:spcBef>
            </a:pPr>
            <a:endParaRPr lang="pt-BR" altLang="pt-BR" sz="4800" u="sng" dirty="0">
              <a:solidFill>
                <a:schemeClr val="bg1"/>
              </a:solidFill>
              <a:latin typeface="+mj-lt"/>
            </a:endParaRPr>
          </a:p>
          <a:p>
            <a:pPr marL="0" indent="0">
              <a:lnSpc>
                <a:spcPts val="4400"/>
              </a:lnSpc>
              <a:spcBef>
                <a:spcPts val="0"/>
              </a:spcBef>
              <a:buNone/>
            </a:pPr>
            <a:endParaRPr lang="pt-BR" altLang="pt-BR" sz="4800" dirty="0">
              <a:solidFill>
                <a:schemeClr val="bg1"/>
              </a:solidFill>
            </a:endParaRPr>
          </a:p>
          <a:p>
            <a:pPr marL="0" indent="0">
              <a:lnSpc>
                <a:spcPts val="4400"/>
              </a:lnSpc>
              <a:spcBef>
                <a:spcPts val="0"/>
              </a:spcBef>
              <a:buNone/>
            </a:pPr>
            <a:endParaRPr lang="pt-BR" sz="4800" dirty="0"/>
          </a:p>
        </p:txBody>
      </p:sp>
      <p:sp>
        <p:nvSpPr>
          <p:cNvPr id="2" name="AutoShape 4">
            <a:extLst>
              <a:ext uri="{FF2B5EF4-FFF2-40B4-BE49-F238E27FC236}">
                <a16:creationId xmlns:a16="http://schemas.microsoft.com/office/drawing/2014/main" id="{D2268826-FA2A-B6E7-0327-1BC95A77C5CC}"/>
              </a:ext>
            </a:extLst>
          </p:cNvPr>
          <p:cNvSpPr/>
          <p:nvPr/>
        </p:nvSpPr>
        <p:spPr>
          <a:xfrm>
            <a:off x="10633" y="1295477"/>
            <a:ext cx="4717802" cy="188735"/>
          </a:xfrm>
          <a:prstGeom prst="rect">
            <a:avLst/>
          </a:prstGeom>
          <a:solidFill>
            <a:srgbClr val="FFC83A"/>
          </a:solidFill>
        </p:spPr>
      </p:sp>
    </p:spTree>
    <p:extLst>
      <p:ext uri="{BB962C8B-B14F-4D97-AF65-F5344CB8AC3E}">
        <p14:creationId xmlns:p14="http://schemas.microsoft.com/office/powerpoint/2010/main" val="1622449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6" name="Título 5"/>
          <p:cNvSpPr>
            <a:spLocks noGrp="1"/>
          </p:cNvSpPr>
          <p:nvPr>
            <p:ph type="title"/>
          </p:nvPr>
        </p:nvSpPr>
        <p:spPr>
          <a:xfrm>
            <a:off x="3356263" y="66132"/>
            <a:ext cx="11575475" cy="1197984"/>
          </a:xfrm>
        </p:spPr>
        <p:txBody>
          <a:bodyPr>
            <a:normAutofit/>
          </a:bodyPr>
          <a:lstStyle/>
          <a:p>
            <a:pPr algn="ctr"/>
            <a:r>
              <a:rPr lang="pt-BR" b="1" dirty="0">
                <a:solidFill>
                  <a:schemeClr val="bg1"/>
                </a:solidFill>
              </a:rPr>
              <a:t>Estocolmo 1972</a:t>
            </a:r>
          </a:p>
        </p:txBody>
      </p:sp>
      <p:sp>
        <p:nvSpPr>
          <p:cNvPr id="3" name="Espaço Reservado para Conteúdo 2"/>
          <p:cNvSpPr>
            <a:spLocks noGrp="1"/>
          </p:cNvSpPr>
          <p:nvPr>
            <p:ph idx="1"/>
          </p:nvPr>
        </p:nvSpPr>
        <p:spPr>
          <a:xfrm>
            <a:off x="228600" y="1881565"/>
            <a:ext cx="18059400" cy="5254187"/>
          </a:xfrm>
        </p:spPr>
        <p:txBody>
          <a:bodyPr>
            <a:noAutofit/>
          </a:bodyPr>
          <a:lstStyle/>
          <a:p>
            <a:pPr>
              <a:lnSpc>
                <a:spcPts val="4400"/>
              </a:lnSpc>
              <a:spcBef>
                <a:spcPts val="0"/>
              </a:spcBef>
            </a:pPr>
            <a:r>
              <a:rPr lang="pt-BR" sz="4000" b="0" i="0" dirty="0">
                <a:solidFill>
                  <a:schemeClr val="bg1"/>
                </a:solidFill>
                <a:effectLst/>
              </a:rPr>
              <a:t> </a:t>
            </a:r>
            <a:r>
              <a:rPr lang="pt-BR" sz="2400" b="0" i="0" dirty="0">
                <a:solidFill>
                  <a:srgbClr val="202122"/>
                </a:solidFill>
                <a:effectLst/>
                <a:latin typeface="Arial" panose="020B0604020202020204" pitchFamily="34" charset="0"/>
              </a:rPr>
              <a:t> </a:t>
            </a:r>
            <a:r>
              <a:rPr lang="pt-BR" sz="4400" b="0" i="0" dirty="0">
                <a:solidFill>
                  <a:schemeClr val="bg1"/>
                </a:solidFill>
                <a:effectLst/>
                <a:latin typeface="+mj-lt"/>
              </a:rPr>
              <a:t>conferência foi concebido um importante documento político chamado </a:t>
            </a:r>
            <a:r>
              <a:rPr lang="pt-BR" sz="4400" b="1" i="0" dirty="0">
                <a:solidFill>
                  <a:schemeClr val="bg1"/>
                </a:solidFill>
                <a:effectLst/>
                <a:latin typeface="+mj-lt"/>
              </a:rPr>
              <a:t>Declaração </a:t>
            </a:r>
            <a:r>
              <a:rPr lang="pt-BR" sz="4000" b="1" i="0" dirty="0">
                <a:solidFill>
                  <a:schemeClr val="bg1"/>
                </a:solidFill>
                <a:effectLst/>
              </a:rPr>
              <a:t>da Conferência das Nações Unidas sobre o Meio Ambiente Humano</a:t>
            </a:r>
            <a:r>
              <a:rPr lang="pt-BR" sz="4000" b="0" i="0" dirty="0">
                <a:solidFill>
                  <a:schemeClr val="bg1"/>
                </a:solidFill>
                <a:effectLst/>
              </a:rPr>
              <a:t> , adotado em 6 de junho de 1972. Trata-se do primeiro documento do direito internacional a reconhecer o direito humano a um meio ambiente de qualidade, que é aquele que permite ao homem viver com dignidade.</a:t>
            </a:r>
          </a:p>
          <a:p>
            <a:pPr>
              <a:lnSpc>
                <a:spcPts val="4400"/>
              </a:lnSpc>
              <a:spcBef>
                <a:spcPts val="0"/>
              </a:spcBef>
            </a:pPr>
            <a:r>
              <a:rPr lang="pt-BR" sz="4000" dirty="0">
                <a:solidFill>
                  <a:schemeClr val="bg1"/>
                </a:solidFill>
              </a:rPr>
              <a:t>Que defende:</a:t>
            </a:r>
          </a:p>
          <a:p>
            <a:pPr>
              <a:lnSpc>
                <a:spcPts val="4400"/>
              </a:lnSpc>
              <a:spcBef>
                <a:spcPts val="0"/>
              </a:spcBef>
              <a:buFont typeface="Wingdings" panose="05000000000000000000" pitchFamily="2" charset="2"/>
              <a:buChar char="Ø"/>
            </a:pPr>
            <a:r>
              <a:rPr lang="pt-BR" dirty="0">
                <a:solidFill>
                  <a:schemeClr val="bg1"/>
                </a:solidFill>
                <a:latin typeface="+mj-lt"/>
              </a:rPr>
              <a:t>O homem é ao mesmo tempo obra e construtor do meio ambiente que o cerca, o qual lhe dá sustento material e lhe oferece oportunidade para desenvolver-se intelectual, moral, social e espiritualmente. [...] Os dois aspectos do meio ambiente humano, o natural e o artificial, são essenciais para o bem-estar do homem e para o gozo dos direitos humanos fundamentais, inclusive o direito à vida mesma.</a:t>
            </a:r>
          </a:p>
          <a:p>
            <a:pPr>
              <a:lnSpc>
                <a:spcPts val="4400"/>
              </a:lnSpc>
              <a:spcBef>
                <a:spcPts val="0"/>
              </a:spcBef>
              <a:buFont typeface="Wingdings" panose="05000000000000000000" pitchFamily="2" charset="2"/>
              <a:buChar char="Ø"/>
            </a:pPr>
            <a:r>
              <a:rPr lang="pt-BR" dirty="0">
                <a:solidFill>
                  <a:schemeClr val="bg1"/>
                </a:solidFill>
              </a:rPr>
              <a:t>2. A proteção e o melhoramento do meio ambiente humano é uma questão fundamental que afeta o bem-estar dos povos e o desenvolvimento econômico do mundo inteiro.</a:t>
            </a:r>
          </a:p>
          <a:p>
            <a:pPr>
              <a:lnSpc>
                <a:spcPts val="4400"/>
              </a:lnSpc>
              <a:spcBef>
                <a:spcPts val="0"/>
              </a:spcBef>
              <a:buFont typeface="Wingdings" panose="05000000000000000000" pitchFamily="2" charset="2"/>
              <a:buChar char="Ø"/>
            </a:pPr>
            <a:r>
              <a:rPr lang="pt-BR" dirty="0">
                <a:solidFill>
                  <a:schemeClr val="bg1"/>
                </a:solidFill>
              </a:rPr>
              <a:t>3. O homem deve fazer constante avaliação de sua experiência e continuar descobrindo, inventando, criando e progredindo.</a:t>
            </a:r>
            <a:endParaRPr lang="pt-BR" dirty="0">
              <a:solidFill>
                <a:schemeClr val="bg1"/>
              </a:solidFill>
              <a:latin typeface="+mj-lt"/>
            </a:endParaRPr>
          </a:p>
          <a:p>
            <a:pPr>
              <a:lnSpc>
                <a:spcPts val="4400"/>
              </a:lnSpc>
              <a:spcBef>
                <a:spcPts val="0"/>
              </a:spcBef>
              <a:buFont typeface="Wingdings" panose="05000000000000000000" pitchFamily="2" charset="2"/>
              <a:buChar char="Ø"/>
            </a:pPr>
            <a:endParaRPr lang="pt-BR" altLang="pt-BR" dirty="0">
              <a:solidFill>
                <a:schemeClr val="bg1"/>
              </a:solidFill>
              <a:latin typeface="+mj-lt"/>
            </a:endParaRPr>
          </a:p>
          <a:p>
            <a:pPr marL="0" indent="0">
              <a:lnSpc>
                <a:spcPts val="4400"/>
              </a:lnSpc>
              <a:spcBef>
                <a:spcPts val="0"/>
              </a:spcBef>
              <a:buNone/>
            </a:pPr>
            <a:endParaRPr lang="pt-BR" sz="4800" dirty="0"/>
          </a:p>
        </p:txBody>
      </p:sp>
      <p:sp>
        <p:nvSpPr>
          <p:cNvPr id="14" name="Espaço Reservado para Conteúdo 2"/>
          <p:cNvSpPr txBox="1">
            <a:spLocks/>
          </p:cNvSpPr>
          <p:nvPr/>
        </p:nvSpPr>
        <p:spPr>
          <a:xfrm>
            <a:off x="264042" y="7753201"/>
            <a:ext cx="17566758" cy="2345100"/>
          </a:xfrm>
          <a:prstGeom prst="rect">
            <a:avLst/>
          </a:prstGeom>
        </p:spPr>
        <p:txBody>
          <a:bodyPr vert="horz" lIns="137160" tIns="68580" rIns="137160" bIns="68580" rtlCol="0">
            <a:noAutofit/>
          </a:bodyPr>
          <a:lstStyle/>
          <a:p>
            <a:pPr defTabSz="1371566">
              <a:lnSpc>
                <a:spcPts val="4400"/>
              </a:lnSpc>
              <a:defRPr/>
            </a:pPr>
            <a:endParaRPr lang="pt-BR" sz="4800" dirty="0"/>
          </a:p>
        </p:txBody>
      </p:sp>
      <p:sp>
        <p:nvSpPr>
          <p:cNvPr id="2" name="AutoShape 4">
            <a:extLst>
              <a:ext uri="{FF2B5EF4-FFF2-40B4-BE49-F238E27FC236}">
                <a16:creationId xmlns:a16="http://schemas.microsoft.com/office/drawing/2014/main" id="{D2268826-FA2A-B6E7-0327-1BC95A77C5CC}"/>
              </a:ext>
            </a:extLst>
          </p:cNvPr>
          <p:cNvSpPr/>
          <p:nvPr/>
        </p:nvSpPr>
        <p:spPr>
          <a:xfrm>
            <a:off x="10633" y="1295477"/>
            <a:ext cx="4717802" cy="188735"/>
          </a:xfrm>
          <a:prstGeom prst="rect">
            <a:avLst/>
          </a:prstGeom>
          <a:solidFill>
            <a:srgbClr val="FFC83A"/>
          </a:solidFill>
        </p:spPr>
      </p:sp>
    </p:spTree>
    <p:extLst>
      <p:ext uri="{BB962C8B-B14F-4D97-AF65-F5344CB8AC3E}">
        <p14:creationId xmlns:p14="http://schemas.microsoft.com/office/powerpoint/2010/main" val="12496116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6" name="Título 5"/>
          <p:cNvSpPr>
            <a:spLocks noGrp="1"/>
          </p:cNvSpPr>
          <p:nvPr>
            <p:ph type="title"/>
          </p:nvPr>
        </p:nvSpPr>
        <p:spPr>
          <a:xfrm>
            <a:off x="3356263" y="66132"/>
            <a:ext cx="11575475" cy="1197984"/>
          </a:xfrm>
        </p:spPr>
        <p:txBody>
          <a:bodyPr>
            <a:normAutofit/>
          </a:bodyPr>
          <a:lstStyle/>
          <a:p>
            <a:pPr algn="ctr"/>
            <a:r>
              <a:rPr lang="pt-BR" b="1" dirty="0">
                <a:solidFill>
                  <a:schemeClr val="bg1"/>
                </a:solidFill>
              </a:rPr>
              <a:t>Estocolmo 1972</a:t>
            </a:r>
          </a:p>
        </p:txBody>
      </p:sp>
      <p:sp>
        <p:nvSpPr>
          <p:cNvPr id="3" name="Espaço Reservado para Conteúdo 2"/>
          <p:cNvSpPr>
            <a:spLocks noGrp="1"/>
          </p:cNvSpPr>
          <p:nvPr>
            <p:ph idx="1"/>
          </p:nvPr>
        </p:nvSpPr>
        <p:spPr>
          <a:xfrm>
            <a:off x="228600" y="1881565"/>
            <a:ext cx="18059400" cy="5254187"/>
          </a:xfrm>
        </p:spPr>
        <p:txBody>
          <a:bodyPr>
            <a:noAutofit/>
          </a:bodyPr>
          <a:lstStyle/>
          <a:p>
            <a:pPr>
              <a:lnSpc>
                <a:spcPts val="4400"/>
              </a:lnSpc>
              <a:spcBef>
                <a:spcPts val="0"/>
              </a:spcBef>
              <a:buFont typeface="Wingdings" panose="05000000000000000000" pitchFamily="2" charset="2"/>
              <a:buChar char="Ø"/>
            </a:pPr>
            <a:r>
              <a:rPr lang="pt-BR" sz="4000" dirty="0">
                <a:solidFill>
                  <a:schemeClr val="bg1"/>
                </a:solidFill>
              </a:rPr>
              <a:t>4Nos países em desenvolvimento, a maioria dos problemas ambientais estão motivados pelo subdesenvolvimento.</a:t>
            </a:r>
          </a:p>
          <a:p>
            <a:pPr>
              <a:lnSpc>
                <a:spcPts val="4400"/>
              </a:lnSpc>
              <a:spcBef>
                <a:spcPts val="0"/>
              </a:spcBef>
              <a:buFont typeface="Wingdings" panose="05000000000000000000" pitchFamily="2" charset="2"/>
              <a:buChar char="Ø"/>
            </a:pPr>
            <a:r>
              <a:rPr lang="pt-BR" sz="4000" dirty="0">
                <a:solidFill>
                  <a:schemeClr val="bg1"/>
                </a:solidFill>
              </a:rPr>
              <a:t>5. O crescimento natural da população coloca continuamente, problemas relativos à preservação do meio ambiente, e devem-se adotar as normas e medidas apropriadas para enfrentar esses problemas.</a:t>
            </a:r>
          </a:p>
          <a:p>
            <a:pPr>
              <a:lnSpc>
                <a:spcPts val="4400"/>
              </a:lnSpc>
              <a:spcBef>
                <a:spcPts val="0"/>
              </a:spcBef>
              <a:buFont typeface="Wingdings" panose="05000000000000000000" pitchFamily="2" charset="2"/>
              <a:buChar char="Ø"/>
            </a:pPr>
            <a:r>
              <a:rPr lang="pt-BR" sz="4000" dirty="0">
                <a:solidFill>
                  <a:schemeClr val="bg1"/>
                </a:solidFill>
              </a:rPr>
              <a:t>6. Chegamos a um momento da história em que devemos orientar nossos atos em todo o mundo com particular atenção às consequências que podem ter para o meio ambiente.</a:t>
            </a:r>
          </a:p>
          <a:p>
            <a:pPr>
              <a:lnSpc>
                <a:spcPts val="4400"/>
              </a:lnSpc>
              <a:spcBef>
                <a:spcPts val="0"/>
              </a:spcBef>
              <a:buFont typeface="Wingdings" panose="05000000000000000000" pitchFamily="2" charset="2"/>
              <a:buChar char="Ø"/>
            </a:pPr>
            <a:r>
              <a:rPr lang="pt-BR" sz="4000" dirty="0">
                <a:solidFill>
                  <a:schemeClr val="bg1"/>
                </a:solidFill>
              </a:rPr>
              <a:t>7. Para se chegar a esta meta será necessário que cidadãos e comunidades, empresas e instituições, em todos os planos, aceitem as responsabilidades que possuem e que todos eles participem equitativamente, nesse esforço comum. </a:t>
            </a:r>
            <a:endParaRPr lang="pt-BR" altLang="pt-BR" sz="4000" dirty="0">
              <a:solidFill>
                <a:schemeClr val="bg1"/>
              </a:solidFill>
              <a:latin typeface="+mj-lt"/>
            </a:endParaRPr>
          </a:p>
          <a:p>
            <a:pPr marL="0" indent="0">
              <a:lnSpc>
                <a:spcPts val="4400"/>
              </a:lnSpc>
              <a:spcBef>
                <a:spcPts val="0"/>
              </a:spcBef>
              <a:buNone/>
            </a:pPr>
            <a:endParaRPr lang="pt-BR" sz="4800" dirty="0"/>
          </a:p>
        </p:txBody>
      </p:sp>
      <p:sp>
        <p:nvSpPr>
          <p:cNvPr id="14" name="Espaço Reservado para Conteúdo 2"/>
          <p:cNvSpPr txBox="1">
            <a:spLocks/>
          </p:cNvSpPr>
          <p:nvPr/>
        </p:nvSpPr>
        <p:spPr>
          <a:xfrm>
            <a:off x="264042" y="7753201"/>
            <a:ext cx="17566758" cy="2345100"/>
          </a:xfrm>
          <a:prstGeom prst="rect">
            <a:avLst/>
          </a:prstGeom>
        </p:spPr>
        <p:txBody>
          <a:bodyPr vert="horz" lIns="137160" tIns="68580" rIns="137160" bIns="68580" rtlCol="0">
            <a:noAutofit/>
          </a:bodyPr>
          <a:lstStyle/>
          <a:p>
            <a:pPr defTabSz="1371566">
              <a:lnSpc>
                <a:spcPts val="4400"/>
              </a:lnSpc>
              <a:defRPr/>
            </a:pPr>
            <a:endParaRPr lang="pt-BR" sz="4800" dirty="0"/>
          </a:p>
        </p:txBody>
      </p:sp>
      <p:sp>
        <p:nvSpPr>
          <p:cNvPr id="2" name="AutoShape 4">
            <a:extLst>
              <a:ext uri="{FF2B5EF4-FFF2-40B4-BE49-F238E27FC236}">
                <a16:creationId xmlns:a16="http://schemas.microsoft.com/office/drawing/2014/main" id="{D2268826-FA2A-B6E7-0327-1BC95A77C5CC}"/>
              </a:ext>
            </a:extLst>
          </p:cNvPr>
          <p:cNvSpPr/>
          <p:nvPr/>
        </p:nvSpPr>
        <p:spPr>
          <a:xfrm>
            <a:off x="10633" y="1295477"/>
            <a:ext cx="4717802" cy="188735"/>
          </a:xfrm>
          <a:prstGeom prst="rect">
            <a:avLst/>
          </a:prstGeom>
          <a:solidFill>
            <a:srgbClr val="FFC83A"/>
          </a:solidFill>
        </p:spPr>
      </p:sp>
    </p:spTree>
    <p:extLst>
      <p:ext uri="{BB962C8B-B14F-4D97-AF65-F5344CB8AC3E}">
        <p14:creationId xmlns:p14="http://schemas.microsoft.com/office/powerpoint/2010/main" val="39421170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CBE467AA-06B1-1498-5215-142CF68EF5CC}"/>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1017AFED-3E35-4CED-A9EE-DB1DB47BD52E}"/>
              </a:ext>
            </a:extLst>
          </p:cNvPr>
          <p:cNvSpPr>
            <a:spLocks noGrp="1"/>
          </p:cNvSpPr>
          <p:nvPr>
            <p:ph type="title"/>
          </p:nvPr>
        </p:nvSpPr>
        <p:spPr>
          <a:xfrm>
            <a:off x="3356263" y="66132"/>
            <a:ext cx="11575475" cy="1197984"/>
          </a:xfrm>
        </p:spPr>
        <p:txBody>
          <a:bodyPr>
            <a:normAutofit/>
          </a:bodyPr>
          <a:lstStyle/>
          <a:p>
            <a:pPr algn="ctr"/>
            <a:r>
              <a:rPr lang="pt-BR" b="1" dirty="0">
                <a:solidFill>
                  <a:schemeClr val="bg1"/>
                </a:solidFill>
              </a:rPr>
              <a:t>Estocolmo 1972</a:t>
            </a:r>
          </a:p>
        </p:txBody>
      </p:sp>
      <p:sp>
        <p:nvSpPr>
          <p:cNvPr id="3" name="Espaço Reservado para Conteúdo 2">
            <a:extLst>
              <a:ext uri="{FF2B5EF4-FFF2-40B4-BE49-F238E27FC236}">
                <a16:creationId xmlns:a16="http://schemas.microsoft.com/office/drawing/2014/main" id="{170BCA95-F9FC-23E5-45FD-EE61BB12A33E}"/>
              </a:ext>
            </a:extLst>
          </p:cNvPr>
          <p:cNvSpPr>
            <a:spLocks noGrp="1"/>
          </p:cNvSpPr>
          <p:nvPr>
            <p:ph idx="1"/>
          </p:nvPr>
        </p:nvSpPr>
        <p:spPr>
          <a:xfrm>
            <a:off x="228600" y="1881565"/>
            <a:ext cx="18059400" cy="11912400"/>
          </a:xfrm>
        </p:spPr>
        <p:txBody>
          <a:bodyPr>
            <a:noAutofit/>
          </a:bodyPr>
          <a:lstStyle/>
          <a:p>
            <a:pPr algn="l">
              <a:buNone/>
            </a:pPr>
            <a:r>
              <a:rPr lang="pt-BR" sz="2800" b="0" i="0" dirty="0">
                <a:solidFill>
                  <a:schemeClr val="bg1"/>
                </a:solidFill>
                <a:effectLst/>
                <a:latin typeface="Arial" panose="020B0604020202020204" pitchFamily="34" charset="0"/>
              </a:rPr>
              <a:t>Princípios da Declaração de Estocolmo:</a:t>
            </a:r>
          </a:p>
          <a:p>
            <a:pPr algn="l">
              <a:buFont typeface="+mj-lt"/>
              <a:buAutoNum type="arabicPeriod"/>
            </a:pPr>
            <a:r>
              <a:rPr lang="pt-BR" sz="2800" b="0" i="0" dirty="0">
                <a:solidFill>
                  <a:schemeClr val="bg1"/>
                </a:solidFill>
                <a:effectLst/>
                <a:latin typeface="Arial" panose="020B0604020202020204" pitchFamily="34" charset="0"/>
              </a:rPr>
              <a:t>Os </a:t>
            </a:r>
            <a:r>
              <a:rPr lang="pt-BR" sz="2800" dirty="0">
                <a:solidFill>
                  <a:schemeClr val="bg1"/>
                </a:solidFill>
                <a:latin typeface="Arial" panose="020B0604020202020204" pitchFamily="34" charset="0"/>
              </a:rPr>
              <a:t>recursos naturais</a:t>
            </a:r>
            <a:r>
              <a:rPr lang="pt-BR" sz="2800" b="0" i="0" dirty="0">
                <a:solidFill>
                  <a:schemeClr val="bg1"/>
                </a:solidFill>
                <a:effectLst/>
                <a:latin typeface="Arial" panose="020B0604020202020204" pitchFamily="34" charset="0"/>
              </a:rPr>
              <a:t> devem ser salvaguardados</a:t>
            </a:r>
          </a:p>
          <a:p>
            <a:pPr algn="l">
              <a:buFont typeface="+mj-lt"/>
              <a:buAutoNum type="arabicPeriod"/>
            </a:pPr>
            <a:r>
              <a:rPr lang="pt-BR" sz="2800" b="0" i="0" dirty="0">
                <a:solidFill>
                  <a:schemeClr val="bg1"/>
                </a:solidFill>
                <a:effectLst/>
                <a:latin typeface="Arial" panose="020B0604020202020204" pitchFamily="34" charset="0"/>
              </a:rPr>
              <a:t>A capacidade da Terra de </a:t>
            </a:r>
            <a:r>
              <a:rPr lang="pt-BR" sz="2800" dirty="0">
                <a:solidFill>
                  <a:schemeClr val="bg1"/>
                </a:solidFill>
                <a:latin typeface="Arial" panose="020B0604020202020204" pitchFamily="34" charset="0"/>
              </a:rPr>
              <a:t>produzir</a:t>
            </a:r>
            <a:r>
              <a:rPr lang="pt-BR" sz="2800" b="0" i="0" dirty="0">
                <a:solidFill>
                  <a:schemeClr val="bg1"/>
                </a:solidFill>
                <a:effectLst/>
                <a:latin typeface="Arial" panose="020B0604020202020204" pitchFamily="34" charset="0"/>
              </a:rPr>
              <a:t> </a:t>
            </a:r>
            <a:r>
              <a:rPr lang="pt-BR" sz="2800" dirty="0">
                <a:solidFill>
                  <a:schemeClr val="bg1"/>
                </a:solidFill>
                <a:latin typeface="Arial" panose="020B0604020202020204" pitchFamily="34" charset="0"/>
              </a:rPr>
              <a:t>recursos renováveis</a:t>
            </a:r>
            <a:r>
              <a:rPr lang="pt-BR" sz="2800" b="0" i="0" dirty="0">
                <a:solidFill>
                  <a:schemeClr val="bg1"/>
                </a:solidFill>
                <a:effectLst/>
                <a:latin typeface="Arial" panose="020B0604020202020204" pitchFamily="34" charset="0"/>
              </a:rPr>
              <a:t> deve ser mantida</a:t>
            </a:r>
          </a:p>
          <a:p>
            <a:pPr algn="l">
              <a:buFont typeface="+mj-lt"/>
              <a:buAutoNum type="arabicPeriod"/>
            </a:pPr>
            <a:r>
              <a:rPr lang="pt-BR" sz="2800" b="0" i="0" dirty="0">
                <a:solidFill>
                  <a:schemeClr val="bg1"/>
                </a:solidFill>
                <a:effectLst/>
                <a:latin typeface="Arial" panose="020B0604020202020204" pitchFamily="34" charset="0"/>
              </a:rPr>
              <a:t>A </a:t>
            </a:r>
            <a:r>
              <a:rPr lang="pt-BR" sz="2800" dirty="0">
                <a:solidFill>
                  <a:schemeClr val="bg1"/>
                </a:solidFill>
                <a:latin typeface="Arial" panose="020B0604020202020204" pitchFamily="34" charset="0"/>
              </a:rPr>
              <a:t>vida selvagem</a:t>
            </a:r>
            <a:r>
              <a:rPr lang="pt-BR" sz="2800" b="0" i="0" dirty="0">
                <a:solidFill>
                  <a:schemeClr val="bg1"/>
                </a:solidFill>
                <a:effectLst/>
                <a:latin typeface="Arial" panose="020B0604020202020204" pitchFamily="34" charset="0"/>
              </a:rPr>
              <a:t> deve ser protegida</a:t>
            </a:r>
          </a:p>
          <a:p>
            <a:pPr algn="l">
              <a:buFont typeface="+mj-lt"/>
              <a:buAutoNum type="arabicPeriod"/>
            </a:pPr>
            <a:r>
              <a:rPr lang="pt-BR" sz="2800" b="0" i="0" dirty="0">
                <a:solidFill>
                  <a:schemeClr val="bg1"/>
                </a:solidFill>
                <a:effectLst/>
                <a:latin typeface="Arial" panose="020B0604020202020204" pitchFamily="34" charset="0"/>
              </a:rPr>
              <a:t>Os </a:t>
            </a:r>
            <a:r>
              <a:rPr lang="pt-BR" sz="2800" dirty="0">
                <a:solidFill>
                  <a:schemeClr val="bg1"/>
                </a:solidFill>
                <a:latin typeface="Arial" panose="020B0604020202020204" pitchFamily="34" charset="0"/>
              </a:rPr>
              <a:t>recursos não renováveis</a:t>
            </a:r>
            <a:r>
              <a:rPr lang="pt-BR" sz="2800" b="0" i="0" dirty="0">
                <a:solidFill>
                  <a:schemeClr val="bg1"/>
                </a:solidFill>
                <a:effectLst/>
                <a:latin typeface="Arial" panose="020B0604020202020204" pitchFamily="34" charset="0"/>
              </a:rPr>
              <a:t> devem ser partilhados e não esgotados</a:t>
            </a:r>
          </a:p>
          <a:p>
            <a:pPr algn="l">
              <a:buFont typeface="+mj-lt"/>
              <a:buAutoNum type="arabicPeriod"/>
            </a:pPr>
            <a:r>
              <a:rPr lang="pt-BR" sz="2800" b="0" i="0" dirty="0">
                <a:solidFill>
                  <a:schemeClr val="bg1"/>
                </a:solidFill>
                <a:effectLst/>
                <a:latin typeface="Arial" panose="020B0604020202020204" pitchFamily="34" charset="0"/>
              </a:rPr>
              <a:t>A </a:t>
            </a:r>
            <a:r>
              <a:rPr lang="pt-BR" sz="2800" dirty="0">
                <a:solidFill>
                  <a:schemeClr val="bg1"/>
                </a:solidFill>
                <a:latin typeface="Arial" panose="020B0604020202020204" pitchFamily="34" charset="0"/>
              </a:rPr>
              <a:t>poluição</a:t>
            </a:r>
            <a:r>
              <a:rPr lang="pt-BR" sz="2800" b="0" i="0" dirty="0">
                <a:solidFill>
                  <a:schemeClr val="bg1"/>
                </a:solidFill>
                <a:effectLst/>
                <a:latin typeface="Arial" panose="020B0604020202020204" pitchFamily="34" charset="0"/>
              </a:rPr>
              <a:t> não deve exceder a capacidade do ambiente de se limpar</a:t>
            </a:r>
          </a:p>
          <a:p>
            <a:pPr algn="l">
              <a:buFont typeface="+mj-lt"/>
              <a:buAutoNum type="arabicPeriod"/>
            </a:pPr>
            <a:r>
              <a:rPr lang="pt-BR" sz="2800" b="0" i="0" dirty="0">
                <a:solidFill>
                  <a:schemeClr val="bg1"/>
                </a:solidFill>
                <a:effectLst/>
                <a:latin typeface="Arial" panose="020B0604020202020204" pitchFamily="34" charset="0"/>
              </a:rPr>
              <a:t>A </a:t>
            </a:r>
            <a:r>
              <a:rPr lang="pt-BR" sz="2800" dirty="0">
                <a:solidFill>
                  <a:schemeClr val="bg1"/>
                </a:solidFill>
                <a:latin typeface="Arial" panose="020B0604020202020204" pitchFamily="34" charset="0"/>
              </a:rPr>
              <a:t>poluição oceânica</a:t>
            </a:r>
            <a:r>
              <a:rPr lang="pt-BR" sz="2800" b="0" i="0" dirty="0">
                <a:solidFill>
                  <a:schemeClr val="bg1"/>
                </a:solidFill>
                <a:effectLst/>
                <a:latin typeface="Arial" panose="020B0604020202020204" pitchFamily="34" charset="0"/>
              </a:rPr>
              <a:t> prejudicial deve ser prevenida</a:t>
            </a:r>
          </a:p>
          <a:p>
            <a:pPr algn="l">
              <a:buFont typeface="+mj-lt"/>
              <a:buAutoNum type="arabicPeriod"/>
            </a:pPr>
            <a:r>
              <a:rPr lang="pt-BR" sz="2800" b="0" i="0" dirty="0">
                <a:solidFill>
                  <a:schemeClr val="bg1"/>
                </a:solidFill>
                <a:effectLst/>
                <a:latin typeface="Arial" panose="020B0604020202020204" pitchFamily="34" charset="0"/>
              </a:rPr>
              <a:t>O desenvolvimento é necessário para melhorar o meio ambiente</a:t>
            </a:r>
          </a:p>
          <a:p>
            <a:pPr algn="l">
              <a:buFont typeface="+mj-lt"/>
              <a:buAutoNum type="arabicPeriod"/>
            </a:pPr>
            <a:r>
              <a:rPr lang="pt-BR" sz="2800" b="0" i="0" dirty="0">
                <a:solidFill>
                  <a:schemeClr val="bg1"/>
                </a:solidFill>
                <a:effectLst/>
                <a:latin typeface="Arial" panose="020B0604020202020204" pitchFamily="34" charset="0"/>
              </a:rPr>
              <a:t>Os </a:t>
            </a:r>
            <a:r>
              <a:rPr lang="pt-BR" sz="2800" dirty="0">
                <a:solidFill>
                  <a:schemeClr val="bg1"/>
                </a:solidFill>
                <a:latin typeface="Arial" panose="020B0604020202020204" pitchFamily="34" charset="0"/>
              </a:rPr>
              <a:t>países em desenvolvimento</a:t>
            </a:r>
            <a:r>
              <a:rPr lang="pt-BR" sz="2800" b="0" i="0" dirty="0">
                <a:solidFill>
                  <a:schemeClr val="bg1"/>
                </a:solidFill>
                <a:effectLst/>
                <a:latin typeface="Arial" panose="020B0604020202020204" pitchFamily="34" charset="0"/>
              </a:rPr>
              <a:t> precisam, portanto, de assistência</a:t>
            </a:r>
          </a:p>
          <a:p>
            <a:pPr algn="l">
              <a:buFont typeface="+mj-lt"/>
              <a:buAutoNum type="arabicPeriod"/>
            </a:pPr>
            <a:r>
              <a:rPr lang="pt-BR" sz="2800" b="0" i="0" dirty="0">
                <a:solidFill>
                  <a:schemeClr val="bg1"/>
                </a:solidFill>
                <a:effectLst/>
                <a:latin typeface="Arial" panose="020B0604020202020204" pitchFamily="34" charset="0"/>
              </a:rPr>
              <a:t>Os países em desenvolvimento precisam de preços razoáveis para as exportações para realizar a </a:t>
            </a:r>
            <a:r>
              <a:rPr lang="pt-BR" sz="2800" dirty="0">
                <a:solidFill>
                  <a:schemeClr val="bg1"/>
                </a:solidFill>
                <a:latin typeface="Arial" panose="020B0604020202020204" pitchFamily="34" charset="0"/>
              </a:rPr>
              <a:t>gestão ambiental</a:t>
            </a:r>
            <a:endParaRPr lang="pt-BR" sz="2800" b="0" i="0" dirty="0">
              <a:solidFill>
                <a:schemeClr val="bg1"/>
              </a:solidFill>
              <a:effectLst/>
              <a:latin typeface="Arial" panose="020B0604020202020204" pitchFamily="34" charset="0"/>
            </a:endParaRPr>
          </a:p>
          <a:p>
            <a:pPr algn="l">
              <a:buFont typeface="+mj-lt"/>
              <a:buAutoNum type="arabicPeriod"/>
            </a:pPr>
            <a:r>
              <a:rPr lang="pt-BR" sz="2800" b="0" i="0" dirty="0">
                <a:solidFill>
                  <a:schemeClr val="bg1"/>
                </a:solidFill>
                <a:effectLst/>
                <a:latin typeface="Arial" panose="020B0604020202020204" pitchFamily="34" charset="0"/>
              </a:rPr>
              <a:t>A </a:t>
            </a:r>
            <a:r>
              <a:rPr lang="pt-BR" sz="2800" dirty="0">
                <a:solidFill>
                  <a:schemeClr val="bg1"/>
                </a:solidFill>
                <a:latin typeface="Arial" panose="020B0604020202020204" pitchFamily="34" charset="0"/>
              </a:rPr>
              <a:t>política ambiental</a:t>
            </a:r>
            <a:r>
              <a:rPr lang="pt-BR" sz="2800" b="0" i="0" dirty="0">
                <a:solidFill>
                  <a:schemeClr val="bg1"/>
                </a:solidFill>
                <a:effectLst/>
                <a:latin typeface="Arial" panose="020B0604020202020204" pitchFamily="34" charset="0"/>
              </a:rPr>
              <a:t> não deve prejudicar o desenvolvimento</a:t>
            </a:r>
          </a:p>
          <a:p>
            <a:pPr algn="l">
              <a:buFont typeface="+mj-lt"/>
              <a:buAutoNum type="arabicPeriod"/>
            </a:pPr>
            <a:r>
              <a:rPr lang="pt-BR" sz="2800" b="0" i="0" dirty="0">
                <a:solidFill>
                  <a:schemeClr val="bg1"/>
                </a:solidFill>
                <a:effectLst/>
                <a:latin typeface="Arial" panose="020B0604020202020204" pitchFamily="34" charset="0"/>
              </a:rPr>
              <a:t>Os países em desenvolvimento precisam de dinheiro para desenvolver salvaguardas ambientais</a:t>
            </a:r>
          </a:p>
          <a:p>
            <a:pPr algn="l">
              <a:buFont typeface="+mj-lt"/>
              <a:buAutoNum type="arabicPeriod"/>
            </a:pPr>
            <a:r>
              <a:rPr lang="pt-BR" sz="2800" b="0" i="0" dirty="0">
                <a:solidFill>
                  <a:schemeClr val="bg1"/>
                </a:solidFill>
                <a:effectLst/>
                <a:latin typeface="Arial" panose="020B0604020202020204" pitchFamily="34" charset="0"/>
              </a:rPr>
              <a:t>É necessário um planeamento de desenvolvimento integrado</a:t>
            </a:r>
          </a:p>
          <a:p>
            <a:pPr algn="l">
              <a:buFont typeface="+mj-lt"/>
              <a:buAutoNum type="arabicPeriod"/>
            </a:pPr>
            <a:r>
              <a:rPr lang="pt-BR" sz="2800" b="0" i="0" dirty="0">
                <a:solidFill>
                  <a:schemeClr val="bg1"/>
                </a:solidFill>
                <a:effectLst/>
                <a:latin typeface="Arial" panose="020B0604020202020204" pitchFamily="34" charset="0"/>
              </a:rPr>
              <a:t>O planeamento racional deve resolver os conflitos entre o ambiente e o desenvolvimento</a:t>
            </a:r>
          </a:p>
        </p:txBody>
      </p:sp>
      <p:sp>
        <p:nvSpPr>
          <p:cNvPr id="14" name="Espaço Reservado para Conteúdo 2">
            <a:extLst>
              <a:ext uri="{FF2B5EF4-FFF2-40B4-BE49-F238E27FC236}">
                <a16:creationId xmlns:a16="http://schemas.microsoft.com/office/drawing/2014/main" id="{04184A7E-0282-7E7E-C012-FE71C1DFE4C2}"/>
              </a:ext>
            </a:extLst>
          </p:cNvPr>
          <p:cNvSpPr txBox="1">
            <a:spLocks/>
          </p:cNvSpPr>
          <p:nvPr/>
        </p:nvSpPr>
        <p:spPr>
          <a:xfrm>
            <a:off x="264042" y="7753201"/>
            <a:ext cx="17566758" cy="2345100"/>
          </a:xfrm>
          <a:prstGeom prst="rect">
            <a:avLst/>
          </a:prstGeom>
        </p:spPr>
        <p:txBody>
          <a:bodyPr vert="horz" lIns="137160" tIns="68580" rIns="137160" bIns="68580" rtlCol="0">
            <a:noAutofit/>
          </a:bodyPr>
          <a:lstStyle/>
          <a:p>
            <a:pPr defTabSz="1371566">
              <a:lnSpc>
                <a:spcPts val="4400"/>
              </a:lnSpc>
              <a:defRPr/>
            </a:pPr>
            <a:endParaRPr lang="pt-BR" sz="4800" dirty="0"/>
          </a:p>
        </p:txBody>
      </p:sp>
      <p:sp>
        <p:nvSpPr>
          <p:cNvPr id="2" name="AutoShape 4">
            <a:extLst>
              <a:ext uri="{FF2B5EF4-FFF2-40B4-BE49-F238E27FC236}">
                <a16:creationId xmlns:a16="http://schemas.microsoft.com/office/drawing/2014/main" id="{9798C92E-5C75-75B3-E6BB-4BF1FCEFE0F7}"/>
              </a:ext>
            </a:extLst>
          </p:cNvPr>
          <p:cNvSpPr/>
          <p:nvPr/>
        </p:nvSpPr>
        <p:spPr>
          <a:xfrm>
            <a:off x="10633" y="1295477"/>
            <a:ext cx="4717802" cy="188735"/>
          </a:xfrm>
          <a:prstGeom prst="rect">
            <a:avLst/>
          </a:prstGeom>
          <a:solidFill>
            <a:srgbClr val="FFC83A"/>
          </a:solidFill>
        </p:spPr>
      </p:sp>
    </p:spTree>
    <p:extLst>
      <p:ext uri="{BB962C8B-B14F-4D97-AF65-F5344CB8AC3E}">
        <p14:creationId xmlns:p14="http://schemas.microsoft.com/office/powerpoint/2010/main" val="2853974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p:cNvGrpSpPr/>
        <p:nvPr/>
      </p:nvGrpSpPr>
      <p:grpSpPr>
        <a:xfrm>
          <a:off x="0" y="0"/>
          <a:ext cx="0" cy="0"/>
          <a:chOff x="0" y="0"/>
          <a:chExt cx="0" cy="0"/>
        </a:xfrm>
      </p:grpSpPr>
      <p:grpSp>
        <p:nvGrpSpPr>
          <p:cNvPr id="2" name="Group 2"/>
          <p:cNvGrpSpPr/>
          <p:nvPr/>
        </p:nvGrpSpPr>
        <p:grpSpPr>
          <a:xfrm>
            <a:off x="348039" y="177595"/>
            <a:ext cx="16913004" cy="1003506"/>
            <a:chOff x="-27868" y="199514"/>
            <a:chExt cx="7356888" cy="2816592"/>
          </a:xfrm>
        </p:grpSpPr>
        <p:sp>
          <p:nvSpPr>
            <p:cNvPr id="3" name="TextBox 3"/>
            <p:cNvSpPr txBox="1"/>
            <p:nvPr/>
          </p:nvSpPr>
          <p:spPr>
            <a:xfrm>
              <a:off x="-27868" y="199514"/>
              <a:ext cx="7356888" cy="1167772"/>
            </a:xfrm>
            <a:prstGeom prst="rect">
              <a:avLst/>
            </a:prstGeom>
          </p:spPr>
          <p:txBody>
            <a:bodyPr lIns="0" tIns="0" rIns="0" bIns="0" rtlCol="0" anchor="t">
              <a:spAutoFit/>
            </a:bodyPr>
            <a:lstStyle/>
            <a:p>
              <a:pPr>
                <a:lnSpc>
                  <a:spcPts val="5759"/>
                </a:lnSpc>
              </a:pPr>
              <a:r>
                <a:rPr lang="en-US" sz="5400" spc="96" dirty="0" err="1">
                  <a:solidFill>
                    <a:srgbClr val="FFFFFF"/>
                  </a:solidFill>
                  <a:latin typeface="Fredoka One"/>
                </a:rPr>
                <a:t>Conservacionismo</a:t>
              </a:r>
              <a:endParaRPr lang="en-US" sz="5400" spc="96" dirty="0">
                <a:solidFill>
                  <a:srgbClr val="FFFFFF"/>
                </a:solidFill>
                <a:latin typeface="Fredoka One"/>
              </a:endParaRPr>
            </a:p>
          </p:txBody>
        </p:sp>
        <p:sp>
          <p:nvSpPr>
            <p:cNvPr id="4" name="AutoShape 4"/>
            <p:cNvSpPr/>
            <p:nvPr/>
          </p:nvSpPr>
          <p:spPr>
            <a:xfrm>
              <a:off x="938444" y="2719787"/>
              <a:ext cx="2052169" cy="296319"/>
            </a:xfrm>
            <a:prstGeom prst="rect">
              <a:avLst/>
            </a:prstGeom>
            <a:solidFill>
              <a:srgbClr val="FFC83A"/>
            </a:solidFill>
          </p:spPr>
        </p:sp>
      </p:grpSp>
      <p:sp>
        <p:nvSpPr>
          <p:cNvPr id="6" name="TextBox 6"/>
          <p:cNvSpPr txBox="1"/>
          <p:nvPr/>
        </p:nvSpPr>
        <p:spPr>
          <a:xfrm>
            <a:off x="8577307" y="1971575"/>
            <a:ext cx="8683736" cy="389337"/>
          </a:xfrm>
          <a:prstGeom prst="rect">
            <a:avLst/>
          </a:prstGeom>
        </p:spPr>
        <p:txBody>
          <a:bodyPr lIns="0" tIns="0" rIns="0" bIns="0" rtlCol="0" anchor="t">
            <a:spAutoFit/>
          </a:bodyPr>
          <a:lstStyle/>
          <a:p>
            <a:pPr algn="l">
              <a:lnSpc>
                <a:spcPts val="3442"/>
              </a:lnSpc>
            </a:pPr>
            <a:r>
              <a:rPr lang="en-US" sz="2025" dirty="0">
                <a:solidFill>
                  <a:srgbClr val="FFFFFF"/>
                </a:solidFill>
                <a:latin typeface="Quicksand Bold"/>
              </a:rPr>
              <a:t>.</a:t>
            </a:r>
          </a:p>
        </p:txBody>
      </p:sp>
      <p:sp>
        <p:nvSpPr>
          <p:cNvPr id="15" name="AutoShape 15"/>
          <p:cNvSpPr/>
          <p:nvPr/>
        </p:nvSpPr>
        <p:spPr>
          <a:xfrm>
            <a:off x="-254083" y="9642665"/>
            <a:ext cx="18796165" cy="904716"/>
          </a:xfrm>
          <a:prstGeom prst="rect">
            <a:avLst/>
          </a:prstGeom>
          <a:solidFill>
            <a:srgbClr val="FFC83A"/>
          </a:solidFill>
        </p:spPr>
      </p:sp>
      <p:sp>
        <p:nvSpPr>
          <p:cNvPr id="20" name="CaixaDeTexto 19">
            <a:extLst>
              <a:ext uri="{FF2B5EF4-FFF2-40B4-BE49-F238E27FC236}">
                <a16:creationId xmlns:a16="http://schemas.microsoft.com/office/drawing/2014/main" id="{B5288259-FEC7-4ACD-BFDB-B186E5431939}"/>
              </a:ext>
            </a:extLst>
          </p:cNvPr>
          <p:cNvSpPr txBox="1"/>
          <p:nvPr/>
        </p:nvSpPr>
        <p:spPr>
          <a:xfrm>
            <a:off x="0" y="1286675"/>
            <a:ext cx="18059400" cy="11049179"/>
          </a:xfrm>
          <a:prstGeom prst="rect">
            <a:avLst/>
          </a:prstGeom>
          <a:noFill/>
        </p:spPr>
        <p:txBody>
          <a:bodyPr wrap="square" rtlCol="0">
            <a:spAutoFit/>
          </a:bodyPr>
          <a:lstStyle/>
          <a:p>
            <a:pPr marL="571500" indent="-571500" algn="just">
              <a:buFont typeface="Arial" panose="020B0604020202020204" pitchFamily="34" charset="0"/>
              <a:buChar char="•"/>
            </a:pPr>
            <a:r>
              <a:rPr lang="pt-BR" sz="3200" b="1" dirty="0">
                <a:solidFill>
                  <a:schemeClr val="bg1"/>
                </a:solidFill>
                <a:latin typeface="Arial Black" panose="020B0A04020102020204" pitchFamily="34" charset="0"/>
              </a:rPr>
              <a:t>Para essa corrente a única forma de proteger a natureza era afastá-la do homem, por meio de ilhas onde este pudesse admirá-la e reverenciá-la.</a:t>
            </a:r>
          </a:p>
          <a:p>
            <a:pPr marL="571500" indent="-571500" algn="just">
              <a:buFont typeface="Arial" panose="020B0604020202020204" pitchFamily="34" charset="0"/>
              <a:buChar char="•"/>
            </a:pPr>
            <a:endParaRPr lang="pt-BR" sz="3200" b="1" dirty="0">
              <a:solidFill>
                <a:schemeClr val="bg1"/>
              </a:solidFill>
            </a:endParaRPr>
          </a:p>
          <a:p>
            <a:pPr marL="571500" indent="-571500" algn="just">
              <a:buFont typeface="Arial" panose="020B0604020202020204" pitchFamily="34" charset="0"/>
              <a:buChar char="•"/>
            </a:pPr>
            <a:r>
              <a:rPr lang="pt-BR" sz="3200" dirty="0">
                <a:solidFill>
                  <a:schemeClr val="bg1"/>
                </a:solidFill>
                <a:latin typeface="Arial Black" panose="020B0A04020102020204" pitchFamily="34" charset="0"/>
              </a:rPr>
              <a:t>Esse </a:t>
            </a:r>
            <a:r>
              <a:rPr lang="pt-BR" sz="3200" dirty="0" err="1">
                <a:solidFill>
                  <a:schemeClr val="bg1"/>
                </a:solidFill>
                <a:latin typeface="Arial Black" panose="020B0A04020102020204" pitchFamily="34" charset="0"/>
              </a:rPr>
              <a:t>neomito</a:t>
            </a:r>
            <a:r>
              <a:rPr lang="pt-BR" sz="3200" dirty="0">
                <a:solidFill>
                  <a:schemeClr val="bg1"/>
                </a:solidFill>
                <a:latin typeface="Arial Black" panose="020B0A04020102020204" pitchFamily="34" charset="0"/>
              </a:rPr>
              <a:t>, no entanto, foi transposto dos Estados Unidos para países do Terceiro Mundo, como o Brasil, onde a situação é ecológica, social e culturalmente distinta. Nesses países, mesmo nas florestas tropicais aparentemente vazias, vivem populações indígenas, ribeirinhas, extrativistas, de pescadores artesanais, portadores de uma outra cultura( chamada neste trabalho de </a:t>
            </a:r>
            <a:r>
              <a:rPr lang="pt-BR" sz="3200" i="1" dirty="0">
                <a:solidFill>
                  <a:schemeClr val="bg1"/>
                </a:solidFill>
                <a:latin typeface="Arial Black" panose="020B0A04020102020204" pitchFamily="34" charset="0"/>
              </a:rPr>
              <a:t>tradicional), </a:t>
            </a:r>
            <a:r>
              <a:rPr lang="pt-BR" sz="3200" dirty="0">
                <a:solidFill>
                  <a:schemeClr val="bg1"/>
                </a:solidFill>
                <a:latin typeface="Arial Black" panose="020B0A04020102020204" pitchFamily="34" charset="0"/>
              </a:rPr>
              <a:t>de seus mitos próprios e de relações com o mundo natural distintas das existentes nas sociedades urbano-industriais.</a:t>
            </a:r>
          </a:p>
          <a:p>
            <a:pPr marL="571500" indent="-571500" algn="just">
              <a:buFont typeface="Arial" panose="020B0604020202020204" pitchFamily="34" charset="0"/>
              <a:buChar char="•"/>
            </a:pPr>
            <a:endParaRPr lang="pt-BR" sz="3200" dirty="0">
              <a:solidFill>
                <a:schemeClr val="bg1"/>
              </a:solidFill>
              <a:latin typeface="Arial Black" panose="020B0A04020102020204" pitchFamily="34" charset="0"/>
            </a:endParaRPr>
          </a:p>
          <a:p>
            <a:pPr marL="571500" indent="-571500" algn="just">
              <a:buFont typeface="Arial" panose="020B0604020202020204" pitchFamily="34" charset="0"/>
              <a:buChar char="•"/>
            </a:pPr>
            <a:r>
              <a:rPr lang="pt-BR" sz="3200" dirty="0">
                <a:solidFill>
                  <a:schemeClr val="bg1"/>
                </a:solidFill>
                <a:latin typeface="Arial Black" panose="020B0A04020102020204" pitchFamily="34" charset="0"/>
              </a:rPr>
              <a:t>legislação brasileira que cria os parques e reservas prevê, como nos Estados Unidos, a transferência dos moradores dessas áreas, causando uma série de problemas de caráter ético, social, econômico, político e cultural.</a:t>
            </a:r>
          </a:p>
          <a:p>
            <a:pPr marL="571500" indent="-571500" algn="just">
              <a:buFont typeface="Arial" panose="020B0604020202020204" pitchFamily="34" charset="0"/>
              <a:buChar char="•"/>
            </a:pPr>
            <a:endParaRPr lang="pt-BR" sz="3200" dirty="0">
              <a:solidFill>
                <a:schemeClr val="bg1"/>
              </a:solidFill>
              <a:latin typeface="Arial Black" panose="020B0A04020102020204" pitchFamily="34" charset="0"/>
            </a:endParaRPr>
          </a:p>
          <a:p>
            <a:pPr marL="571500" indent="-571500" algn="just">
              <a:buFont typeface="Arial" panose="020B0604020202020204" pitchFamily="34" charset="0"/>
              <a:buChar char="•"/>
            </a:pPr>
            <a:r>
              <a:rPr lang="pt-BR" dirty="0"/>
              <a:t>.</a:t>
            </a:r>
            <a:br>
              <a:rPr lang="pt-BR" sz="2800" dirty="0"/>
            </a:br>
            <a:endParaRPr lang="pt-BR" sz="2800" dirty="0">
              <a:solidFill>
                <a:schemeClr val="bg1"/>
              </a:solidFill>
              <a:latin typeface="Arial Black" panose="020B0A04020102020204" pitchFamily="34" charset="0"/>
            </a:endParaRPr>
          </a:p>
          <a:p>
            <a:pPr marL="571500" indent="-571500" algn="just">
              <a:buFont typeface="Arial" panose="020B0604020202020204" pitchFamily="34" charset="0"/>
              <a:buChar char="•"/>
            </a:pPr>
            <a:r>
              <a:rPr lang="pt-BR" dirty="0"/>
              <a:t>. </a:t>
            </a:r>
            <a:br>
              <a:rPr lang="pt-BR" sz="3200" dirty="0"/>
            </a:br>
            <a:br>
              <a:rPr lang="pt-BR" sz="3200" dirty="0">
                <a:solidFill>
                  <a:schemeClr val="bg1"/>
                </a:solidFill>
                <a:latin typeface="Arial Black" panose="020B0A04020102020204" pitchFamily="34" charset="0"/>
              </a:rPr>
            </a:br>
            <a:endParaRPr lang="pt-BR" sz="3200" dirty="0">
              <a:solidFill>
                <a:schemeClr val="bg1"/>
              </a:solidFill>
              <a:latin typeface="Arial Black" panose="020B0A04020102020204" pitchFamily="34" charset="0"/>
            </a:endParaRPr>
          </a:p>
          <a:p>
            <a:pPr marL="571500" indent="-571500" algn="just">
              <a:buFont typeface="Arial" panose="020B0604020202020204" pitchFamily="34" charset="0"/>
              <a:buChar char="•"/>
            </a:pPr>
            <a:r>
              <a:rPr lang="pt-BR" dirty="0"/>
              <a:t> </a:t>
            </a:r>
            <a:br>
              <a:rPr lang="pt-BR" dirty="0"/>
            </a:br>
            <a:r>
              <a:rPr lang="pt-BR" dirty="0"/>
              <a:t> </a:t>
            </a:r>
            <a:br>
              <a:rPr lang="pt-BR" sz="3600" dirty="0"/>
            </a:br>
            <a:endParaRPr lang="pt-BR" sz="3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02295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E22911AD-64EE-5275-6609-6F2BC2A2A700}"/>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65B4BF87-820A-07C2-F16E-62CB7DEE2170}"/>
              </a:ext>
            </a:extLst>
          </p:cNvPr>
          <p:cNvSpPr>
            <a:spLocks noGrp="1"/>
          </p:cNvSpPr>
          <p:nvPr>
            <p:ph type="title"/>
          </p:nvPr>
        </p:nvSpPr>
        <p:spPr>
          <a:xfrm>
            <a:off x="3356263" y="66132"/>
            <a:ext cx="11575475" cy="1197984"/>
          </a:xfrm>
        </p:spPr>
        <p:txBody>
          <a:bodyPr>
            <a:normAutofit/>
          </a:bodyPr>
          <a:lstStyle/>
          <a:p>
            <a:pPr algn="ctr"/>
            <a:r>
              <a:rPr lang="pt-BR" b="1" dirty="0">
                <a:solidFill>
                  <a:schemeClr val="bg1"/>
                </a:solidFill>
              </a:rPr>
              <a:t>Estocolmo 1972</a:t>
            </a:r>
          </a:p>
        </p:txBody>
      </p:sp>
      <p:sp>
        <p:nvSpPr>
          <p:cNvPr id="3" name="Espaço Reservado para Conteúdo 2">
            <a:extLst>
              <a:ext uri="{FF2B5EF4-FFF2-40B4-BE49-F238E27FC236}">
                <a16:creationId xmlns:a16="http://schemas.microsoft.com/office/drawing/2014/main" id="{2EE937AB-C181-D106-4065-6D4734AA8770}"/>
              </a:ext>
            </a:extLst>
          </p:cNvPr>
          <p:cNvSpPr>
            <a:spLocks noGrp="1"/>
          </p:cNvSpPr>
          <p:nvPr>
            <p:ph idx="1"/>
          </p:nvPr>
        </p:nvSpPr>
        <p:spPr>
          <a:xfrm>
            <a:off x="228600" y="1881565"/>
            <a:ext cx="18059400" cy="11912400"/>
          </a:xfrm>
        </p:spPr>
        <p:txBody>
          <a:bodyPr>
            <a:noAutofit/>
          </a:bodyPr>
          <a:lstStyle/>
          <a:p>
            <a:pPr marL="0" indent="0" algn="l">
              <a:buNone/>
            </a:pPr>
            <a:r>
              <a:rPr lang="pt-BR" b="0" i="0" dirty="0">
                <a:solidFill>
                  <a:schemeClr val="bg1"/>
                </a:solidFill>
                <a:effectLst/>
                <a:latin typeface="Arial" panose="020B0604020202020204" pitchFamily="34" charset="0"/>
              </a:rPr>
              <a:t>15. assentamentos humanos devem ser planejados para eliminar os </a:t>
            </a:r>
            <a:r>
              <a:rPr lang="pt-BR" dirty="0">
                <a:solidFill>
                  <a:schemeClr val="bg1"/>
                </a:solidFill>
                <a:latin typeface="Arial" panose="020B0604020202020204" pitchFamily="34" charset="0"/>
              </a:rPr>
              <a:t>problemas ambientais</a:t>
            </a:r>
          </a:p>
          <a:p>
            <a:pPr marL="0" indent="0" algn="l">
              <a:buNone/>
            </a:pPr>
            <a:r>
              <a:rPr lang="pt-BR" b="0" i="0" dirty="0">
                <a:solidFill>
                  <a:schemeClr val="bg1"/>
                </a:solidFill>
                <a:effectLst/>
                <a:latin typeface="Arial" panose="020B0604020202020204" pitchFamily="34" charset="0"/>
              </a:rPr>
              <a:t>16. Os governos devem planear as suas próprias </a:t>
            </a:r>
            <a:r>
              <a:rPr lang="pt-BR" dirty="0">
                <a:solidFill>
                  <a:schemeClr val="bg1"/>
                </a:solidFill>
                <a:latin typeface="Arial" panose="020B0604020202020204" pitchFamily="34" charset="0"/>
              </a:rPr>
              <a:t>políticas populacionais</a:t>
            </a:r>
            <a:r>
              <a:rPr lang="pt-BR" b="0" i="0" dirty="0">
                <a:solidFill>
                  <a:schemeClr val="bg1"/>
                </a:solidFill>
                <a:effectLst/>
                <a:latin typeface="Arial" panose="020B0604020202020204" pitchFamily="34" charset="0"/>
              </a:rPr>
              <a:t> adequadas</a:t>
            </a:r>
          </a:p>
          <a:p>
            <a:pPr marL="0" indent="0" algn="l">
              <a:buNone/>
            </a:pPr>
            <a:r>
              <a:rPr lang="pt-BR" dirty="0">
                <a:solidFill>
                  <a:schemeClr val="bg1"/>
                </a:solidFill>
                <a:latin typeface="Arial" panose="020B0604020202020204" pitchFamily="34" charset="0"/>
              </a:rPr>
              <a:t>17.</a:t>
            </a:r>
            <a:r>
              <a:rPr lang="pt-BR" b="0" i="0" dirty="0">
                <a:solidFill>
                  <a:schemeClr val="bg1"/>
                </a:solidFill>
                <a:effectLst/>
                <a:latin typeface="Arial" panose="020B0604020202020204" pitchFamily="34" charset="0"/>
              </a:rPr>
              <a:t>As instituições nacionais devem planear o desenvolvimento dos recursos naturais dos estados</a:t>
            </a:r>
          </a:p>
          <a:p>
            <a:pPr marL="0" indent="0" algn="l">
              <a:buNone/>
            </a:pPr>
            <a:r>
              <a:rPr lang="pt-BR" dirty="0">
                <a:solidFill>
                  <a:schemeClr val="bg1"/>
                </a:solidFill>
                <a:latin typeface="Arial" panose="020B0604020202020204" pitchFamily="34" charset="0"/>
              </a:rPr>
              <a:t>18.</a:t>
            </a:r>
            <a:r>
              <a:rPr lang="pt-BR" b="0" i="0" dirty="0">
                <a:solidFill>
                  <a:schemeClr val="bg1"/>
                </a:solidFill>
                <a:effectLst/>
                <a:latin typeface="Arial" panose="020B0604020202020204" pitchFamily="34" charset="0"/>
              </a:rPr>
              <a:t>A ciência e a tecnologia devem ser utilizadas para melhorar o meio ambiente</a:t>
            </a:r>
          </a:p>
          <a:p>
            <a:pPr marL="0" indent="0" algn="l">
              <a:buNone/>
            </a:pPr>
            <a:r>
              <a:rPr lang="pt-BR" dirty="0">
                <a:solidFill>
                  <a:schemeClr val="bg1"/>
                </a:solidFill>
                <a:latin typeface="Arial" panose="020B0604020202020204" pitchFamily="34" charset="0"/>
              </a:rPr>
              <a:t>19. </a:t>
            </a:r>
            <a:r>
              <a:rPr lang="pt-BR" b="0" i="0" dirty="0">
                <a:solidFill>
                  <a:schemeClr val="bg1"/>
                </a:solidFill>
                <a:effectLst/>
                <a:latin typeface="Arial" panose="020B0604020202020204" pitchFamily="34" charset="0"/>
              </a:rPr>
              <a:t>A </a:t>
            </a:r>
            <a:r>
              <a:rPr lang="pt-BR" dirty="0">
                <a:solidFill>
                  <a:schemeClr val="bg1"/>
                </a:solidFill>
                <a:latin typeface="Arial" panose="020B0604020202020204" pitchFamily="34" charset="0"/>
              </a:rPr>
              <a:t>educação ambiental</a:t>
            </a:r>
            <a:r>
              <a:rPr lang="pt-BR" b="0" i="0" dirty="0">
                <a:solidFill>
                  <a:schemeClr val="bg1"/>
                </a:solidFill>
                <a:effectLst/>
                <a:latin typeface="Arial" panose="020B0604020202020204" pitchFamily="34" charset="0"/>
              </a:rPr>
              <a:t> é essencial</a:t>
            </a:r>
          </a:p>
          <a:p>
            <a:pPr marL="0" indent="0" algn="l">
              <a:buNone/>
            </a:pPr>
            <a:r>
              <a:rPr lang="pt-BR" dirty="0">
                <a:solidFill>
                  <a:schemeClr val="bg1"/>
                </a:solidFill>
                <a:latin typeface="Arial" panose="020B0604020202020204" pitchFamily="34" charset="0"/>
              </a:rPr>
              <a:t>20.</a:t>
            </a:r>
            <a:r>
              <a:rPr lang="pt-BR" b="0" i="0" dirty="0">
                <a:solidFill>
                  <a:schemeClr val="bg1"/>
                </a:solidFill>
                <a:effectLst/>
                <a:latin typeface="Arial" panose="020B0604020202020204" pitchFamily="34" charset="0"/>
              </a:rPr>
              <a:t>A investigação ambiental deve ser promovida, especialmente nos países em desenvolvimento</a:t>
            </a:r>
          </a:p>
          <a:p>
            <a:pPr marL="0" indent="0" algn="l">
              <a:buNone/>
            </a:pPr>
            <a:r>
              <a:rPr lang="pt-BR" dirty="0">
                <a:solidFill>
                  <a:schemeClr val="bg1"/>
                </a:solidFill>
                <a:latin typeface="Arial" panose="020B0604020202020204" pitchFamily="34" charset="0"/>
              </a:rPr>
              <a:t>21.</a:t>
            </a:r>
            <a:r>
              <a:rPr lang="pt-BR" b="0" i="0" dirty="0">
                <a:solidFill>
                  <a:schemeClr val="bg1"/>
                </a:solidFill>
                <a:effectLst/>
                <a:latin typeface="Arial" panose="020B0604020202020204" pitchFamily="34" charset="0"/>
              </a:rPr>
              <a:t>Os Estados podem explorar os seus recursos como desejarem, mas não devem pôr em perigo os outros</a:t>
            </a:r>
          </a:p>
          <a:p>
            <a:pPr marL="0" indent="0" algn="l">
              <a:buNone/>
            </a:pPr>
            <a:r>
              <a:rPr lang="pt-BR" dirty="0">
                <a:solidFill>
                  <a:schemeClr val="bg1"/>
                </a:solidFill>
                <a:latin typeface="Arial" panose="020B0604020202020204" pitchFamily="34" charset="0"/>
              </a:rPr>
              <a:t>22. </a:t>
            </a:r>
            <a:r>
              <a:rPr lang="pt-BR" b="0" i="0" dirty="0">
                <a:solidFill>
                  <a:schemeClr val="bg1"/>
                </a:solidFill>
                <a:effectLst/>
                <a:latin typeface="Arial" panose="020B0604020202020204" pitchFamily="34" charset="0"/>
              </a:rPr>
              <a:t>A compensação é devida aos estados assim ameaçados</a:t>
            </a:r>
          </a:p>
          <a:p>
            <a:pPr marL="0" indent="0" algn="l">
              <a:buNone/>
            </a:pPr>
            <a:r>
              <a:rPr lang="pt-BR" dirty="0">
                <a:solidFill>
                  <a:schemeClr val="bg1"/>
                </a:solidFill>
                <a:latin typeface="Arial" panose="020B0604020202020204" pitchFamily="34" charset="0"/>
              </a:rPr>
              <a:t>23.</a:t>
            </a:r>
            <a:r>
              <a:rPr lang="pt-BR" b="0" i="0" dirty="0">
                <a:solidFill>
                  <a:schemeClr val="bg1"/>
                </a:solidFill>
                <a:effectLst/>
                <a:latin typeface="Arial" panose="020B0604020202020204" pitchFamily="34" charset="0"/>
              </a:rPr>
              <a:t>Cada nação deve estabelecer seus próprios padrões</a:t>
            </a:r>
          </a:p>
          <a:p>
            <a:pPr marL="0" indent="0" algn="l">
              <a:buNone/>
            </a:pPr>
            <a:r>
              <a:rPr lang="pt-BR" b="0" i="0" dirty="0">
                <a:solidFill>
                  <a:schemeClr val="bg1"/>
                </a:solidFill>
                <a:effectLst/>
                <a:latin typeface="Arial" panose="020B0604020202020204" pitchFamily="34" charset="0"/>
              </a:rPr>
              <a:t>24. Deve haver cooperação em questões internacionais</a:t>
            </a:r>
          </a:p>
          <a:p>
            <a:pPr marL="0" indent="0" algn="l">
              <a:buNone/>
            </a:pPr>
            <a:r>
              <a:rPr lang="pt-BR" dirty="0">
                <a:solidFill>
                  <a:schemeClr val="bg1"/>
                </a:solidFill>
                <a:latin typeface="Arial" panose="020B0604020202020204" pitchFamily="34" charset="0"/>
              </a:rPr>
              <a:t>25. </a:t>
            </a:r>
            <a:r>
              <a:rPr lang="pt-BR" b="0" i="0" dirty="0">
                <a:solidFill>
                  <a:schemeClr val="bg1"/>
                </a:solidFill>
                <a:effectLst/>
                <a:latin typeface="Arial" panose="020B0604020202020204" pitchFamily="34" charset="0"/>
              </a:rPr>
              <a:t>As </a:t>
            </a:r>
            <a:r>
              <a:rPr lang="pt-BR" dirty="0">
                <a:solidFill>
                  <a:schemeClr val="bg1"/>
                </a:solidFill>
                <a:latin typeface="Arial" panose="020B0604020202020204" pitchFamily="34" charset="0"/>
              </a:rPr>
              <a:t>organizações internacionais </a:t>
            </a:r>
            <a:r>
              <a:rPr lang="pt-BR" b="0" i="0" dirty="0">
                <a:solidFill>
                  <a:schemeClr val="bg1"/>
                </a:solidFill>
                <a:effectLst/>
                <a:latin typeface="Arial" panose="020B0604020202020204" pitchFamily="34" charset="0"/>
              </a:rPr>
              <a:t>devem ajudar a melhorar o ambiente</a:t>
            </a:r>
          </a:p>
          <a:p>
            <a:pPr marL="0" indent="0" algn="l">
              <a:buNone/>
            </a:pPr>
            <a:r>
              <a:rPr lang="pt-BR" dirty="0">
                <a:solidFill>
                  <a:schemeClr val="bg1"/>
                </a:solidFill>
                <a:latin typeface="Arial" panose="020B0604020202020204" pitchFamily="34" charset="0"/>
              </a:rPr>
              <a:t>26.</a:t>
            </a:r>
            <a:r>
              <a:rPr lang="pt-BR" b="0" i="0" dirty="0">
                <a:solidFill>
                  <a:schemeClr val="bg1"/>
                </a:solidFill>
                <a:effectLst/>
                <a:latin typeface="Arial" panose="020B0604020202020204" pitchFamily="34" charset="0"/>
              </a:rPr>
              <a:t>As </a:t>
            </a:r>
            <a:r>
              <a:rPr lang="pt-BR" dirty="0">
                <a:solidFill>
                  <a:schemeClr val="bg1"/>
                </a:solidFill>
                <a:latin typeface="Arial" panose="020B0604020202020204" pitchFamily="34" charset="0"/>
              </a:rPr>
              <a:t>armas de destruição em massa </a:t>
            </a:r>
            <a:r>
              <a:rPr lang="pt-BR" b="0" i="0" dirty="0">
                <a:solidFill>
                  <a:schemeClr val="bg1"/>
                </a:solidFill>
                <a:effectLst/>
                <a:latin typeface="Arial" panose="020B0604020202020204" pitchFamily="34" charset="0"/>
              </a:rPr>
              <a:t> devem ser eliminadas</a:t>
            </a:r>
          </a:p>
        </p:txBody>
      </p:sp>
      <p:sp>
        <p:nvSpPr>
          <p:cNvPr id="14" name="Espaço Reservado para Conteúdo 2">
            <a:extLst>
              <a:ext uri="{FF2B5EF4-FFF2-40B4-BE49-F238E27FC236}">
                <a16:creationId xmlns:a16="http://schemas.microsoft.com/office/drawing/2014/main" id="{A83A189C-9683-0BC3-E25E-FB6C54762639}"/>
              </a:ext>
            </a:extLst>
          </p:cNvPr>
          <p:cNvSpPr txBox="1">
            <a:spLocks/>
          </p:cNvSpPr>
          <p:nvPr/>
        </p:nvSpPr>
        <p:spPr>
          <a:xfrm>
            <a:off x="264042" y="7753201"/>
            <a:ext cx="17566758" cy="2345100"/>
          </a:xfrm>
          <a:prstGeom prst="rect">
            <a:avLst/>
          </a:prstGeom>
        </p:spPr>
        <p:txBody>
          <a:bodyPr vert="horz" lIns="137160" tIns="68580" rIns="137160" bIns="68580" rtlCol="0">
            <a:noAutofit/>
          </a:bodyPr>
          <a:lstStyle/>
          <a:p>
            <a:pPr defTabSz="1371566">
              <a:lnSpc>
                <a:spcPts val="4400"/>
              </a:lnSpc>
              <a:defRPr/>
            </a:pPr>
            <a:endParaRPr lang="pt-BR" sz="4800" dirty="0"/>
          </a:p>
        </p:txBody>
      </p:sp>
      <p:sp>
        <p:nvSpPr>
          <p:cNvPr id="2" name="AutoShape 4">
            <a:extLst>
              <a:ext uri="{FF2B5EF4-FFF2-40B4-BE49-F238E27FC236}">
                <a16:creationId xmlns:a16="http://schemas.microsoft.com/office/drawing/2014/main" id="{79C6FA98-F02A-E8FD-3C74-D4438EF4D7CA}"/>
              </a:ext>
            </a:extLst>
          </p:cNvPr>
          <p:cNvSpPr/>
          <p:nvPr/>
        </p:nvSpPr>
        <p:spPr>
          <a:xfrm>
            <a:off x="10633" y="1295477"/>
            <a:ext cx="4717802" cy="188735"/>
          </a:xfrm>
          <a:prstGeom prst="rect">
            <a:avLst/>
          </a:prstGeom>
          <a:solidFill>
            <a:srgbClr val="FFC83A"/>
          </a:solidFill>
        </p:spPr>
      </p:sp>
    </p:spTree>
    <p:extLst>
      <p:ext uri="{BB962C8B-B14F-4D97-AF65-F5344CB8AC3E}">
        <p14:creationId xmlns:p14="http://schemas.microsoft.com/office/powerpoint/2010/main" val="14404543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a:xfrm>
            <a:off x="3387439" y="547690"/>
            <a:ext cx="11533910" cy="1135640"/>
          </a:xfrm>
        </p:spPr>
        <p:txBody>
          <a:bodyPr>
            <a:normAutofit/>
          </a:bodyPr>
          <a:lstStyle/>
          <a:p>
            <a:pPr algn="ctr"/>
            <a:r>
              <a:rPr lang="pt-BR" sz="6000" b="1" dirty="0">
                <a:solidFill>
                  <a:schemeClr val="bg1"/>
                </a:solidFill>
              </a:rPr>
              <a:t>Pós Estocolmo 1972</a:t>
            </a:r>
          </a:p>
        </p:txBody>
      </p:sp>
      <p:sp>
        <p:nvSpPr>
          <p:cNvPr id="6" name="Espaço Reservado para Conteúdo 5"/>
          <p:cNvSpPr>
            <a:spLocks noGrp="1"/>
          </p:cNvSpPr>
          <p:nvPr>
            <p:ph sz="half" idx="1"/>
          </p:nvPr>
        </p:nvSpPr>
        <p:spPr>
          <a:xfrm>
            <a:off x="1257301" y="1683331"/>
            <a:ext cx="7969829" cy="7582118"/>
          </a:xfrm>
        </p:spPr>
        <p:txBody>
          <a:bodyPr>
            <a:noAutofit/>
          </a:bodyPr>
          <a:lstStyle/>
          <a:p>
            <a:pPr>
              <a:lnSpc>
                <a:spcPts val="4400"/>
              </a:lnSpc>
              <a:spcBef>
                <a:spcPts val="0"/>
              </a:spcBef>
            </a:pPr>
            <a:endParaRPr lang="pt-BR" sz="4800" dirty="0">
              <a:solidFill>
                <a:schemeClr val="bg1"/>
              </a:solidFill>
            </a:endParaRPr>
          </a:p>
          <a:p>
            <a:pPr>
              <a:lnSpc>
                <a:spcPts val="4400"/>
              </a:lnSpc>
              <a:spcBef>
                <a:spcPts val="0"/>
              </a:spcBef>
            </a:pPr>
            <a:r>
              <a:rPr lang="pt-BR" sz="4800" dirty="0">
                <a:solidFill>
                  <a:schemeClr val="bg1"/>
                </a:solidFill>
              </a:rPr>
              <a:t>1985 - </a:t>
            </a:r>
            <a:r>
              <a:rPr lang="pt-BR" altLang="pt-BR" sz="4800" b="1" dirty="0">
                <a:solidFill>
                  <a:schemeClr val="bg1"/>
                </a:solidFill>
              </a:rPr>
              <a:t>Convenção de Viena para a Proteção da Camada de Ozônio;</a:t>
            </a:r>
          </a:p>
          <a:p>
            <a:pPr>
              <a:lnSpc>
                <a:spcPts val="4400"/>
              </a:lnSpc>
              <a:spcBef>
                <a:spcPts val="0"/>
              </a:spcBef>
            </a:pPr>
            <a:r>
              <a:rPr lang="pt-BR" altLang="pt-BR" sz="4800" dirty="0">
                <a:solidFill>
                  <a:schemeClr val="bg1"/>
                </a:solidFill>
              </a:rPr>
              <a:t>A Convenção de Viena - 1987, do Protocolo de Montreal sobre Substâncias que destroem a </a:t>
            </a:r>
            <a:r>
              <a:rPr lang="pt-BR" altLang="pt-BR" sz="4800" b="1" dirty="0">
                <a:solidFill>
                  <a:schemeClr val="bg1"/>
                </a:solidFill>
              </a:rPr>
              <a:t>Camada de Ozônio.</a:t>
            </a:r>
          </a:p>
          <a:p>
            <a:pPr>
              <a:lnSpc>
                <a:spcPts val="4400"/>
              </a:lnSpc>
              <a:spcBef>
                <a:spcPts val="0"/>
              </a:spcBef>
            </a:pPr>
            <a:r>
              <a:rPr lang="pt-BR" sz="3600" b="1" i="0" dirty="0">
                <a:solidFill>
                  <a:schemeClr val="bg1"/>
                </a:solidFill>
                <a:effectLst/>
                <a:latin typeface="open_sansregular"/>
              </a:rPr>
              <a:t>Atualmente, o Protocolo de Montreal é o único acordo ambiental multilateral cuja adoção é universal: 197 estados assumiram o compromisso de proteger a camada de ozônio.</a:t>
            </a:r>
            <a:endParaRPr lang="pt-BR" sz="4800" b="1" dirty="0">
              <a:solidFill>
                <a:schemeClr val="bg1"/>
              </a:solidFill>
            </a:endParaRPr>
          </a:p>
        </p:txBody>
      </p:sp>
      <p:pic>
        <p:nvPicPr>
          <p:cNvPr id="8" name="Picture 4" descr="O que é a camada de ozôni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258300" y="1541863"/>
            <a:ext cx="7772400" cy="446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lorofluorcarboneto (CFC) - Química - InfoEsc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1796" y="6047511"/>
            <a:ext cx="4585742" cy="33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9"/>
          <p:cNvSpPr/>
          <p:nvPr/>
        </p:nvSpPr>
        <p:spPr>
          <a:xfrm rot="16200000">
            <a:off x="15601449" y="4488758"/>
            <a:ext cx="2940228" cy="246349"/>
          </a:xfrm>
          <a:prstGeom prst="rect">
            <a:avLst/>
          </a:prstGeom>
        </p:spPr>
        <p:txBody>
          <a:bodyPr wrap="none">
            <a:spAutoFit/>
          </a:bodyPr>
          <a:lstStyle/>
          <a:p>
            <a:pPr>
              <a:defRPr/>
            </a:pPr>
            <a:r>
              <a:rPr lang="pt-BR" sz="1001" dirty="0">
                <a:hlinkClick r:id="rId4"/>
              </a:rPr>
              <a:t>https://www.ecycle.com.br/3210-camada-de-ozonio</a:t>
            </a:r>
            <a:endParaRPr lang="pt-BR" sz="1001" dirty="0"/>
          </a:p>
        </p:txBody>
      </p:sp>
    </p:spTree>
    <p:extLst>
      <p:ext uri="{BB962C8B-B14F-4D97-AF65-F5344CB8AC3E}">
        <p14:creationId xmlns:p14="http://schemas.microsoft.com/office/powerpoint/2010/main" val="965662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a:xfrm>
            <a:off x="3387439" y="547690"/>
            <a:ext cx="11533910" cy="1135640"/>
          </a:xfrm>
        </p:spPr>
        <p:txBody>
          <a:bodyPr>
            <a:normAutofit/>
          </a:bodyPr>
          <a:lstStyle/>
          <a:p>
            <a:pPr algn="ctr"/>
            <a:r>
              <a:rPr lang="pt-BR" sz="6000" b="1" dirty="0">
                <a:solidFill>
                  <a:schemeClr val="bg1"/>
                </a:solidFill>
              </a:rPr>
              <a:t>Pós Estocolmo 1972</a:t>
            </a:r>
          </a:p>
        </p:txBody>
      </p:sp>
      <p:sp>
        <p:nvSpPr>
          <p:cNvPr id="6" name="Espaço Reservado para Conteúdo 5"/>
          <p:cNvSpPr>
            <a:spLocks noGrp="1"/>
          </p:cNvSpPr>
          <p:nvPr>
            <p:ph sz="half" idx="1"/>
          </p:nvPr>
        </p:nvSpPr>
        <p:spPr>
          <a:xfrm>
            <a:off x="228600" y="2290988"/>
            <a:ext cx="12233744" cy="7582118"/>
          </a:xfrm>
        </p:spPr>
        <p:txBody>
          <a:bodyPr>
            <a:noAutofit/>
          </a:bodyPr>
          <a:lstStyle/>
          <a:p>
            <a:pPr>
              <a:lnSpc>
                <a:spcPts val="4400"/>
              </a:lnSpc>
              <a:spcBef>
                <a:spcPts val="0"/>
              </a:spcBef>
            </a:pPr>
            <a:endParaRPr lang="pt-BR" sz="4800" dirty="0">
              <a:solidFill>
                <a:schemeClr val="bg1"/>
              </a:solidFill>
            </a:endParaRPr>
          </a:p>
          <a:p>
            <a:pPr>
              <a:lnSpc>
                <a:spcPts val="4400"/>
              </a:lnSpc>
              <a:spcBef>
                <a:spcPts val="0"/>
              </a:spcBef>
            </a:pPr>
            <a:r>
              <a:rPr lang="pt-BR" sz="4400" dirty="0">
                <a:solidFill>
                  <a:schemeClr val="bg1"/>
                </a:solidFill>
                <a:cs typeface="Arial" panose="020B0604020202020204" pitchFamily="34" charset="0"/>
              </a:rPr>
              <a:t>Entre 1984 e 1985, a Nasa coordenou um estudo científico internacional apontando que os </a:t>
            </a:r>
            <a:r>
              <a:rPr lang="pt-BR" sz="4400" dirty="0" err="1">
                <a:solidFill>
                  <a:schemeClr val="bg1"/>
                </a:solidFill>
                <a:cs typeface="Arial" panose="020B0604020202020204" pitchFamily="34" charset="0"/>
              </a:rPr>
              <a:t>CFC’s</a:t>
            </a:r>
            <a:r>
              <a:rPr lang="pt-BR" sz="4400" dirty="0">
                <a:solidFill>
                  <a:schemeClr val="bg1"/>
                </a:solidFill>
                <a:cs typeface="Arial" panose="020B0604020202020204" pitchFamily="34" charset="0"/>
              </a:rPr>
              <a:t> na atmosfera haviam dobrado entre 1975 e 1985 e projetava uma diminuição de 9% da camada de ozônio estratosférico por volta de 2150, se as taxas de </a:t>
            </a:r>
            <a:r>
              <a:rPr lang="pt-BR" sz="4400" dirty="0" err="1">
                <a:solidFill>
                  <a:schemeClr val="bg1"/>
                </a:solidFill>
                <a:cs typeface="Arial" panose="020B0604020202020204" pitchFamily="34" charset="0"/>
              </a:rPr>
              <a:t>CFC’s</a:t>
            </a:r>
            <a:r>
              <a:rPr lang="pt-BR" sz="4400" dirty="0">
                <a:solidFill>
                  <a:schemeClr val="bg1"/>
                </a:solidFill>
                <a:cs typeface="Arial" panose="020B0604020202020204" pitchFamily="34" charset="0"/>
              </a:rPr>
              <a:t> continuassem nos níveis de 1980.</a:t>
            </a:r>
          </a:p>
          <a:p>
            <a:pPr>
              <a:lnSpc>
                <a:spcPts val="4400"/>
              </a:lnSpc>
              <a:spcBef>
                <a:spcPts val="0"/>
              </a:spcBef>
            </a:pPr>
            <a:r>
              <a:rPr lang="pt-BR" sz="3600" dirty="0">
                <a:solidFill>
                  <a:schemeClr val="bg1"/>
                </a:solidFill>
                <a:latin typeface="+mj-lt"/>
                <a:cs typeface="Arial" panose="020B0604020202020204" pitchFamily="34" charset="0"/>
              </a:rPr>
              <a:t> </a:t>
            </a:r>
            <a:r>
              <a:rPr lang="pt-BR" sz="4800" b="0" i="0" dirty="0">
                <a:solidFill>
                  <a:schemeClr val="bg1"/>
                </a:solidFill>
                <a:effectLst/>
                <a:latin typeface="+mj-lt"/>
              </a:rPr>
              <a:t>Surgem os primeiros refrigeradores e aparelhos de ar condicionado para autos, que substituem o CFC-12 pelo HFC-134a.</a:t>
            </a:r>
            <a:r>
              <a:rPr lang="pt-BR" sz="4800" dirty="0">
                <a:solidFill>
                  <a:schemeClr val="bg1"/>
                </a:solidFill>
                <a:latin typeface="+mj-lt"/>
              </a:rPr>
              <a:t> </a:t>
            </a:r>
            <a:br>
              <a:rPr lang="pt-BR" sz="4400" dirty="0"/>
            </a:br>
            <a:endParaRPr lang="pt-BR" sz="6000" dirty="0">
              <a:solidFill>
                <a:schemeClr val="bg1"/>
              </a:solidFill>
              <a:cs typeface="Arial" panose="020B0604020202020204" pitchFamily="34" charset="0"/>
            </a:endParaRPr>
          </a:p>
        </p:txBody>
      </p:sp>
      <p:pic>
        <p:nvPicPr>
          <p:cNvPr id="8" name="Picture 4" descr="O que é a camada de ozôni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2484634" y="1541863"/>
            <a:ext cx="4546065" cy="261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lorofluorcarboneto (CFC) - Química - InfoEsc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8478" y="4611932"/>
            <a:ext cx="4585742" cy="33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9"/>
          <p:cNvSpPr/>
          <p:nvPr/>
        </p:nvSpPr>
        <p:spPr>
          <a:xfrm rot="16200000">
            <a:off x="15601449" y="4488758"/>
            <a:ext cx="2940228" cy="246349"/>
          </a:xfrm>
          <a:prstGeom prst="rect">
            <a:avLst/>
          </a:prstGeom>
        </p:spPr>
        <p:txBody>
          <a:bodyPr wrap="none">
            <a:spAutoFit/>
          </a:bodyPr>
          <a:lstStyle/>
          <a:p>
            <a:pPr>
              <a:defRPr/>
            </a:pPr>
            <a:r>
              <a:rPr lang="pt-BR" sz="1001" dirty="0">
                <a:hlinkClick r:id="rId4"/>
              </a:rPr>
              <a:t>https://www.ecycle.com.br/3210-camada-de-ozonio</a:t>
            </a:r>
            <a:endParaRPr lang="pt-BR" sz="1001" dirty="0"/>
          </a:p>
        </p:txBody>
      </p:sp>
    </p:spTree>
    <p:extLst>
      <p:ext uri="{BB962C8B-B14F-4D97-AF65-F5344CB8AC3E}">
        <p14:creationId xmlns:p14="http://schemas.microsoft.com/office/powerpoint/2010/main" val="1479667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a:xfrm>
            <a:off x="3387439" y="547690"/>
            <a:ext cx="11533910" cy="1135640"/>
          </a:xfrm>
        </p:spPr>
        <p:txBody>
          <a:bodyPr>
            <a:normAutofit/>
          </a:bodyPr>
          <a:lstStyle/>
          <a:p>
            <a:pPr algn="ctr"/>
            <a:r>
              <a:rPr lang="pt-BR" sz="6000" b="1" dirty="0">
                <a:solidFill>
                  <a:schemeClr val="bg1"/>
                </a:solidFill>
              </a:rPr>
              <a:t>Pós Estocolmo 1972</a:t>
            </a:r>
          </a:p>
        </p:txBody>
      </p:sp>
      <p:sp>
        <p:nvSpPr>
          <p:cNvPr id="6" name="Espaço Reservado para Conteúdo 5"/>
          <p:cNvSpPr>
            <a:spLocks noGrp="1"/>
          </p:cNvSpPr>
          <p:nvPr>
            <p:ph sz="half" idx="1"/>
          </p:nvPr>
        </p:nvSpPr>
        <p:spPr>
          <a:xfrm>
            <a:off x="228601" y="1683330"/>
            <a:ext cx="8998530" cy="7582119"/>
          </a:xfrm>
        </p:spPr>
        <p:txBody>
          <a:bodyPr>
            <a:noAutofit/>
          </a:bodyPr>
          <a:lstStyle/>
          <a:p>
            <a:pPr>
              <a:lnSpc>
                <a:spcPts val="4400"/>
              </a:lnSpc>
              <a:spcBef>
                <a:spcPts val="0"/>
              </a:spcBef>
            </a:pPr>
            <a:endParaRPr lang="pt-BR" sz="4800" dirty="0">
              <a:solidFill>
                <a:schemeClr val="bg1"/>
              </a:solidFill>
            </a:endParaRPr>
          </a:p>
          <a:p>
            <a:pPr>
              <a:lnSpc>
                <a:spcPts val="4400"/>
              </a:lnSpc>
              <a:spcBef>
                <a:spcPts val="0"/>
              </a:spcBef>
            </a:pPr>
            <a:r>
              <a:rPr lang="pt-BR" sz="3200" dirty="0">
                <a:solidFill>
                  <a:schemeClr val="bg1"/>
                </a:solidFill>
              </a:rPr>
              <a:t>O Protocolo de Montreal original definia medidas que as partes deveriam tomar para limitar a produção e o consumo de oito substâncias destruidoras de ozônio, conhecidas na linguagem do Protocolo como substâncias controladas.]</a:t>
            </a:r>
          </a:p>
          <a:p>
            <a:pPr>
              <a:lnSpc>
                <a:spcPts val="4400"/>
              </a:lnSpc>
              <a:spcBef>
                <a:spcPts val="0"/>
              </a:spcBef>
            </a:pPr>
            <a:r>
              <a:rPr lang="pt-BR" sz="3200" dirty="0">
                <a:solidFill>
                  <a:schemeClr val="bg1"/>
                </a:solidFill>
              </a:rPr>
              <a:t> Adicionalmente, impôs restrições ao comércio dessas substâncias e recomendou o desenvolvimento de tecnologias alternativas que reduzissem ou eliminassem os riscos à camada de ozônio, até a sua total eliminação.</a:t>
            </a:r>
            <a:endParaRPr lang="pt-BR" sz="6000" dirty="0">
              <a:solidFill>
                <a:schemeClr val="bg1"/>
              </a:solidFill>
              <a:cs typeface="Arial" panose="020B0604020202020204" pitchFamily="34" charset="0"/>
            </a:endParaRPr>
          </a:p>
        </p:txBody>
      </p:sp>
      <p:pic>
        <p:nvPicPr>
          <p:cNvPr id="8" name="Picture 4" descr="O que é a camada de ozôni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258300" y="1541863"/>
            <a:ext cx="7772400" cy="446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lorofluorcarboneto (CFC) - Química - InfoEsc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1796" y="6047511"/>
            <a:ext cx="4585742" cy="33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9"/>
          <p:cNvSpPr/>
          <p:nvPr/>
        </p:nvSpPr>
        <p:spPr>
          <a:xfrm rot="16200000">
            <a:off x="15601449" y="4488758"/>
            <a:ext cx="2940228" cy="246349"/>
          </a:xfrm>
          <a:prstGeom prst="rect">
            <a:avLst/>
          </a:prstGeom>
        </p:spPr>
        <p:txBody>
          <a:bodyPr wrap="none">
            <a:spAutoFit/>
          </a:bodyPr>
          <a:lstStyle/>
          <a:p>
            <a:pPr>
              <a:defRPr/>
            </a:pPr>
            <a:r>
              <a:rPr lang="pt-BR" sz="1001" dirty="0">
                <a:hlinkClick r:id="rId4"/>
              </a:rPr>
              <a:t>https://www.ecycle.com.br/3210-camada-de-ozonio</a:t>
            </a:r>
            <a:endParaRPr lang="pt-BR" sz="1001" dirty="0"/>
          </a:p>
        </p:txBody>
      </p:sp>
    </p:spTree>
    <p:extLst>
      <p:ext uri="{BB962C8B-B14F-4D97-AF65-F5344CB8AC3E}">
        <p14:creationId xmlns:p14="http://schemas.microsoft.com/office/powerpoint/2010/main" val="1317887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DF3E3875-52C7-160D-AFC1-E1A019CD56CB}"/>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968DF949-17F6-6AEE-AB58-FE1F7940264D}"/>
              </a:ext>
            </a:extLst>
          </p:cNvPr>
          <p:cNvSpPr>
            <a:spLocks noGrp="1"/>
          </p:cNvSpPr>
          <p:nvPr>
            <p:ph type="title"/>
          </p:nvPr>
        </p:nvSpPr>
        <p:spPr>
          <a:xfrm>
            <a:off x="3387439" y="547690"/>
            <a:ext cx="11533910" cy="1135640"/>
          </a:xfrm>
        </p:spPr>
        <p:txBody>
          <a:bodyPr>
            <a:normAutofit/>
          </a:bodyPr>
          <a:lstStyle/>
          <a:p>
            <a:pPr algn="ctr"/>
            <a:r>
              <a:rPr lang="pt-BR" sz="6000" b="1" dirty="0">
                <a:solidFill>
                  <a:schemeClr val="bg1"/>
                </a:solidFill>
              </a:rPr>
              <a:t>Pós Estocolmo 1972</a:t>
            </a:r>
          </a:p>
        </p:txBody>
      </p:sp>
      <p:sp>
        <p:nvSpPr>
          <p:cNvPr id="6" name="Espaço Reservado para Conteúdo 5">
            <a:extLst>
              <a:ext uri="{FF2B5EF4-FFF2-40B4-BE49-F238E27FC236}">
                <a16:creationId xmlns:a16="http://schemas.microsoft.com/office/drawing/2014/main" id="{D9C7DCEE-0796-A22E-D6EA-2D4618A1E158}"/>
              </a:ext>
            </a:extLst>
          </p:cNvPr>
          <p:cNvSpPr>
            <a:spLocks noGrp="1"/>
          </p:cNvSpPr>
          <p:nvPr>
            <p:ph sz="half" idx="1"/>
          </p:nvPr>
        </p:nvSpPr>
        <p:spPr>
          <a:xfrm>
            <a:off x="228601" y="1683330"/>
            <a:ext cx="8998530" cy="7582119"/>
          </a:xfrm>
        </p:spPr>
        <p:txBody>
          <a:bodyPr>
            <a:noAutofit/>
          </a:bodyPr>
          <a:lstStyle/>
          <a:p>
            <a:pPr>
              <a:lnSpc>
                <a:spcPts val="4400"/>
              </a:lnSpc>
              <a:spcBef>
                <a:spcPts val="0"/>
              </a:spcBef>
            </a:pPr>
            <a:endParaRPr lang="pt-BR" dirty="0">
              <a:solidFill>
                <a:schemeClr val="bg1"/>
              </a:solidFill>
              <a:latin typeface="Arial Black" panose="020B0A04020102020204" pitchFamily="34" charset="0"/>
            </a:endParaRPr>
          </a:p>
          <a:p>
            <a:pPr>
              <a:lnSpc>
                <a:spcPts val="4400"/>
              </a:lnSpc>
              <a:spcBef>
                <a:spcPts val="0"/>
              </a:spcBef>
            </a:pPr>
            <a:r>
              <a:rPr lang="pt-BR" b="0" i="0" dirty="0">
                <a:solidFill>
                  <a:schemeClr val="bg1"/>
                </a:solidFill>
                <a:effectLst/>
                <a:latin typeface="Arial Black" panose="020B0A04020102020204" pitchFamily="34" charset="0"/>
              </a:rPr>
              <a:t>A inovação em processos industriais sempre apresentou papel fundamental nas ações de proteção da camada de ozônio. Os CFCs foram substituídos na indústria por gases alternativos, como os </a:t>
            </a:r>
            <a:r>
              <a:rPr lang="pt-BR" b="0" i="0" dirty="0" err="1">
                <a:solidFill>
                  <a:schemeClr val="bg1"/>
                </a:solidFill>
                <a:effectLst/>
                <a:latin typeface="Arial Black" panose="020B0A04020102020204" pitchFamily="34" charset="0"/>
              </a:rPr>
              <a:t>HCFCs</a:t>
            </a:r>
            <a:r>
              <a:rPr lang="pt-BR" b="0" i="0" dirty="0">
                <a:solidFill>
                  <a:schemeClr val="bg1"/>
                </a:solidFill>
                <a:effectLst/>
                <a:latin typeface="Arial Black" panose="020B0A04020102020204" pitchFamily="34" charset="0"/>
              </a:rPr>
              <a:t> (hidroclorofluorcarbono) e os </a:t>
            </a:r>
            <a:r>
              <a:rPr lang="pt-BR" b="0" i="0" dirty="0" err="1">
                <a:solidFill>
                  <a:schemeClr val="bg1"/>
                </a:solidFill>
                <a:effectLst/>
                <a:latin typeface="Arial Black" panose="020B0A04020102020204" pitchFamily="34" charset="0"/>
              </a:rPr>
              <a:t>HFCs</a:t>
            </a:r>
            <a:r>
              <a:rPr lang="pt-BR" b="0" i="0" dirty="0">
                <a:solidFill>
                  <a:schemeClr val="bg1"/>
                </a:solidFill>
                <a:effectLst/>
                <a:latin typeface="Arial Black" panose="020B0A04020102020204" pitchFamily="34" charset="0"/>
              </a:rPr>
              <a:t> (hidrofluorcarbono).</a:t>
            </a:r>
          </a:p>
          <a:p>
            <a:pPr>
              <a:lnSpc>
                <a:spcPts val="4400"/>
              </a:lnSpc>
              <a:spcBef>
                <a:spcPts val="0"/>
              </a:spcBef>
            </a:pPr>
            <a:r>
              <a:rPr lang="pt-BR" b="0" i="0" dirty="0">
                <a:solidFill>
                  <a:schemeClr val="bg1"/>
                </a:solidFill>
                <a:effectLst/>
                <a:latin typeface="Arial Black" panose="020B0A04020102020204" pitchFamily="34" charset="0"/>
              </a:rPr>
              <a:t>Quando o PNC foi aprovado, o Brasil já havia proibido a manufatura de aparelhos de refrigeração que funcionassem à base de CFC desde 1999. A partir dessa data, equipamentos passaram a usar gases refrigerantes como HFC e HCFC</a:t>
            </a:r>
            <a:endParaRPr lang="pt-BR" sz="4000" dirty="0">
              <a:solidFill>
                <a:schemeClr val="bg1"/>
              </a:solidFill>
              <a:latin typeface="Arial Black" panose="020B0A04020102020204" pitchFamily="34" charset="0"/>
              <a:cs typeface="Arial" panose="020B0604020202020204" pitchFamily="34" charset="0"/>
            </a:endParaRPr>
          </a:p>
        </p:txBody>
      </p:sp>
      <p:pic>
        <p:nvPicPr>
          <p:cNvPr id="8" name="Picture 4" descr="O que é a camada de ozônio?">
            <a:extLst>
              <a:ext uri="{FF2B5EF4-FFF2-40B4-BE49-F238E27FC236}">
                <a16:creationId xmlns:a16="http://schemas.microsoft.com/office/drawing/2014/main" id="{03ED49FE-F62C-0F55-DE3E-45E10A06094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258300" y="1541863"/>
            <a:ext cx="7772400" cy="446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lorofluorcarboneto (CFC) - Química - InfoEscola">
            <a:extLst>
              <a:ext uri="{FF2B5EF4-FFF2-40B4-BE49-F238E27FC236}">
                <a16:creationId xmlns:a16="http://schemas.microsoft.com/office/drawing/2014/main" id="{BE95310D-CF87-FA79-5A69-198E43DC2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1796" y="6047511"/>
            <a:ext cx="4585742" cy="33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9">
            <a:extLst>
              <a:ext uri="{FF2B5EF4-FFF2-40B4-BE49-F238E27FC236}">
                <a16:creationId xmlns:a16="http://schemas.microsoft.com/office/drawing/2014/main" id="{BDF0EA0E-6785-247A-0CED-E62EECBA3574}"/>
              </a:ext>
            </a:extLst>
          </p:cNvPr>
          <p:cNvSpPr/>
          <p:nvPr/>
        </p:nvSpPr>
        <p:spPr>
          <a:xfrm rot="16200000">
            <a:off x="15601449" y="4488758"/>
            <a:ext cx="2940228" cy="246349"/>
          </a:xfrm>
          <a:prstGeom prst="rect">
            <a:avLst/>
          </a:prstGeom>
        </p:spPr>
        <p:txBody>
          <a:bodyPr wrap="none">
            <a:spAutoFit/>
          </a:bodyPr>
          <a:lstStyle/>
          <a:p>
            <a:pPr>
              <a:defRPr/>
            </a:pPr>
            <a:r>
              <a:rPr lang="pt-BR" sz="1001" dirty="0">
                <a:hlinkClick r:id="rId4"/>
              </a:rPr>
              <a:t>https://www.ecycle.com.br/3210-camada-de-ozonio</a:t>
            </a:r>
            <a:endParaRPr lang="pt-BR" sz="1001" dirty="0"/>
          </a:p>
        </p:txBody>
      </p:sp>
    </p:spTree>
    <p:extLst>
      <p:ext uri="{BB962C8B-B14F-4D97-AF65-F5344CB8AC3E}">
        <p14:creationId xmlns:p14="http://schemas.microsoft.com/office/powerpoint/2010/main" val="9676098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6" name="Picture 2" descr="http://www.senado.gov.br/NOTICIAS/JORNAL/EMDISCUSSAO/upload/201202%20-%20maio/ed11_imgs/ed11_p12_imag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7863658"/>
            <a:ext cx="2496807" cy="183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3408205" y="511739"/>
            <a:ext cx="11533908" cy="1135640"/>
          </a:xfrm>
        </p:spPr>
        <p:txBody>
          <a:bodyPr/>
          <a:lstStyle/>
          <a:p>
            <a:pPr algn="ctr"/>
            <a:r>
              <a:rPr lang="pt-BR" b="1" dirty="0">
                <a:solidFill>
                  <a:schemeClr val="bg1"/>
                </a:solidFill>
              </a:rPr>
              <a:t>Rio 92</a:t>
            </a:r>
          </a:p>
        </p:txBody>
      </p:sp>
      <p:sp>
        <p:nvSpPr>
          <p:cNvPr id="3" name="Espaço Reservado para Conteúdo 2"/>
          <p:cNvSpPr>
            <a:spLocks noGrp="1"/>
          </p:cNvSpPr>
          <p:nvPr>
            <p:ph sz="half" idx="1"/>
          </p:nvPr>
        </p:nvSpPr>
        <p:spPr>
          <a:xfrm>
            <a:off x="228600" y="1657774"/>
            <a:ext cx="17907000" cy="6527009"/>
          </a:xfrm>
        </p:spPr>
        <p:txBody>
          <a:bodyPr>
            <a:normAutofit/>
          </a:bodyPr>
          <a:lstStyle/>
          <a:p>
            <a:r>
              <a:rPr lang="pt-BR" sz="4800" dirty="0">
                <a:solidFill>
                  <a:schemeClr val="bg1"/>
                </a:solidFill>
              </a:rPr>
              <a:t>Foi realizada em 1992 e reuniu 179 países. </a:t>
            </a:r>
          </a:p>
          <a:p>
            <a:r>
              <a:rPr lang="pt-BR" sz="4800" dirty="0">
                <a:solidFill>
                  <a:schemeClr val="bg1"/>
                </a:solidFill>
              </a:rPr>
              <a:t>Objetivo era tentar minimizar os impactos ambientais no planeta. </a:t>
            </a:r>
          </a:p>
          <a:p>
            <a:r>
              <a:rPr lang="pt-BR" sz="4800" dirty="0">
                <a:solidFill>
                  <a:schemeClr val="bg1"/>
                </a:solidFill>
              </a:rPr>
              <a:t>Buscar o que ficou conhecido como desenvolvimento sustentável.</a:t>
            </a:r>
          </a:p>
          <a:p>
            <a:r>
              <a:rPr lang="pt-BR" sz="4800" dirty="0">
                <a:solidFill>
                  <a:schemeClr val="bg1"/>
                </a:solidFill>
              </a:rPr>
              <a:t>Elaborou-se duas convenções: </a:t>
            </a:r>
          </a:p>
          <a:p>
            <a:r>
              <a:rPr lang="pt-BR" sz="4800" dirty="0" err="1">
                <a:solidFill>
                  <a:schemeClr val="bg1"/>
                </a:solidFill>
              </a:rPr>
              <a:t>Biodiversidade:Frear</a:t>
            </a:r>
            <a:r>
              <a:rPr lang="pt-BR" sz="4800" dirty="0">
                <a:solidFill>
                  <a:schemeClr val="bg1"/>
                </a:solidFill>
              </a:rPr>
              <a:t> a destruição da biodiversidade</a:t>
            </a:r>
          </a:p>
          <a:p>
            <a:r>
              <a:rPr lang="pt-BR" sz="4800" dirty="0">
                <a:solidFill>
                  <a:schemeClr val="bg1"/>
                </a:solidFill>
              </a:rPr>
              <a:t> Mudanças Climáticas: Impedir as mudanças climáticas, principalmente, aumento de temperatura. </a:t>
            </a:r>
          </a:p>
          <a:p>
            <a:endParaRPr lang="pt-BR" sz="4800" dirty="0">
              <a:solidFill>
                <a:schemeClr val="bg1"/>
              </a:solidFill>
            </a:endParaRPr>
          </a:p>
        </p:txBody>
      </p:sp>
      <p:sp>
        <p:nvSpPr>
          <p:cNvPr id="7" name="Retângulo 6"/>
          <p:cNvSpPr/>
          <p:nvPr/>
        </p:nvSpPr>
        <p:spPr>
          <a:xfrm>
            <a:off x="6598230" y="9775261"/>
            <a:ext cx="5091539" cy="400366"/>
          </a:xfrm>
          <a:prstGeom prst="rect">
            <a:avLst/>
          </a:prstGeom>
        </p:spPr>
        <p:txBody>
          <a:bodyPr wrap="square">
            <a:spAutoFit/>
          </a:bodyPr>
          <a:lstStyle/>
          <a:p>
            <a:r>
              <a:rPr lang="pt-BR" sz="1001" dirty="0"/>
              <a:t>http://www.senado.gov.br/noticias/Jornal/emdiscussao/rio20/a-rio20/conferencia-rio-92-sobre-o-meio-ambiente-do-planeta-desenvolvimento-sustentavel-dos-paises.</a:t>
            </a:r>
            <a:r>
              <a:rPr lang="pt-BR" sz="1001" dirty="0" err="1"/>
              <a:t>aspx</a:t>
            </a:r>
            <a:endParaRPr lang="pt-BR" sz="1001" dirty="0"/>
          </a:p>
        </p:txBody>
      </p:sp>
    </p:spTree>
    <p:extLst>
      <p:ext uri="{BB962C8B-B14F-4D97-AF65-F5344CB8AC3E}">
        <p14:creationId xmlns:p14="http://schemas.microsoft.com/office/powerpoint/2010/main" val="3804716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6" name="Picture 2" descr="http://www.senado.gov.br/NOTICIAS/JORNAL/EMDISCUSSAO/upload/201202%20-%20maio/ed11_imgs/ed11_p12_imag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3701" y="7432719"/>
            <a:ext cx="3531899" cy="259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3408205" y="511739"/>
            <a:ext cx="11533908" cy="1135640"/>
          </a:xfrm>
        </p:spPr>
        <p:txBody>
          <a:bodyPr/>
          <a:lstStyle/>
          <a:p>
            <a:pPr algn="ctr"/>
            <a:r>
              <a:rPr lang="pt-BR" b="1" dirty="0">
                <a:solidFill>
                  <a:schemeClr val="bg1"/>
                </a:solidFill>
              </a:rPr>
              <a:t>Rio 92</a:t>
            </a:r>
          </a:p>
        </p:txBody>
      </p:sp>
      <p:sp>
        <p:nvSpPr>
          <p:cNvPr id="3" name="Espaço Reservado para Conteúdo 2"/>
          <p:cNvSpPr>
            <a:spLocks noGrp="1"/>
          </p:cNvSpPr>
          <p:nvPr>
            <p:ph sz="half" idx="1"/>
          </p:nvPr>
        </p:nvSpPr>
        <p:spPr>
          <a:xfrm>
            <a:off x="228600" y="1657774"/>
            <a:ext cx="17907000" cy="6527009"/>
          </a:xfrm>
        </p:spPr>
        <p:txBody>
          <a:bodyPr>
            <a:normAutofit/>
          </a:bodyPr>
          <a:lstStyle/>
          <a:p>
            <a:r>
              <a:rPr lang="pt-BR" sz="4800" dirty="0">
                <a:solidFill>
                  <a:schemeClr val="bg1"/>
                </a:solidFill>
              </a:rPr>
              <a:t>Se todas as pessoas almejarem o mesmo padrão de desenvolvimento dos países ricos, não haverá recursos naturais para todo mundo sem que sejam feitos graves — e irreversíveis — danos ao meio ambiente</a:t>
            </a:r>
          </a:p>
          <a:p>
            <a:r>
              <a:rPr lang="pt-BR" altLang="pt-BR" sz="4800" dirty="0">
                <a:solidFill>
                  <a:schemeClr val="bg1"/>
                </a:solidFill>
              </a:rPr>
              <a:t>Chegou-se à conclusão de que temos de agregar os componentes econômicos, ambientais e sociais. Se isso não for feito, não há como se garantir a sustentabilidade do desenvolvimento.</a:t>
            </a:r>
          </a:p>
          <a:p>
            <a:pPr marL="0" indent="0">
              <a:buNone/>
            </a:pPr>
            <a:endParaRPr lang="pt-BR" sz="4800" dirty="0"/>
          </a:p>
        </p:txBody>
      </p:sp>
    </p:spTree>
    <p:extLst>
      <p:ext uri="{BB962C8B-B14F-4D97-AF65-F5344CB8AC3E}">
        <p14:creationId xmlns:p14="http://schemas.microsoft.com/office/powerpoint/2010/main" val="14781845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6" name="Título 5"/>
          <p:cNvSpPr>
            <a:spLocks noGrp="1"/>
          </p:cNvSpPr>
          <p:nvPr>
            <p:ph type="title"/>
          </p:nvPr>
        </p:nvSpPr>
        <p:spPr>
          <a:xfrm>
            <a:off x="2895600" y="60235"/>
            <a:ext cx="11471564" cy="1197984"/>
          </a:xfrm>
        </p:spPr>
        <p:txBody>
          <a:bodyPr/>
          <a:lstStyle/>
          <a:p>
            <a:pPr algn="ctr"/>
            <a:r>
              <a:rPr lang="pt-BR" b="1" dirty="0">
                <a:solidFill>
                  <a:schemeClr val="bg1"/>
                </a:solidFill>
              </a:rPr>
              <a:t>Agenda 21</a:t>
            </a:r>
          </a:p>
        </p:txBody>
      </p:sp>
      <p:sp>
        <p:nvSpPr>
          <p:cNvPr id="7" name="Espaço Reservado para Conteúdo 6"/>
          <p:cNvSpPr>
            <a:spLocks noGrp="1"/>
          </p:cNvSpPr>
          <p:nvPr>
            <p:ph idx="1"/>
          </p:nvPr>
        </p:nvSpPr>
        <p:spPr>
          <a:xfrm>
            <a:off x="1257301" y="1683331"/>
            <a:ext cx="15472064" cy="7582118"/>
          </a:xfrm>
        </p:spPr>
        <p:txBody>
          <a:bodyPr>
            <a:normAutofit/>
          </a:bodyPr>
          <a:lstStyle/>
          <a:p>
            <a:pPr algn="just">
              <a:spcBef>
                <a:spcPts val="0"/>
              </a:spcBef>
            </a:pPr>
            <a:r>
              <a:rPr lang="pt-BR" altLang="pt-BR" sz="4800" dirty="0">
                <a:solidFill>
                  <a:schemeClr val="bg1"/>
                </a:solidFill>
              </a:rPr>
              <a:t>A Agenda 21 se destaca como o mais importante compromisso socioambiental em prol da sustentabilidade firmado na RIO-92. </a:t>
            </a:r>
          </a:p>
          <a:p>
            <a:pPr algn="just">
              <a:spcBef>
                <a:spcPts val="0"/>
              </a:spcBef>
            </a:pPr>
            <a:r>
              <a:rPr lang="pt-BR" altLang="pt-BR" sz="4800" dirty="0">
                <a:solidFill>
                  <a:schemeClr val="bg1"/>
                </a:solidFill>
              </a:rPr>
              <a:t>Com mais de 2,5 mil recomendações práticas, a Agenda 21 estabeleceu o </a:t>
            </a:r>
            <a:r>
              <a:rPr lang="pt-BR" altLang="pt-BR" sz="4800" b="1" dirty="0">
                <a:solidFill>
                  <a:schemeClr val="bg1"/>
                </a:solidFill>
              </a:rPr>
              <a:t>desafio do milênio</a:t>
            </a:r>
            <a:r>
              <a:rPr lang="pt-BR" altLang="pt-BR" sz="4800" dirty="0">
                <a:solidFill>
                  <a:schemeClr val="bg1"/>
                </a:solidFill>
              </a:rPr>
              <a:t> seguinte como um instrumento de planejamento estratégico que visa implementar um novo modelo de desenvolvimento sócio-econômico e ambiental, construído "de baixo para cima", orientado a melhorar e resguardar a qualidade                                        de vida das gerações futuras.</a:t>
            </a:r>
          </a:p>
          <a:p>
            <a:pPr marL="0" indent="0" algn="ctr">
              <a:buNone/>
            </a:pPr>
            <a:endParaRPr lang="pt-BR" sz="4800" dirty="0"/>
          </a:p>
        </p:txBody>
      </p:sp>
      <p:sp>
        <p:nvSpPr>
          <p:cNvPr id="10" name="Retângulo 9"/>
          <p:cNvSpPr/>
          <p:nvPr/>
        </p:nvSpPr>
        <p:spPr>
          <a:xfrm rot="10800000" flipV="1">
            <a:off x="6411191" y="9276001"/>
            <a:ext cx="1505778" cy="461665"/>
          </a:xfrm>
          <a:prstGeom prst="rect">
            <a:avLst/>
          </a:prstGeom>
        </p:spPr>
        <p:txBody>
          <a:bodyPr wrap="square">
            <a:spAutoFit/>
          </a:bodyPr>
          <a:lstStyle/>
          <a:p>
            <a:pPr>
              <a:spcBef>
                <a:spcPct val="0"/>
              </a:spcBef>
            </a:pPr>
            <a:r>
              <a:rPr lang="pt-BR" altLang="pt-BR" sz="800" dirty="0"/>
              <a:t>https://www.mma.gov.br/estruturas/agenda21/_arquivos/caderno_verde.pdf</a:t>
            </a:r>
          </a:p>
        </p:txBody>
      </p:sp>
      <p:sp>
        <p:nvSpPr>
          <p:cNvPr id="2" name="AutoShape 4">
            <a:extLst>
              <a:ext uri="{FF2B5EF4-FFF2-40B4-BE49-F238E27FC236}">
                <a16:creationId xmlns:a16="http://schemas.microsoft.com/office/drawing/2014/main" id="{AC878EE8-CA11-A7D9-D594-2DE1F4B68C01}"/>
              </a:ext>
            </a:extLst>
          </p:cNvPr>
          <p:cNvSpPr/>
          <p:nvPr/>
        </p:nvSpPr>
        <p:spPr>
          <a:xfrm>
            <a:off x="0" y="1449239"/>
            <a:ext cx="4717802" cy="188735"/>
          </a:xfrm>
          <a:prstGeom prst="rect">
            <a:avLst/>
          </a:prstGeom>
          <a:solidFill>
            <a:srgbClr val="FFC83A"/>
          </a:solidFill>
        </p:spPr>
      </p:sp>
    </p:spTree>
    <p:extLst>
      <p:ext uri="{BB962C8B-B14F-4D97-AF65-F5344CB8AC3E}">
        <p14:creationId xmlns:p14="http://schemas.microsoft.com/office/powerpoint/2010/main" val="6362687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122469" y="190500"/>
            <a:ext cx="11596256" cy="1135640"/>
          </a:xfrm>
        </p:spPr>
        <p:txBody>
          <a:bodyPr/>
          <a:lstStyle/>
          <a:p>
            <a:pPr algn="ctr"/>
            <a:r>
              <a:rPr lang="pt-BR" b="1" dirty="0">
                <a:solidFill>
                  <a:schemeClr val="bg1"/>
                </a:solidFill>
              </a:rPr>
              <a:t>Rio + 20</a:t>
            </a:r>
          </a:p>
        </p:txBody>
      </p:sp>
      <p:sp>
        <p:nvSpPr>
          <p:cNvPr id="3" name="Espaço Reservado para Conteúdo 2"/>
          <p:cNvSpPr>
            <a:spLocks noGrp="1"/>
          </p:cNvSpPr>
          <p:nvPr>
            <p:ph idx="1"/>
          </p:nvPr>
        </p:nvSpPr>
        <p:spPr>
          <a:xfrm>
            <a:off x="1257302" y="1808018"/>
            <a:ext cx="15326591" cy="7457429"/>
          </a:xfrm>
        </p:spPr>
        <p:txBody>
          <a:bodyPr>
            <a:normAutofit/>
          </a:bodyPr>
          <a:lstStyle/>
          <a:p>
            <a:r>
              <a:rPr lang="pt-BR" sz="4800" dirty="0">
                <a:solidFill>
                  <a:schemeClr val="bg1"/>
                </a:solidFill>
              </a:rPr>
              <a:t>Rio de Janeiro – 2012;</a:t>
            </a:r>
          </a:p>
          <a:p>
            <a:r>
              <a:rPr lang="pt-BR" sz="4800" dirty="0">
                <a:solidFill>
                  <a:schemeClr val="bg1"/>
                </a:solidFill>
              </a:rPr>
              <a:t>Conferência das Nações Unidas sobre Desenvolvimento Sustentável;</a:t>
            </a:r>
          </a:p>
          <a:p>
            <a:r>
              <a:rPr lang="pt-BR" sz="4800" dirty="0">
                <a:solidFill>
                  <a:schemeClr val="bg1"/>
                </a:solidFill>
              </a:rPr>
              <a:t>Vinte anos após a Rio-92;</a:t>
            </a:r>
          </a:p>
          <a:p>
            <a:r>
              <a:rPr lang="pt-BR" sz="4800" dirty="0">
                <a:solidFill>
                  <a:schemeClr val="bg1"/>
                </a:solidFill>
              </a:rPr>
              <a:t>Participaram 193 países-membros da ONU;</a:t>
            </a:r>
          </a:p>
          <a:p>
            <a:r>
              <a:rPr lang="pt-BR" sz="4800" dirty="0">
                <a:solidFill>
                  <a:schemeClr val="bg1"/>
                </a:solidFill>
              </a:rPr>
              <a:t>Uma das maiores coberturas midiáticas da história;</a:t>
            </a:r>
          </a:p>
          <a:p>
            <a:r>
              <a:rPr lang="pt-BR" sz="4800" dirty="0">
                <a:solidFill>
                  <a:schemeClr val="bg1"/>
                </a:solidFill>
              </a:rPr>
              <a:t>Orientação para o desenvolvimento sustentável </a:t>
            </a:r>
          </a:p>
          <a:p>
            <a:pPr>
              <a:buNone/>
            </a:pPr>
            <a:r>
              <a:rPr lang="pt-BR" sz="4800" dirty="0">
                <a:solidFill>
                  <a:schemeClr val="bg1"/>
                </a:solidFill>
              </a:rPr>
              <a:t>	para os próximos vinte anos.</a:t>
            </a:r>
          </a:p>
          <a:p>
            <a:endParaRPr lang="pt-BR" sz="4800" dirty="0"/>
          </a:p>
          <a:p>
            <a:endParaRPr lang="pt-BR" sz="4800" dirty="0"/>
          </a:p>
          <a:p>
            <a:endParaRPr lang="pt-BR" sz="4800" dirty="0"/>
          </a:p>
          <a:p>
            <a:endParaRPr lang="pt-BR" sz="4800" dirty="0"/>
          </a:p>
          <a:p>
            <a:endParaRPr lang="pt-BR" sz="4800" dirty="0"/>
          </a:p>
        </p:txBody>
      </p:sp>
      <p:sp>
        <p:nvSpPr>
          <p:cNvPr id="4" name="AutoShape 4">
            <a:extLst>
              <a:ext uri="{FF2B5EF4-FFF2-40B4-BE49-F238E27FC236}">
                <a16:creationId xmlns:a16="http://schemas.microsoft.com/office/drawing/2014/main" id="{59B6C6E4-CE00-8209-CB0C-2B2C0418F92E}"/>
              </a:ext>
            </a:extLst>
          </p:cNvPr>
          <p:cNvSpPr/>
          <p:nvPr/>
        </p:nvSpPr>
        <p:spPr>
          <a:xfrm>
            <a:off x="0" y="1472711"/>
            <a:ext cx="4717802" cy="188735"/>
          </a:xfrm>
          <a:prstGeom prst="rect">
            <a:avLst/>
          </a:prstGeom>
          <a:solidFill>
            <a:srgbClr val="FFC83A"/>
          </a:solidFill>
        </p:spPr>
      </p:sp>
    </p:spTree>
    <p:extLst>
      <p:ext uri="{BB962C8B-B14F-4D97-AF65-F5344CB8AC3E}">
        <p14:creationId xmlns:p14="http://schemas.microsoft.com/office/powerpoint/2010/main" val="7544822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1350818" y="1104900"/>
            <a:ext cx="9926781" cy="8246919"/>
          </a:xfrm>
        </p:spPr>
        <p:txBody>
          <a:bodyPr>
            <a:noAutofit/>
          </a:bodyPr>
          <a:lstStyle/>
          <a:p>
            <a:pPr marL="0" indent="0" algn="ctr">
              <a:lnSpc>
                <a:spcPts val="4400"/>
              </a:lnSpc>
              <a:spcBef>
                <a:spcPts val="0"/>
              </a:spcBef>
              <a:buNone/>
            </a:pPr>
            <a:r>
              <a:rPr lang="pt-BR" sz="6000" dirty="0">
                <a:solidFill>
                  <a:schemeClr val="bg1"/>
                </a:solidFill>
              </a:rPr>
              <a:t>O principal objetivo da Rio +20 refere-se ao reforço do compromisso dos Estados com a sustentabilidade. Essa conferência foi organizada pela ONU e levantou um questionamento: </a:t>
            </a:r>
          </a:p>
          <a:p>
            <a:pPr marL="0" indent="0" algn="ctr">
              <a:lnSpc>
                <a:spcPts val="4400"/>
              </a:lnSpc>
              <a:spcBef>
                <a:spcPts val="0"/>
              </a:spcBef>
              <a:buNone/>
            </a:pPr>
            <a:r>
              <a:rPr lang="pt-BR" sz="6000" b="1" i="1" dirty="0">
                <a:solidFill>
                  <a:schemeClr val="bg1"/>
                </a:solidFill>
              </a:rPr>
              <a:t>“Qual o futuro que queremos?” </a:t>
            </a:r>
            <a:r>
              <a:rPr lang="pt-BR" sz="6000" dirty="0">
                <a:solidFill>
                  <a:schemeClr val="bg1"/>
                </a:solidFill>
              </a:rPr>
              <a:t>Dessa questão, resultou o documento que ficou conhecido como </a:t>
            </a:r>
          </a:p>
          <a:p>
            <a:pPr marL="0" indent="0" algn="ctr">
              <a:lnSpc>
                <a:spcPts val="4400"/>
              </a:lnSpc>
              <a:spcBef>
                <a:spcPts val="0"/>
              </a:spcBef>
              <a:buNone/>
            </a:pPr>
            <a:r>
              <a:rPr lang="pt-BR" sz="6000" b="1" i="1" dirty="0">
                <a:solidFill>
                  <a:schemeClr val="bg1"/>
                </a:solidFill>
              </a:rPr>
              <a:t>“O futuro que queremos”.</a:t>
            </a:r>
          </a:p>
          <a:p>
            <a:pPr marL="0" indent="0" algn="ctr">
              <a:lnSpc>
                <a:spcPts val="4400"/>
              </a:lnSpc>
              <a:spcBef>
                <a:spcPts val="0"/>
              </a:spcBef>
              <a:buNone/>
            </a:pPr>
            <a:endParaRPr lang="pt-BR" sz="4800" dirty="0"/>
          </a:p>
          <a:p>
            <a:pPr marL="0" indent="0" algn="ctr">
              <a:lnSpc>
                <a:spcPts val="4400"/>
              </a:lnSpc>
              <a:spcBef>
                <a:spcPts val="0"/>
              </a:spcBef>
              <a:buNone/>
            </a:pPr>
            <a:endParaRPr lang="pt-BR" sz="4800" dirty="0"/>
          </a:p>
        </p:txBody>
      </p:sp>
      <p:sp>
        <p:nvSpPr>
          <p:cNvPr id="25602" name="AutoShape 2" descr="Participações — Rio + 20"/>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pt-BR" sz="3600"/>
          </a:p>
        </p:txBody>
      </p:sp>
      <p:sp>
        <p:nvSpPr>
          <p:cNvPr id="25604" name="AutoShape 4" descr="Participações — Rio + 20"/>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pt-BR" sz="3600"/>
          </a:p>
        </p:txBody>
      </p:sp>
      <p:sp>
        <p:nvSpPr>
          <p:cNvPr id="25606" name="AutoShape 6" descr="Participações — Rio + 20"/>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pt-BR" sz="3600"/>
          </a:p>
        </p:txBody>
      </p:sp>
      <p:sp>
        <p:nvSpPr>
          <p:cNvPr id="25608" name="AutoShape 8" descr="Participações — Rio + 20"/>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pt-BR" sz="3600"/>
          </a:p>
        </p:txBody>
      </p:sp>
      <p:pic>
        <p:nvPicPr>
          <p:cNvPr id="14" name="Imagem 13" descr="download.jpg"/>
          <p:cNvPicPr>
            <a:picLocks noChangeAspect="1"/>
          </p:cNvPicPr>
          <p:nvPr/>
        </p:nvPicPr>
        <p:blipFill>
          <a:blip r:embed="rId2"/>
          <a:srcRect l="8881" t="17402" r="6364" b="24502"/>
          <a:stretch>
            <a:fillRect/>
          </a:stretch>
        </p:blipFill>
        <p:spPr>
          <a:xfrm>
            <a:off x="12268200" y="1627991"/>
            <a:ext cx="5737169" cy="2556164"/>
          </a:xfrm>
          <a:prstGeom prst="rect">
            <a:avLst/>
          </a:prstGeom>
        </p:spPr>
      </p:pic>
      <p:sp>
        <p:nvSpPr>
          <p:cNvPr id="15" name="Retângulo 14"/>
          <p:cNvSpPr/>
          <p:nvPr/>
        </p:nvSpPr>
        <p:spPr>
          <a:xfrm>
            <a:off x="12489874" y="4495586"/>
            <a:ext cx="4135583" cy="215444"/>
          </a:xfrm>
          <a:prstGeom prst="rect">
            <a:avLst/>
          </a:prstGeom>
        </p:spPr>
        <p:txBody>
          <a:bodyPr wrap="square">
            <a:spAutoFit/>
          </a:bodyPr>
          <a:lstStyle/>
          <a:p>
            <a:r>
              <a:rPr lang="pt-BR" sz="800" dirty="0"/>
              <a:t>http://www.rio20.gov.br/sobre_a_rio_mais_20/participacoes.html</a:t>
            </a:r>
          </a:p>
        </p:txBody>
      </p:sp>
    </p:spTree>
    <p:extLst>
      <p:ext uri="{BB962C8B-B14F-4D97-AF65-F5344CB8AC3E}">
        <p14:creationId xmlns:p14="http://schemas.microsoft.com/office/powerpoint/2010/main" val="3157058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199D4"/>
        </a:solidFill>
        <a:effectLst/>
      </p:bgPr>
    </p:bg>
    <p:spTree>
      <p:nvGrpSpPr>
        <p:cNvPr id="1" name="">
          <a:extLst>
            <a:ext uri="{FF2B5EF4-FFF2-40B4-BE49-F238E27FC236}">
              <a16:creationId xmlns:a16="http://schemas.microsoft.com/office/drawing/2014/main" id="{02A19FA7-37BA-AC54-74EA-3569B8DE67D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7F26F41-7244-78FF-779D-EEC1EFF39849}"/>
              </a:ext>
            </a:extLst>
          </p:cNvPr>
          <p:cNvGrpSpPr/>
          <p:nvPr/>
        </p:nvGrpSpPr>
        <p:grpSpPr>
          <a:xfrm>
            <a:off x="348039" y="177595"/>
            <a:ext cx="16913004" cy="1003506"/>
            <a:chOff x="-27868" y="199514"/>
            <a:chExt cx="7356888" cy="2816592"/>
          </a:xfrm>
        </p:grpSpPr>
        <p:sp>
          <p:nvSpPr>
            <p:cNvPr id="3" name="TextBox 3">
              <a:extLst>
                <a:ext uri="{FF2B5EF4-FFF2-40B4-BE49-F238E27FC236}">
                  <a16:creationId xmlns:a16="http://schemas.microsoft.com/office/drawing/2014/main" id="{9C2B2D51-5C14-CA6A-A26F-1C18A4F1A688}"/>
                </a:ext>
              </a:extLst>
            </p:cNvPr>
            <p:cNvSpPr txBox="1"/>
            <p:nvPr/>
          </p:nvSpPr>
          <p:spPr>
            <a:xfrm>
              <a:off x="-27868" y="199514"/>
              <a:ext cx="7356888" cy="1167772"/>
            </a:xfrm>
            <a:prstGeom prst="rect">
              <a:avLst/>
            </a:prstGeom>
          </p:spPr>
          <p:txBody>
            <a:bodyPr lIns="0" tIns="0" rIns="0" bIns="0" rtlCol="0" anchor="t">
              <a:spAutoFit/>
            </a:bodyPr>
            <a:lstStyle/>
            <a:p>
              <a:pPr>
                <a:lnSpc>
                  <a:spcPts val="5759"/>
                </a:lnSpc>
              </a:pPr>
              <a:r>
                <a:rPr lang="en-US" sz="5400" spc="96" dirty="0" err="1">
                  <a:solidFill>
                    <a:srgbClr val="FFFFFF"/>
                  </a:solidFill>
                  <a:latin typeface="Fredoka One"/>
                </a:rPr>
                <a:t>Conservacionismo</a:t>
              </a:r>
              <a:endParaRPr lang="en-US" sz="5400" spc="96" dirty="0">
                <a:solidFill>
                  <a:srgbClr val="FFFFFF"/>
                </a:solidFill>
                <a:latin typeface="Fredoka One"/>
              </a:endParaRPr>
            </a:p>
          </p:txBody>
        </p:sp>
        <p:sp>
          <p:nvSpPr>
            <p:cNvPr id="4" name="AutoShape 4">
              <a:extLst>
                <a:ext uri="{FF2B5EF4-FFF2-40B4-BE49-F238E27FC236}">
                  <a16:creationId xmlns:a16="http://schemas.microsoft.com/office/drawing/2014/main" id="{BA82E90C-17F7-DAE6-5A42-3D96186656B3}"/>
                </a:ext>
              </a:extLst>
            </p:cNvPr>
            <p:cNvSpPr/>
            <p:nvPr/>
          </p:nvSpPr>
          <p:spPr>
            <a:xfrm>
              <a:off x="938444" y="2719787"/>
              <a:ext cx="2052169" cy="296319"/>
            </a:xfrm>
            <a:prstGeom prst="rect">
              <a:avLst/>
            </a:prstGeom>
            <a:solidFill>
              <a:srgbClr val="FFC83A"/>
            </a:solidFill>
          </p:spPr>
        </p:sp>
      </p:grpSp>
      <p:sp>
        <p:nvSpPr>
          <p:cNvPr id="6" name="TextBox 6">
            <a:extLst>
              <a:ext uri="{FF2B5EF4-FFF2-40B4-BE49-F238E27FC236}">
                <a16:creationId xmlns:a16="http://schemas.microsoft.com/office/drawing/2014/main" id="{A9CDC905-068F-F34D-3636-D80A9A2B77C1}"/>
              </a:ext>
            </a:extLst>
          </p:cNvPr>
          <p:cNvSpPr txBox="1"/>
          <p:nvPr/>
        </p:nvSpPr>
        <p:spPr>
          <a:xfrm>
            <a:off x="8577307" y="1971575"/>
            <a:ext cx="8683736" cy="389337"/>
          </a:xfrm>
          <a:prstGeom prst="rect">
            <a:avLst/>
          </a:prstGeom>
        </p:spPr>
        <p:txBody>
          <a:bodyPr lIns="0" tIns="0" rIns="0" bIns="0" rtlCol="0" anchor="t">
            <a:spAutoFit/>
          </a:bodyPr>
          <a:lstStyle/>
          <a:p>
            <a:pPr algn="l">
              <a:lnSpc>
                <a:spcPts val="3442"/>
              </a:lnSpc>
            </a:pPr>
            <a:r>
              <a:rPr lang="en-US" sz="2025" dirty="0">
                <a:solidFill>
                  <a:srgbClr val="FFFFFF"/>
                </a:solidFill>
                <a:latin typeface="Quicksand Bold"/>
              </a:rPr>
              <a:t>.</a:t>
            </a:r>
          </a:p>
        </p:txBody>
      </p:sp>
      <p:sp>
        <p:nvSpPr>
          <p:cNvPr id="15" name="AutoShape 15">
            <a:extLst>
              <a:ext uri="{FF2B5EF4-FFF2-40B4-BE49-F238E27FC236}">
                <a16:creationId xmlns:a16="http://schemas.microsoft.com/office/drawing/2014/main" id="{A802ED97-DE4D-AA5F-0E45-AA02EC0EF405}"/>
              </a:ext>
            </a:extLst>
          </p:cNvPr>
          <p:cNvSpPr/>
          <p:nvPr/>
        </p:nvSpPr>
        <p:spPr>
          <a:xfrm>
            <a:off x="-254083" y="9642665"/>
            <a:ext cx="18796165" cy="904716"/>
          </a:xfrm>
          <a:prstGeom prst="rect">
            <a:avLst/>
          </a:prstGeom>
          <a:solidFill>
            <a:srgbClr val="FFC83A"/>
          </a:solidFill>
        </p:spPr>
      </p:sp>
      <p:sp>
        <p:nvSpPr>
          <p:cNvPr id="20" name="CaixaDeTexto 19">
            <a:extLst>
              <a:ext uri="{FF2B5EF4-FFF2-40B4-BE49-F238E27FC236}">
                <a16:creationId xmlns:a16="http://schemas.microsoft.com/office/drawing/2014/main" id="{9A530A0C-8F2A-135E-9B43-2AFE44BDD4E3}"/>
              </a:ext>
            </a:extLst>
          </p:cNvPr>
          <p:cNvSpPr txBox="1"/>
          <p:nvPr/>
        </p:nvSpPr>
        <p:spPr>
          <a:xfrm>
            <a:off x="0" y="1286675"/>
            <a:ext cx="18059400" cy="11449288"/>
          </a:xfrm>
          <a:prstGeom prst="rect">
            <a:avLst/>
          </a:prstGeom>
          <a:noFill/>
        </p:spPr>
        <p:txBody>
          <a:bodyPr wrap="square" rtlCol="0">
            <a:spAutoFit/>
          </a:bodyPr>
          <a:lstStyle/>
          <a:p>
            <a:pPr marL="571500" indent="-571500" algn="just">
              <a:buFont typeface="Arial" panose="020B0604020202020204" pitchFamily="34" charset="0"/>
              <a:buChar char="•"/>
            </a:pPr>
            <a:r>
              <a:rPr lang="pt-BR" sz="3200" dirty="0">
                <a:solidFill>
                  <a:schemeClr val="bg1"/>
                </a:solidFill>
                <a:latin typeface="Arial Black" panose="020B0A04020102020204" pitchFamily="34" charset="0"/>
              </a:rPr>
              <a:t>há uma combinação de fatores que explicam esse aumento da preocupação mundial pelas unidades de conservação: </a:t>
            </a:r>
          </a:p>
          <a:p>
            <a:pPr marL="571500" indent="-571500" algn="just">
              <a:buFont typeface="Arial" panose="020B0604020202020204" pitchFamily="34" charset="0"/>
              <a:buChar char="•"/>
            </a:pPr>
            <a:endParaRPr lang="pt-BR" sz="3200" dirty="0">
              <a:solidFill>
                <a:schemeClr val="bg1"/>
              </a:solidFill>
              <a:latin typeface="Arial Black" panose="020B0A04020102020204" pitchFamily="34" charset="0"/>
            </a:endParaRPr>
          </a:p>
          <a:p>
            <a:pPr marL="457200" indent="-457200" algn="just">
              <a:buFontTx/>
              <a:buChar char="-"/>
            </a:pPr>
            <a:r>
              <a:rPr lang="pt-BR" sz="3200" dirty="0">
                <a:solidFill>
                  <a:schemeClr val="bg1"/>
                </a:solidFill>
                <a:latin typeface="Arial Black" panose="020B0A04020102020204" pitchFamily="34" charset="0"/>
              </a:rPr>
              <a:t>a rápida devastação das florestas e a perda da biodiversidade; </a:t>
            </a:r>
          </a:p>
          <a:p>
            <a:pPr marL="457200" indent="-457200" algn="just">
              <a:buFontTx/>
              <a:buChar char="-"/>
            </a:pPr>
            <a:r>
              <a:rPr lang="pt-BR" sz="3200" dirty="0">
                <a:solidFill>
                  <a:schemeClr val="bg1"/>
                </a:solidFill>
                <a:latin typeface="Arial Black" panose="020B0A04020102020204" pitchFamily="34" charset="0"/>
              </a:rPr>
              <a:t>a disponibilidade de fundos internacionais para a conservação;</a:t>
            </a:r>
          </a:p>
          <a:p>
            <a:pPr marL="457200" indent="-457200" algn="just">
              <a:buFontTx/>
              <a:buChar char="-"/>
            </a:pPr>
            <a:r>
              <a:rPr lang="pt-BR" sz="3200" dirty="0">
                <a:solidFill>
                  <a:schemeClr val="bg1"/>
                </a:solidFill>
                <a:latin typeface="Arial Black" panose="020B0A04020102020204" pitchFamily="34" charset="0"/>
              </a:rPr>
              <a:t> a possibilidade de geração de renda pelo turismo em parques;</a:t>
            </a:r>
          </a:p>
          <a:p>
            <a:pPr marL="457200" indent="-457200" algn="just">
              <a:buFontTx/>
              <a:buChar char="-"/>
            </a:pPr>
            <a:endParaRPr lang="pt-BR" sz="3200" dirty="0">
              <a:solidFill>
                <a:schemeClr val="bg1"/>
              </a:solidFill>
              <a:latin typeface="Arial Black" panose="020B0A04020102020204" pitchFamily="34" charset="0"/>
            </a:endParaRPr>
          </a:p>
          <a:p>
            <a:pPr algn="just"/>
            <a:r>
              <a:rPr lang="pt-BR" sz="4000" dirty="0">
                <a:solidFill>
                  <a:schemeClr val="bg1"/>
                </a:solidFill>
                <a:latin typeface="Arial Black" panose="020B0A04020102020204" pitchFamily="34" charset="0"/>
              </a:rPr>
              <a:t>Ecologismo</a:t>
            </a:r>
          </a:p>
          <a:p>
            <a:pPr algn="just"/>
            <a:endParaRPr lang="pt-BR" sz="3200" dirty="0">
              <a:solidFill>
                <a:schemeClr val="bg1"/>
              </a:solidFill>
              <a:latin typeface="Arial Black" panose="020B0A04020102020204" pitchFamily="34" charset="0"/>
            </a:endParaRPr>
          </a:p>
          <a:p>
            <a:pPr marL="457200" indent="-457200" algn="just">
              <a:buFontTx/>
              <a:buChar char="-"/>
            </a:pPr>
            <a:r>
              <a:rPr lang="pt-BR" sz="3200" dirty="0">
                <a:solidFill>
                  <a:schemeClr val="bg1"/>
                </a:solidFill>
                <a:latin typeface="Arial Black" panose="020B0A04020102020204" pitchFamily="34" charset="0"/>
              </a:rPr>
              <a:t>Os grupos ligados ao ecologismo são também conservacionistas. A diferença consiste, porém, em que seus objetivos não se limitam à “defesa da natureza”. O ecologismo nasce da percepção de que a atual crise ecológica não se deve a “defeitos” setoriais e ocasionais no sistema dominante, mas é consequência direta de um modelo de civilização insustentável do ponto de vista ecológico.</a:t>
            </a:r>
          </a:p>
          <a:p>
            <a:pPr marL="457200" indent="-457200" algn="just">
              <a:buFontTx/>
              <a:buChar char="-"/>
            </a:pPr>
            <a:r>
              <a:rPr lang="pt-BR" dirty="0"/>
              <a:t>.</a:t>
            </a:r>
            <a:br>
              <a:rPr lang="pt-BR" sz="3200" dirty="0"/>
            </a:br>
            <a:endParaRPr lang="pt-BR" sz="3200" dirty="0">
              <a:solidFill>
                <a:schemeClr val="bg1"/>
              </a:solidFill>
              <a:latin typeface="Arial Black" panose="020B0A04020102020204" pitchFamily="34" charset="0"/>
            </a:endParaRPr>
          </a:p>
          <a:p>
            <a:pPr marL="571500" indent="-571500" algn="just">
              <a:buFont typeface="Arial" panose="020B0604020202020204" pitchFamily="34" charset="0"/>
              <a:buChar char="•"/>
            </a:pPr>
            <a:r>
              <a:rPr lang="pt-BR" dirty="0"/>
              <a:t>.</a:t>
            </a:r>
            <a:br>
              <a:rPr lang="pt-BR" sz="2800" dirty="0"/>
            </a:br>
            <a:endParaRPr lang="pt-BR" sz="2800" dirty="0">
              <a:solidFill>
                <a:schemeClr val="bg1"/>
              </a:solidFill>
              <a:latin typeface="Arial Black" panose="020B0A04020102020204" pitchFamily="34" charset="0"/>
            </a:endParaRPr>
          </a:p>
          <a:p>
            <a:pPr marL="571500" indent="-571500" algn="just">
              <a:buFont typeface="Arial" panose="020B0604020202020204" pitchFamily="34" charset="0"/>
              <a:buChar char="•"/>
            </a:pPr>
            <a:r>
              <a:rPr lang="pt-BR" dirty="0"/>
              <a:t>. </a:t>
            </a:r>
            <a:br>
              <a:rPr lang="pt-BR" sz="3200" dirty="0"/>
            </a:br>
            <a:br>
              <a:rPr lang="pt-BR" sz="3200" dirty="0">
                <a:solidFill>
                  <a:schemeClr val="bg1"/>
                </a:solidFill>
                <a:latin typeface="Arial Black" panose="020B0A04020102020204" pitchFamily="34" charset="0"/>
              </a:rPr>
            </a:br>
            <a:endParaRPr lang="pt-BR" sz="3200" dirty="0">
              <a:solidFill>
                <a:schemeClr val="bg1"/>
              </a:solidFill>
              <a:latin typeface="Arial Black" panose="020B0A04020102020204" pitchFamily="34" charset="0"/>
            </a:endParaRPr>
          </a:p>
          <a:p>
            <a:pPr marL="571500" indent="-571500" algn="just">
              <a:buFont typeface="Arial" panose="020B0604020202020204" pitchFamily="34" charset="0"/>
              <a:buChar char="•"/>
            </a:pPr>
            <a:r>
              <a:rPr lang="pt-BR" dirty="0"/>
              <a:t> </a:t>
            </a:r>
            <a:br>
              <a:rPr lang="pt-BR" dirty="0"/>
            </a:br>
            <a:r>
              <a:rPr lang="pt-BR" dirty="0"/>
              <a:t> </a:t>
            </a:r>
            <a:br>
              <a:rPr lang="pt-BR" sz="3600" dirty="0"/>
            </a:br>
            <a:endParaRPr lang="pt-BR" sz="3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6745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1350820" y="1662547"/>
            <a:ext cx="15336980" cy="7689272"/>
          </a:xfrm>
        </p:spPr>
        <p:txBody>
          <a:bodyPr>
            <a:noAutofit/>
          </a:bodyPr>
          <a:lstStyle/>
          <a:p>
            <a:pPr marL="0" indent="0">
              <a:lnSpc>
                <a:spcPts val="4400"/>
              </a:lnSpc>
              <a:spcBef>
                <a:spcPts val="0"/>
              </a:spcBef>
              <a:buNone/>
            </a:pPr>
            <a:r>
              <a:rPr lang="pt-BR" sz="5400" dirty="0">
                <a:solidFill>
                  <a:schemeClr val="bg1"/>
                </a:solidFill>
              </a:rPr>
              <a:t>As principais propostas do documento </a:t>
            </a:r>
            <a:r>
              <a:rPr lang="pt-BR" sz="5400" b="1" dirty="0">
                <a:solidFill>
                  <a:schemeClr val="bg1"/>
                </a:solidFill>
              </a:rPr>
              <a:t>“O futuro que queremos</a:t>
            </a:r>
            <a:r>
              <a:rPr lang="pt-BR" sz="5400" dirty="0">
                <a:solidFill>
                  <a:schemeClr val="bg1"/>
                </a:solidFill>
              </a:rPr>
              <a:t>” foram:</a:t>
            </a:r>
          </a:p>
          <a:p>
            <a:pPr marL="0" indent="0">
              <a:lnSpc>
                <a:spcPts val="4400"/>
              </a:lnSpc>
              <a:spcBef>
                <a:spcPts val="0"/>
              </a:spcBef>
              <a:buNone/>
            </a:pPr>
            <a:endParaRPr lang="pt-BR" sz="5400" dirty="0">
              <a:solidFill>
                <a:schemeClr val="bg1"/>
              </a:solidFill>
            </a:endParaRPr>
          </a:p>
          <a:p>
            <a:pPr marL="0" indent="0">
              <a:lnSpc>
                <a:spcPts val="4400"/>
              </a:lnSpc>
              <a:spcBef>
                <a:spcPts val="0"/>
              </a:spcBef>
            </a:pPr>
            <a:r>
              <a:rPr lang="pt-BR" sz="5400" dirty="0">
                <a:solidFill>
                  <a:schemeClr val="bg1"/>
                </a:solidFill>
              </a:rPr>
              <a:t>Erradicar a pobreza.</a:t>
            </a:r>
          </a:p>
          <a:p>
            <a:pPr marL="0" indent="0">
              <a:lnSpc>
                <a:spcPts val="4400"/>
              </a:lnSpc>
              <a:spcBef>
                <a:spcPts val="0"/>
              </a:spcBef>
            </a:pPr>
            <a:r>
              <a:rPr lang="pt-BR" sz="5400" dirty="0">
                <a:solidFill>
                  <a:schemeClr val="bg1"/>
                </a:solidFill>
              </a:rPr>
              <a:t>Integrar aspectos econômicos, sociais e ambientais ao desenvolvimento sustentável.</a:t>
            </a:r>
          </a:p>
          <a:p>
            <a:pPr marL="0" indent="0">
              <a:lnSpc>
                <a:spcPts val="4400"/>
              </a:lnSpc>
              <a:spcBef>
                <a:spcPts val="0"/>
              </a:spcBef>
            </a:pPr>
            <a:r>
              <a:rPr lang="pt-BR" sz="5400" dirty="0">
                <a:solidFill>
                  <a:schemeClr val="bg1"/>
                </a:solidFill>
              </a:rPr>
              <a:t>Proteger os recursos naturais.</a:t>
            </a:r>
          </a:p>
          <a:p>
            <a:pPr marL="0" indent="0">
              <a:lnSpc>
                <a:spcPts val="4400"/>
              </a:lnSpc>
              <a:spcBef>
                <a:spcPts val="0"/>
              </a:spcBef>
            </a:pPr>
            <a:r>
              <a:rPr lang="pt-BR" sz="5400" dirty="0">
                <a:solidFill>
                  <a:schemeClr val="bg1"/>
                </a:solidFill>
              </a:rPr>
              <a:t>Mudar os modos de consumo.</a:t>
            </a:r>
          </a:p>
          <a:p>
            <a:pPr marL="0" indent="0">
              <a:lnSpc>
                <a:spcPts val="4400"/>
              </a:lnSpc>
              <a:spcBef>
                <a:spcPts val="0"/>
              </a:spcBef>
            </a:pPr>
            <a:r>
              <a:rPr lang="pt-BR" sz="5400" dirty="0">
                <a:solidFill>
                  <a:schemeClr val="bg1"/>
                </a:solidFill>
              </a:rPr>
              <a:t>Promover o crescimento econômico sustentável.</a:t>
            </a:r>
          </a:p>
          <a:p>
            <a:pPr marL="0" indent="0">
              <a:lnSpc>
                <a:spcPts val="4400"/>
              </a:lnSpc>
              <a:spcBef>
                <a:spcPts val="0"/>
              </a:spcBef>
            </a:pPr>
            <a:r>
              <a:rPr lang="pt-BR" sz="5400" dirty="0">
                <a:solidFill>
                  <a:schemeClr val="bg1"/>
                </a:solidFill>
              </a:rPr>
              <a:t>Reduzir as desigualdades.</a:t>
            </a:r>
          </a:p>
          <a:p>
            <a:pPr marL="0" indent="0">
              <a:lnSpc>
                <a:spcPts val="4400"/>
              </a:lnSpc>
              <a:spcBef>
                <a:spcPts val="0"/>
              </a:spcBef>
            </a:pPr>
            <a:r>
              <a:rPr lang="pt-BR" sz="5400" dirty="0">
                <a:solidFill>
                  <a:schemeClr val="bg1"/>
                </a:solidFill>
              </a:rPr>
              <a:t>Melhorar as condições básicas de vida.</a:t>
            </a:r>
          </a:p>
        </p:txBody>
      </p:sp>
    </p:spTree>
    <p:extLst>
      <p:ext uri="{BB962C8B-B14F-4D97-AF65-F5344CB8AC3E}">
        <p14:creationId xmlns:p14="http://schemas.microsoft.com/office/powerpoint/2010/main" val="27326552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257302" y="1641766"/>
            <a:ext cx="15409718" cy="7623683"/>
          </a:xfrm>
        </p:spPr>
        <p:txBody>
          <a:bodyPr>
            <a:normAutofit/>
          </a:bodyPr>
          <a:lstStyle/>
          <a:p>
            <a:r>
              <a:rPr lang="pt-BR" sz="4800" dirty="0">
                <a:solidFill>
                  <a:schemeClr val="bg1"/>
                </a:solidFill>
              </a:rPr>
              <a:t>Plano de ação para as pessoas, para o planeta e para a prosperidade;</a:t>
            </a:r>
          </a:p>
          <a:p>
            <a:r>
              <a:rPr lang="pt-BR" sz="4800" dirty="0">
                <a:solidFill>
                  <a:schemeClr val="bg1"/>
                </a:solidFill>
              </a:rPr>
              <a:t>Fortalecer a paz universal com mais liberdade;</a:t>
            </a:r>
          </a:p>
          <a:p>
            <a:r>
              <a:rPr lang="pt-BR" sz="4800" dirty="0">
                <a:solidFill>
                  <a:schemeClr val="bg1"/>
                </a:solidFill>
              </a:rPr>
              <a:t>Erradicação da pobreza em todas as suas formas e dimensões, incluindo a pobreza extrema, é o maior desafio global e um requisito indispensável para o desenvolvimento sustentável.</a:t>
            </a:r>
          </a:p>
          <a:p>
            <a:r>
              <a:rPr lang="pt-BR" sz="4800" dirty="0">
                <a:solidFill>
                  <a:schemeClr val="bg1"/>
                </a:solidFill>
              </a:rPr>
              <a:t>Parceria colaborativa entre os países;</a:t>
            </a:r>
          </a:p>
          <a:p>
            <a:endParaRPr lang="pt-BR" sz="4800" dirty="0"/>
          </a:p>
          <a:p>
            <a:endParaRPr lang="pt-BR" sz="4800" dirty="0"/>
          </a:p>
          <a:p>
            <a:endParaRPr lang="pt-BR" sz="4800" dirty="0"/>
          </a:p>
          <a:p>
            <a:endParaRPr lang="pt-BR" sz="4800" dirty="0"/>
          </a:p>
        </p:txBody>
      </p:sp>
    </p:spTree>
    <p:extLst>
      <p:ext uri="{BB962C8B-B14F-4D97-AF65-F5344CB8AC3E}">
        <p14:creationId xmlns:p14="http://schemas.microsoft.com/office/powerpoint/2010/main" val="30501778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genda 2030 | ONU Brasi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47373" b="53663"/>
          <a:stretch>
            <a:fillRect/>
          </a:stretch>
        </p:blipFill>
        <p:spPr bwMode="auto">
          <a:xfrm>
            <a:off x="1348559" y="2189647"/>
            <a:ext cx="13261061" cy="2444705"/>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3817227" y="9438446"/>
            <a:ext cx="4254178" cy="338682"/>
          </a:xfrm>
          <a:prstGeom prst="rect">
            <a:avLst/>
          </a:prstGeom>
        </p:spPr>
        <p:txBody>
          <a:bodyPr wrap="none">
            <a:spAutoFit/>
          </a:bodyPr>
          <a:lstStyle/>
          <a:p>
            <a:r>
              <a:rPr lang="pt-BR" sz="1601" dirty="0"/>
              <a:t>https://nacoesunidas.org/pos2015/agenda2030/</a:t>
            </a:r>
          </a:p>
        </p:txBody>
      </p:sp>
      <p:pic>
        <p:nvPicPr>
          <p:cNvPr id="12" name="Picture 4" descr="Agenda 2030 | ONU Brasil"/>
          <p:cNvPicPr>
            <a:picLocks noChangeAspect="1" noChangeArrowheads="1"/>
          </p:cNvPicPr>
          <p:nvPr/>
        </p:nvPicPr>
        <p:blipFill>
          <a:blip r:embed="rId2">
            <a:extLst>
              <a:ext uri="{28A0092B-C50C-407E-A947-70E740481C1C}">
                <a14:useLocalDpi xmlns:a14="http://schemas.microsoft.com/office/drawing/2010/main" val="0"/>
              </a:ext>
            </a:extLst>
          </a:blip>
          <a:srcRect l="53413" r="4973" b="53453"/>
          <a:stretch>
            <a:fillRect/>
          </a:stretch>
        </p:blipFill>
        <p:spPr bwMode="auto">
          <a:xfrm>
            <a:off x="1392383" y="4634977"/>
            <a:ext cx="10557164" cy="24724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genda 2030 | ONU Brasil"/>
          <p:cNvPicPr>
            <a:picLocks noChangeAspect="1" noChangeArrowheads="1"/>
          </p:cNvPicPr>
          <p:nvPr/>
        </p:nvPicPr>
        <p:blipFill>
          <a:blip r:embed="rId2">
            <a:extLst>
              <a:ext uri="{28A0092B-C50C-407E-A947-70E740481C1C}">
                <a14:useLocalDpi xmlns:a14="http://schemas.microsoft.com/office/drawing/2010/main" val="0"/>
              </a:ext>
            </a:extLst>
          </a:blip>
          <a:srcRect t="50742" r="90104"/>
          <a:stretch>
            <a:fillRect/>
          </a:stretch>
        </p:blipFill>
        <p:spPr bwMode="auto">
          <a:xfrm>
            <a:off x="12113546" y="4634351"/>
            <a:ext cx="2454510" cy="2558112"/>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p:cNvSpPr>
            <a:spLocks noGrp="1"/>
          </p:cNvSpPr>
          <p:nvPr>
            <p:ph type="title"/>
          </p:nvPr>
        </p:nvSpPr>
        <p:spPr>
          <a:xfrm>
            <a:off x="3387439" y="547688"/>
            <a:ext cx="11533910" cy="1551276"/>
          </a:xfrm>
        </p:spPr>
        <p:txBody>
          <a:bodyPr>
            <a:normAutofit/>
          </a:bodyPr>
          <a:lstStyle/>
          <a:p>
            <a:pPr algn="ctr"/>
            <a:r>
              <a:rPr lang="pt-BR" b="1" dirty="0"/>
              <a:t>Objetivos de Desenvolvimento Sustentável</a:t>
            </a:r>
          </a:p>
        </p:txBody>
      </p:sp>
    </p:spTree>
    <p:extLst>
      <p:ext uri="{BB962C8B-B14F-4D97-AF65-F5344CB8AC3E}">
        <p14:creationId xmlns:p14="http://schemas.microsoft.com/office/powerpoint/2010/main" val="6478217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817227" y="9438446"/>
            <a:ext cx="4254178" cy="338682"/>
          </a:xfrm>
          <a:prstGeom prst="rect">
            <a:avLst/>
          </a:prstGeom>
        </p:spPr>
        <p:txBody>
          <a:bodyPr wrap="none">
            <a:spAutoFit/>
          </a:bodyPr>
          <a:lstStyle/>
          <a:p>
            <a:r>
              <a:rPr lang="pt-BR" sz="1601" dirty="0"/>
              <a:t>https://nacoesunidas.org/pos2015/agenda2030/</a:t>
            </a:r>
          </a:p>
        </p:txBody>
      </p:sp>
      <p:pic>
        <p:nvPicPr>
          <p:cNvPr id="14" name="Picture 4" descr="Agenda 2030 | ONU Brasil"/>
          <p:cNvPicPr>
            <a:picLocks noChangeAspect="1" noChangeArrowheads="1"/>
          </p:cNvPicPr>
          <p:nvPr/>
        </p:nvPicPr>
        <p:blipFill>
          <a:blip r:embed="rId2">
            <a:extLst>
              <a:ext uri="{28A0092B-C50C-407E-A947-70E740481C1C}">
                <a14:useLocalDpi xmlns:a14="http://schemas.microsoft.com/office/drawing/2010/main" val="0"/>
              </a:ext>
            </a:extLst>
          </a:blip>
          <a:srcRect l="53587" t="52000" r="-283" b="2693"/>
          <a:stretch>
            <a:fillRect/>
          </a:stretch>
        </p:blipFill>
        <p:spPr bwMode="auto">
          <a:xfrm>
            <a:off x="1392384" y="4759037"/>
            <a:ext cx="11866416" cy="24106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Agenda 2030 | ONU Brasil"/>
          <p:cNvPicPr>
            <a:picLocks noChangeAspect="1" noChangeArrowheads="1"/>
          </p:cNvPicPr>
          <p:nvPr/>
        </p:nvPicPr>
        <p:blipFill>
          <a:blip r:embed="rId2">
            <a:extLst>
              <a:ext uri="{28A0092B-C50C-407E-A947-70E740481C1C}">
                <a14:useLocalDpi xmlns:a14="http://schemas.microsoft.com/office/drawing/2010/main" val="0"/>
              </a:ext>
            </a:extLst>
          </a:blip>
          <a:srcRect l="10818" t="52000" r="36086" b="2693"/>
          <a:stretch>
            <a:fillRect/>
          </a:stretch>
        </p:blipFill>
        <p:spPr bwMode="auto">
          <a:xfrm>
            <a:off x="1350821" y="2161310"/>
            <a:ext cx="13493168" cy="2410692"/>
          </a:xfrm>
          <a:prstGeom prst="rect">
            <a:avLst/>
          </a:prstGeom>
          <a:noFill/>
          <a:extLst>
            <a:ext uri="{909E8E84-426E-40DD-AFC4-6F175D3DCCD1}">
              <a14:hiddenFill xmlns:a14="http://schemas.microsoft.com/office/drawing/2010/main">
                <a:solidFill>
                  <a:srgbClr val="FFFFFF"/>
                </a:solidFill>
              </a14:hiddenFill>
            </a:ext>
          </a:extLst>
        </p:spPr>
      </p:pic>
      <p:sp>
        <p:nvSpPr>
          <p:cNvPr id="17" name="Título 1"/>
          <p:cNvSpPr>
            <a:spLocks noGrp="1"/>
          </p:cNvSpPr>
          <p:nvPr>
            <p:ph type="title"/>
          </p:nvPr>
        </p:nvSpPr>
        <p:spPr>
          <a:xfrm>
            <a:off x="3387439" y="547688"/>
            <a:ext cx="11533910" cy="1551276"/>
          </a:xfrm>
        </p:spPr>
        <p:txBody>
          <a:bodyPr>
            <a:normAutofit/>
          </a:bodyPr>
          <a:lstStyle/>
          <a:p>
            <a:pPr algn="ctr"/>
            <a:r>
              <a:rPr lang="pt-BR" b="1" dirty="0"/>
              <a:t>Objetivos de Desenvolvimento Sustentável</a:t>
            </a:r>
          </a:p>
        </p:txBody>
      </p:sp>
    </p:spTree>
    <p:extLst>
      <p:ext uri="{BB962C8B-B14F-4D97-AF65-F5344CB8AC3E}">
        <p14:creationId xmlns:p14="http://schemas.microsoft.com/office/powerpoint/2010/main" val="36719283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429002" y="547690"/>
            <a:ext cx="11554691" cy="1135640"/>
          </a:xfrm>
        </p:spPr>
        <p:txBody>
          <a:bodyPr/>
          <a:lstStyle/>
          <a:p>
            <a:pPr algn="ctr"/>
            <a:r>
              <a:rPr lang="pt-BR" dirty="0">
                <a:solidFill>
                  <a:schemeClr val="bg1"/>
                </a:solidFill>
              </a:rPr>
              <a:t>Conferência de Paris</a:t>
            </a:r>
          </a:p>
        </p:txBody>
      </p:sp>
      <p:sp>
        <p:nvSpPr>
          <p:cNvPr id="3" name="Espaço Reservado para Conteúdo 2"/>
          <p:cNvSpPr>
            <a:spLocks noGrp="1"/>
          </p:cNvSpPr>
          <p:nvPr>
            <p:ph sz="half" idx="1"/>
          </p:nvPr>
        </p:nvSpPr>
        <p:spPr>
          <a:xfrm>
            <a:off x="152400" y="1745674"/>
            <a:ext cx="12954000" cy="8198426"/>
          </a:xfrm>
        </p:spPr>
        <p:txBody>
          <a:bodyPr>
            <a:normAutofit/>
          </a:bodyPr>
          <a:lstStyle/>
          <a:p>
            <a:r>
              <a:rPr lang="pt-BR" sz="3200" b="1" i="0" dirty="0">
                <a:solidFill>
                  <a:schemeClr val="bg1"/>
                </a:solidFill>
                <a:effectLst/>
                <a:latin typeface="Arial Black" panose="020B0A04020102020204" pitchFamily="34" charset="0"/>
              </a:rPr>
              <a:t>1. Na 21ª Conferência das Partes (COP21) da UNFCCC, em Paris, foi adotado um novo acordo com o objetivo central de fortalecer a resposta global à ameaça da mudança do clima;</a:t>
            </a:r>
          </a:p>
          <a:p>
            <a:r>
              <a:rPr lang="pt-BR" sz="3200" b="1" i="0" dirty="0">
                <a:solidFill>
                  <a:schemeClr val="bg1"/>
                </a:solidFill>
                <a:effectLst/>
                <a:latin typeface="Arial Black" panose="020B0A04020102020204" pitchFamily="34" charset="0"/>
              </a:rPr>
              <a:t>O Acordo de Paris foi aprovado pelos 195 países Parte da UNFCCC para reduzir emissões de gases de efeito estufa (GEE) no contexto do desenvolvimento sustentável;</a:t>
            </a:r>
          </a:p>
          <a:p>
            <a:r>
              <a:rPr lang="pt-BR" sz="3200" b="1" i="0" dirty="0">
                <a:solidFill>
                  <a:schemeClr val="bg1"/>
                </a:solidFill>
                <a:effectLst/>
                <a:latin typeface="Arial Black" panose="020B0A04020102020204" pitchFamily="34" charset="0"/>
              </a:rPr>
              <a:t>O compromisso ocorre no sentido de manter o aumento da temperatura média global em bem menos de 2°C acima dos níveis pré-industriais e de envidar esforços para limitar o aumento da temperatura a 1,5°C acima dos níveis pré-industriais;</a:t>
            </a:r>
          </a:p>
          <a:p>
            <a:r>
              <a:rPr lang="pt-BR" sz="3200" b="0" i="0" dirty="0">
                <a:solidFill>
                  <a:schemeClr val="bg1"/>
                </a:solidFill>
                <a:effectLst/>
                <a:latin typeface="Arial Black" panose="020B0A04020102020204" pitchFamily="34" charset="0"/>
              </a:rPr>
              <a:t>Para ficar abaixo de 1,5 °C de aquecimento global, as emissões precisam ser cortadas em cerca de 50% até 2030</a:t>
            </a:r>
            <a:r>
              <a:rPr lang="pt-BR" sz="3200" b="1" dirty="0">
                <a:solidFill>
                  <a:schemeClr val="bg1"/>
                </a:solidFill>
                <a:latin typeface="Arial Black" panose="020B0A04020102020204" pitchFamily="34" charset="0"/>
              </a:rPr>
              <a:t>;</a:t>
            </a:r>
          </a:p>
        </p:txBody>
      </p:sp>
      <p:pic>
        <p:nvPicPr>
          <p:cNvPr id="6146" name="Picture 2" descr="Alegando segurança, Paris proíbe marcha sobre mudanças climáticas - ÉPOCA |  Blog do Plane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3792200" y="1396818"/>
            <a:ext cx="3733800" cy="3719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5079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EF4794D9-4776-7383-B690-D06C0C53AD9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4786F70-232F-7137-92B4-FB1F2E1906B8}"/>
              </a:ext>
            </a:extLst>
          </p:cNvPr>
          <p:cNvSpPr>
            <a:spLocks noGrp="1"/>
          </p:cNvSpPr>
          <p:nvPr>
            <p:ph type="title"/>
          </p:nvPr>
        </p:nvSpPr>
        <p:spPr>
          <a:xfrm>
            <a:off x="3429002" y="547690"/>
            <a:ext cx="11554691" cy="1135640"/>
          </a:xfrm>
        </p:spPr>
        <p:txBody>
          <a:bodyPr/>
          <a:lstStyle/>
          <a:p>
            <a:pPr algn="ctr"/>
            <a:r>
              <a:rPr lang="pt-BR" dirty="0">
                <a:solidFill>
                  <a:schemeClr val="bg1"/>
                </a:solidFill>
              </a:rPr>
              <a:t>Diferentes capacidades!</a:t>
            </a:r>
          </a:p>
        </p:txBody>
      </p:sp>
      <p:sp>
        <p:nvSpPr>
          <p:cNvPr id="3" name="Espaço Reservado para Conteúdo 2">
            <a:extLst>
              <a:ext uri="{FF2B5EF4-FFF2-40B4-BE49-F238E27FC236}">
                <a16:creationId xmlns:a16="http://schemas.microsoft.com/office/drawing/2014/main" id="{88E76AAB-FE1E-4428-79EF-BEF078E9A47C}"/>
              </a:ext>
            </a:extLst>
          </p:cNvPr>
          <p:cNvSpPr>
            <a:spLocks noGrp="1"/>
          </p:cNvSpPr>
          <p:nvPr>
            <p:ph sz="half" idx="1"/>
          </p:nvPr>
        </p:nvSpPr>
        <p:spPr>
          <a:xfrm>
            <a:off x="152400" y="1745674"/>
            <a:ext cx="12954000" cy="8198426"/>
          </a:xfrm>
        </p:spPr>
        <p:txBody>
          <a:bodyPr>
            <a:normAutofit fontScale="85000" lnSpcReduction="20000"/>
          </a:bodyPr>
          <a:lstStyle/>
          <a:p>
            <a:r>
              <a:rPr lang="pt-BR" sz="3900" b="0" i="0" dirty="0">
                <a:solidFill>
                  <a:schemeClr val="bg1"/>
                </a:solidFill>
                <a:effectLst/>
              </a:rPr>
              <a:t>1. Este Acordo, ao reforçar a implementação da Convenção, incluindo seu objetivo, visa fortalecer a resposta global à ameaça da mudança do clima,</a:t>
            </a:r>
            <a:br>
              <a:rPr lang="pt-BR" sz="3900" b="0" i="0" dirty="0">
                <a:solidFill>
                  <a:schemeClr val="bg1"/>
                </a:solidFill>
                <a:effectLst/>
              </a:rPr>
            </a:br>
            <a:r>
              <a:rPr lang="pt-BR" sz="3900" b="0" i="0" dirty="0">
                <a:solidFill>
                  <a:schemeClr val="bg1"/>
                </a:solidFill>
                <a:effectLst/>
              </a:rPr>
              <a:t>no contexto do desenvolvimento sustentável e dos esforços de erradicação da pobreza, incluindo:</a:t>
            </a:r>
          </a:p>
          <a:p>
            <a:r>
              <a:rPr lang="pt-BR" sz="3900" b="0" i="0" dirty="0">
                <a:solidFill>
                  <a:schemeClr val="bg1"/>
                </a:solidFill>
                <a:effectLst/>
                <a:latin typeface="+mj-lt"/>
              </a:rPr>
              <a:t>(a) Manter o aumento da temperatura média global bem abaixo de 2°C em</a:t>
            </a:r>
            <a:br>
              <a:rPr lang="pt-BR" sz="3900" b="0" i="0" dirty="0">
                <a:solidFill>
                  <a:schemeClr val="bg1"/>
                </a:solidFill>
                <a:effectLst/>
                <a:latin typeface="+mj-lt"/>
              </a:rPr>
            </a:br>
            <a:r>
              <a:rPr lang="pt-BR" sz="3900" b="0" i="0" dirty="0">
                <a:solidFill>
                  <a:schemeClr val="bg1"/>
                </a:solidFill>
                <a:effectLst/>
              </a:rPr>
              <a:t>relação aos níveis pré-industriais</a:t>
            </a:r>
            <a:r>
              <a:rPr lang="pt-BR" sz="3900" dirty="0">
                <a:solidFill>
                  <a:schemeClr val="bg1"/>
                </a:solidFill>
              </a:rPr>
              <a:t> </a:t>
            </a:r>
            <a:br>
              <a:rPr lang="pt-BR" sz="3900" dirty="0">
                <a:solidFill>
                  <a:schemeClr val="bg1"/>
                </a:solidFill>
              </a:rPr>
            </a:br>
            <a:r>
              <a:rPr lang="pt-BR" sz="3900" b="0" i="0" dirty="0">
                <a:solidFill>
                  <a:schemeClr val="bg1"/>
                </a:solidFill>
                <a:effectLst/>
              </a:rPr>
              <a:t>(b) Aumentar a capacidade de adaptação aos impactos negativos da mudança do clima e promover a resiliência à mudança do clima e um desenvolvimento de baixa emissão de gases de efeito estufa.</a:t>
            </a:r>
          </a:p>
          <a:p>
            <a:r>
              <a:rPr lang="pt-BR" sz="3900" b="0" i="0" dirty="0">
                <a:solidFill>
                  <a:schemeClr val="bg1"/>
                </a:solidFill>
                <a:effectLst/>
              </a:rPr>
              <a:t>(c) Tornar os </a:t>
            </a:r>
            <a:r>
              <a:rPr lang="pt-BR" sz="3900" b="0" i="0" dirty="0" err="1">
                <a:solidFill>
                  <a:schemeClr val="bg1"/>
                </a:solidFill>
                <a:effectLst/>
              </a:rPr>
              <a:t>ﬂuxos</a:t>
            </a:r>
            <a:r>
              <a:rPr lang="pt-BR" sz="3900" b="0" i="0" dirty="0">
                <a:solidFill>
                  <a:schemeClr val="bg1"/>
                </a:solidFill>
                <a:effectLst/>
              </a:rPr>
              <a:t> financeiros compatíveis com uma trajetória rumo a um desenvolvimento de baixa emissão de gases de</a:t>
            </a:r>
            <a:br>
              <a:rPr lang="pt-BR" sz="3900" b="0" i="0" dirty="0">
                <a:solidFill>
                  <a:schemeClr val="bg1"/>
                </a:solidFill>
                <a:effectLst/>
              </a:rPr>
            </a:br>
            <a:r>
              <a:rPr lang="pt-BR" sz="3900" b="0" i="0" dirty="0">
                <a:solidFill>
                  <a:schemeClr val="bg1"/>
                </a:solidFill>
                <a:effectLst/>
              </a:rPr>
              <a:t>efeito estufa e resiliente à mudança do clima.</a:t>
            </a:r>
          </a:p>
          <a:p>
            <a:r>
              <a:rPr lang="pt-BR" sz="4700" b="0" i="0" dirty="0">
                <a:solidFill>
                  <a:schemeClr val="bg1"/>
                </a:solidFill>
                <a:effectLst/>
              </a:rPr>
              <a:t>1. As Partes deverão adotar medidas para conservar e fortalecer, conforme o caso, sumidouros e reservatórios de gases de efeito estufa.</a:t>
            </a:r>
            <a:r>
              <a:rPr lang="pt-BR" sz="4700" dirty="0">
                <a:solidFill>
                  <a:schemeClr val="bg1"/>
                </a:solidFill>
              </a:rPr>
              <a:t> </a:t>
            </a:r>
            <a:endParaRPr lang="pt-BR" sz="4800" dirty="0">
              <a:solidFill>
                <a:schemeClr val="bg1"/>
              </a:solidFill>
            </a:endParaRPr>
          </a:p>
        </p:txBody>
      </p:sp>
      <p:pic>
        <p:nvPicPr>
          <p:cNvPr id="6146" name="Picture 2" descr="Alegando segurança, Paris proíbe marcha sobre mudanças climáticas - ÉPOCA |  Blog do Planeta">
            <a:extLst>
              <a:ext uri="{FF2B5EF4-FFF2-40B4-BE49-F238E27FC236}">
                <a16:creationId xmlns:a16="http://schemas.microsoft.com/office/drawing/2014/main" id="{6663E23A-AE88-36C2-AE32-9247B8F3F32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3792200" y="1396818"/>
            <a:ext cx="3733800" cy="3719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611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66415AE1-CFF0-263E-52A2-29870A2C66B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3470B36-AED8-132B-045B-2464F2F5AAC9}"/>
              </a:ext>
            </a:extLst>
          </p:cNvPr>
          <p:cNvSpPr>
            <a:spLocks noGrp="1"/>
          </p:cNvSpPr>
          <p:nvPr>
            <p:ph type="title"/>
          </p:nvPr>
        </p:nvSpPr>
        <p:spPr>
          <a:xfrm>
            <a:off x="3429002" y="547690"/>
            <a:ext cx="11554691" cy="1135640"/>
          </a:xfrm>
        </p:spPr>
        <p:txBody>
          <a:bodyPr>
            <a:normAutofit/>
          </a:bodyPr>
          <a:lstStyle/>
          <a:p>
            <a:pPr algn="ctr"/>
            <a:r>
              <a:rPr lang="pt-BR" sz="4800" dirty="0">
                <a:solidFill>
                  <a:schemeClr val="bg1"/>
                </a:solidFill>
                <a:latin typeface="Arial Black" panose="020B0A04020102020204" pitchFamily="34" charset="0"/>
              </a:rPr>
              <a:t>Brasil no acordo de Paris</a:t>
            </a:r>
          </a:p>
        </p:txBody>
      </p:sp>
      <p:sp>
        <p:nvSpPr>
          <p:cNvPr id="3" name="Espaço Reservado para Conteúdo 2">
            <a:extLst>
              <a:ext uri="{FF2B5EF4-FFF2-40B4-BE49-F238E27FC236}">
                <a16:creationId xmlns:a16="http://schemas.microsoft.com/office/drawing/2014/main" id="{73F6224B-9CD5-AE90-90D4-927A935A824C}"/>
              </a:ext>
            </a:extLst>
          </p:cNvPr>
          <p:cNvSpPr>
            <a:spLocks noGrp="1"/>
          </p:cNvSpPr>
          <p:nvPr>
            <p:ph sz="half" idx="1"/>
          </p:nvPr>
        </p:nvSpPr>
        <p:spPr>
          <a:xfrm>
            <a:off x="152400" y="1745674"/>
            <a:ext cx="10591800" cy="8198426"/>
          </a:xfrm>
        </p:spPr>
        <p:txBody>
          <a:bodyPr>
            <a:normAutofit/>
          </a:bodyPr>
          <a:lstStyle/>
          <a:p>
            <a:pPr algn="just"/>
            <a:r>
              <a:rPr lang="pt-BR" sz="3200" b="0" i="0" dirty="0">
                <a:solidFill>
                  <a:schemeClr val="bg1"/>
                </a:solidFill>
                <a:effectLst/>
                <a:latin typeface="Arial Black" panose="020B0A04020102020204" pitchFamily="34" charset="0"/>
              </a:rPr>
              <a:t>A </a:t>
            </a:r>
            <a:r>
              <a:rPr lang="pt-BR" sz="3200" dirty="0">
                <a:solidFill>
                  <a:schemeClr val="bg1"/>
                </a:solidFill>
                <a:latin typeface="Arial Black" panose="020B0A04020102020204" pitchFamily="34" charset="0"/>
              </a:rPr>
              <a:t>NDC do Brasil</a:t>
            </a:r>
            <a:r>
              <a:rPr lang="pt-BR" sz="3200" b="0" i="0" dirty="0">
                <a:solidFill>
                  <a:schemeClr val="bg1"/>
                </a:solidFill>
                <a:effectLst/>
                <a:latin typeface="Arial Black" panose="020B0A04020102020204" pitchFamily="34" charset="0"/>
              </a:rPr>
              <a:t> comprometeu-se a reduzir as emissões de gases de efeito estufa em 37% abaixo dos níveis de 2005, em 2025, com uma contribuição indicativa subsequente de reduzir as emissões de gases de efeito estufa em 43% abaixo dos níveis de 2005, em 2030;</a:t>
            </a:r>
          </a:p>
          <a:p>
            <a:pPr algn="just"/>
            <a:r>
              <a:rPr lang="pt-BR" sz="3200" dirty="0">
                <a:solidFill>
                  <a:schemeClr val="bg1"/>
                </a:solidFill>
                <a:latin typeface="Arial Black" panose="020B0A04020102020204" pitchFamily="34" charset="0"/>
              </a:rPr>
              <a:t>O</a:t>
            </a:r>
            <a:r>
              <a:rPr lang="pt-BR" sz="3200" b="0" i="0" dirty="0">
                <a:solidFill>
                  <a:schemeClr val="bg1"/>
                </a:solidFill>
                <a:effectLst/>
                <a:latin typeface="Arial Black" panose="020B0A04020102020204" pitchFamily="34" charset="0"/>
              </a:rPr>
              <a:t> país se comprometeu a aumentar a participação de bioenergia sustentável na sua matriz energética para aproximadamente 18% até 2030;</a:t>
            </a:r>
          </a:p>
          <a:p>
            <a:pPr algn="just"/>
            <a:r>
              <a:rPr lang="pt-BR" sz="3200" dirty="0">
                <a:solidFill>
                  <a:schemeClr val="bg1"/>
                </a:solidFill>
                <a:latin typeface="Arial Black" panose="020B0A04020102020204" pitchFamily="34" charset="0"/>
              </a:rPr>
              <a:t>R</a:t>
            </a:r>
            <a:r>
              <a:rPr lang="pt-BR" sz="3200" b="0" i="0" dirty="0">
                <a:solidFill>
                  <a:schemeClr val="bg1"/>
                </a:solidFill>
                <a:effectLst/>
                <a:latin typeface="Arial Black" panose="020B0A04020102020204" pitchFamily="34" charset="0"/>
              </a:rPr>
              <a:t>estaurar e reflorestar 12 milhões de hectares de florestas;</a:t>
            </a:r>
          </a:p>
          <a:p>
            <a:pPr algn="just"/>
            <a:r>
              <a:rPr lang="pt-BR" sz="3200" dirty="0">
                <a:solidFill>
                  <a:schemeClr val="bg1"/>
                </a:solidFill>
                <a:latin typeface="Arial Black" panose="020B0A04020102020204" pitchFamily="34" charset="0"/>
              </a:rPr>
              <a:t>A</a:t>
            </a:r>
            <a:r>
              <a:rPr lang="pt-BR" sz="3200" b="0" i="0" dirty="0">
                <a:solidFill>
                  <a:schemeClr val="bg1"/>
                </a:solidFill>
                <a:effectLst/>
                <a:latin typeface="Arial Black" panose="020B0A04020102020204" pitchFamily="34" charset="0"/>
              </a:rPr>
              <a:t>lcançar uma participação estimada de 45% de energias renováveis na composição da matriz energética em 2030.</a:t>
            </a:r>
            <a:endParaRPr lang="pt-BR" sz="3200" dirty="0">
              <a:solidFill>
                <a:schemeClr val="bg1"/>
              </a:solidFill>
              <a:latin typeface="Arial Black" panose="020B0A04020102020204" pitchFamily="34" charset="0"/>
            </a:endParaRPr>
          </a:p>
        </p:txBody>
      </p:sp>
      <p:pic>
        <p:nvPicPr>
          <p:cNvPr id="1026" name="Picture 2" descr="ndc-brasil">
            <a:extLst>
              <a:ext uri="{FF2B5EF4-FFF2-40B4-BE49-F238E27FC236}">
                <a16:creationId xmlns:a16="http://schemas.microsoft.com/office/drawing/2014/main" id="{4F4483DC-F730-D43A-EEF9-496F65144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647" y="2933700"/>
            <a:ext cx="7235239"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3994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a:extLst>
            <a:ext uri="{FF2B5EF4-FFF2-40B4-BE49-F238E27FC236}">
              <a16:creationId xmlns:a16="http://schemas.microsoft.com/office/drawing/2014/main" id="{09EF0D66-1B83-EB0D-D249-05CBFE5BEC9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FED34A7-0F84-BFD5-C4FE-A3FD872D223C}"/>
              </a:ext>
            </a:extLst>
          </p:cNvPr>
          <p:cNvSpPr>
            <a:spLocks noGrp="1"/>
          </p:cNvSpPr>
          <p:nvPr>
            <p:ph type="title"/>
          </p:nvPr>
        </p:nvSpPr>
        <p:spPr>
          <a:xfrm>
            <a:off x="3429002" y="547690"/>
            <a:ext cx="11554691" cy="1135640"/>
          </a:xfrm>
        </p:spPr>
        <p:txBody>
          <a:bodyPr>
            <a:normAutofit/>
          </a:bodyPr>
          <a:lstStyle/>
          <a:p>
            <a:pPr algn="ctr"/>
            <a:r>
              <a:rPr lang="pt-BR" sz="4800" dirty="0">
                <a:solidFill>
                  <a:schemeClr val="bg1"/>
                </a:solidFill>
                <a:latin typeface="Arial Black" panose="020B0A04020102020204" pitchFamily="34" charset="0"/>
              </a:rPr>
              <a:t>Críticas ao Acordo de Paris</a:t>
            </a:r>
          </a:p>
        </p:txBody>
      </p:sp>
      <p:sp>
        <p:nvSpPr>
          <p:cNvPr id="3" name="Espaço Reservado para Conteúdo 2">
            <a:extLst>
              <a:ext uri="{FF2B5EF4-FFF2-40B4-BE49-F238E27FC236}">
                <a16:creationId xmlns:a16="http://schemas.microsoft.com/office/drawing/2014/main" id="{BFF5D1D7-EA6F-504F-C723-D6B7AF91248A}"/>
              </a:ext>
            </a:extLst>
          </p:cNvPr>
          <p:cNvSpPr>
            <a:spLocks noGrp="1"/>
          </p:cNvSpPr>
          <p:nvPr>
            <p:ph sz="half" idx="1"/>
          </p:nvPr>
        </p:nvSpPr>
        <p:spPr>
          <a:xfrm>
            <a:off x="152400" y="1745674"/>
            <a:ext cx="10591800" cy="8198426"/>
          </a:xfrm>
        </p:spPr>
        <p:txBody>
          <a:bodyPr>
            <a:normAutofit/>
          </a:bodyPr>
          <a:lstStyle/>
          <a:p>
            <a:pPr algn="just"/>
            <a:r>
              <a:rPr lang="pt-BR" sz="3200" b="0" i="0" dirty="0">
                <a:solidFill>
                  <a:schemeClr val="bg1"/>
                </a:solidFill>
                <a:effectLst/>
                <a:latin typeface="Arial Black" panose="020B0A04020102020204" pitchFamily="34" charset="0"/>
              </a:rPr>
              <a:t> O principal argumento é  que este acordo não exige compromisso e responsabilidade de seus signatários, com estes podendo sair a qualquer momento.</a:t>
            </a:r>
          </a:p>
          <a:p>
            <a:pPr algn="just"/>
            <a:r>
              <a:rPr lang="pt-BR" sz="3200" dirty="0">
                <a:solidFill>
                  <a:schemeClr val="bg1"/>
                </a:solidFill>
                <a:latin typeface="Arial Black" panose="020B0A04020102020204" pitchFamily="34" charset="0"/>
              </a:rPr>
              <a:t>Não existe punições aos países que não cumprem as metas</a:t>
            </a:r>
          </a:p>
          <a:p>
            <a:pPr algn="just"/>
            <a:r>
              <a:rPr lang="pt-BR" sz="3200" dirty="0">
                <a:solidFill>
                  <a:schemeClr val="bg1"/>
                </a:solidFill>
                <a:latin typeface="Arial Black" panose="020B0A04020102020204" pitchFamily="34" charset="0"/>
              </a:rPr>
              <a:t>Não é realizado os pagamentos para ajudar os países em desenvolvimento a se adaptarem as mudanças climáticas. </a:t>
            </a:r>
          </a:p>
          <a:p>
            <a:pPr algn="just"/>
            <a:endParaRPr lang="pt-BR" sz="3200" dirty="0">
              <a:solidFill>
                <a:schemeClr val="bg1"/>
              </a:solidFill>
              <a:latin typeface="Arial Black" panose="020B0A04020102020204" pitchFamily="34" charset="0"/>
            </a:endParaRPr>
          </a:p>
          <a:p>
            <a:pPr algn="just"/>
            <a:endParaRPr lang="pt-BR" sz="4400" dirty="0">
              <a:solidFill>
                <a:schemeClr val="bg1"/>
              </a:solidFill>
              <a:latin typeface="Arial Black" panose="020B0A04020102020204" pitchFamily="34" charset="0"/>
            </a:endParaRPr>
          </a:p>
        </p:txBody>
      </p:sp>
      <p:pic>
        <p:nvPicPr>
          <p:cNvPr id="1026" name="Picture 2" descr="ndc-brasil">
            <a:extLst>
              <a:ext uri="{FF2B5EF4-FFF2-40B4-BE49-F238E27FC236}">
                <a16:creationId xmlns:a16="http://schemas.microsoft.com/office/drawing/2014/main" id="{1ED255E2-1084-B25F-6A5C-D1EA29AB9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647" y="2933700"/>
            <a:ext cx="7235239"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2877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6" name="Título 5"/>
          <p:cNvSpPr>
            <a:spLocks noGrp="1"/>
          </p:cNvSpPr>
          <p:nvPr>
            <p:ph type="title"/>
          </p:nvPr>
        </p:nvSpPr>
        <p:spPr>
          <a:xfrm>
            <a:off x="3408218" y="547690"/>
            <a:ext cx="11471567" cy="1114859"/>
          </a:xfrm>
        </p:spPr>
        <p:txBody>
          <a:bodyPr>
            <a:normAutofit/>
          </a:bodyPr>
          <a:lstStyle/>
          <a:p>
            <a:pPr algn="ctr"/>
            <a:r>
              <a:rPr lang="pt-BR" dirty="0">
                <a:solidFill>
                  <a:schemeClr val="bg1"/>
                </a:solidFill>
              </a:rPr>
              <a:t>Notícias do Acordo de Paris (2015) </a:t>
            </a:r>
          </a:p>
        </p:txBody>
      </p:sp>
      <p:sp>
        <p:nvSpPr>
          <p:cNvPr id="7" name="Espaço Reservado para Conteúdo 6"/>
          <p:cNvSpPr>
            <a:spLocks noGrp="1"/>
          </p:cNvSpPr>
          <p:nvPr>
            <p:ph idx="1"/>
          </p:nvPr>
        </p:nvSpPr>
        <p:spPr>
          <a:xfrm>
            <a:off x="1257302" y="1891146"/>
            <a:ext cx="15451283" cy="7374300"/>
          </a:xfrm>
        </p:spPr>
        <p:txBody>
          <a:bodyPr>
            <a:noAutofit/>
          </a:bodyPr>
          <a:lstStyle/>
          <a:p>
            <a:pPr algn="ctr"/>
            <a:r>
              <a:rPr lang="pt-BR" sz="4800" dirty="0">
                <a:solidFill>
                  <a:schemeClr val="bg1"/>
                </a:solidFill>
              </a:rPr>
              <a:t>Em 2009, os países desenvolvidos prometeram 100 bilhões de dólares por ano, a partir de 2020, a fim de ajudar as nações em desenvolvimento a financiar a transição para energias limpas, assim como sua adaptação aos efeitos do aquecimento, dos quais são as primeiras vítimas.</a:t>
            </a:r>
          </a:p>
          <a:p>
            <a:pPr marL="0" indent="0">
              <a:buNone/>
            </a:pPr>
            <a:endParaRPr lang="pt-BR" sz="4800" dirty="0"/>
          </a:p>
        </p:txBody>
      </p:sp>
    </p:spTree>
    <p:extLst>
      <p:ext uri="{BB962C8B-B14F-4D97-AF65-F5344CB8AC3E}">
        <p14:creationId xmlns:p14="http://schemas.microsoft.com/office/powerpoint/2010/main" val="25384752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387439" y="547690"/>
            <a:ext cx="11533910" cy="1135640"/>
          </a:xfrm>
        </p:spPr>
        <p:txBody>
          <a:bodyPr>
            <a:normAutofit/>
          </a:bodyPr>
          <a:lstStyle/>
          <a:p>
            <a:r>
              <a:rPr lang="pt-BR" dirty="0">
                <a:solidFill>
                  <a:schemeClr val="bg1"/>
                </a:solidFill>
              </a:rPr>
              <a:t>Notícias do Acordo de Paris (2015) </a:t>
            </a:r>
          </a:p>
        </p:txBody>
      </p:sp>
      <p:sp>
        <p:nvSpPr>
          <p:cNvPr id="3" name="Espaço Reservado para Conteúdo 2"/>
          <p:cNvSpPr>
            <a:spLocks noGrp="1"/>
          </p:cNvSpPr>
          <p:nvPr>
            <p:ph idx="1"/>
          </p:nvPr>
        </p:nvSpPr>
        <p:spPr>
          <a:xfrm>
            <a:off x="1257302" y="1704110"/>
            <a:ext cx="15451283" cy="7561337"/>
          </a:xfrm>
        </p:spPr>
        <p:txBody>
          <a:bodyPr>
            <a:noAutofit/>
          </a:bodyPr>
          <a:lstStyle/>
          <a:p>
            <a:pPr algn="ctr"/>
            <a:r>
              <a:rPr lang="pt-BR" sz="4000" dirty="0">
                <a:solidFill>
                  <a:schemeClr val="bg1"/>
                </a:solidFill>
                <a:latin typeface="Arial Black" panose="020B0A04020102020204" pitchFamily="34" charset="0"/>
              </a:rPr>
              <a:t>Em junho de 2017, o presidente Donald </a:t>
            </a:r>
            <a:r>
              <a:rPr lang="pt-BR" sz="4000" dirty="0" err="1">
                <a:solidFill>
                  <a:schemeClr val="bg1"/>
                </a:solidFill>
                <a:latin typeface="Arial Black" panose="020B0A04020102020204" pitchFamily="34" charset="0"/>
              </a:rPr>
              <a:t>Trump</a:t>
            </a:r>
            <a:r>
              <a:rPr lang="pt-BR" sz="4000" dirty="0">
                <a:solidFill>
                  <a:schemeClr val="bg1"/>
                </a:solidFill>
                <a:latin typeface="Arial Black" panose="020B0A04020102020204" pitchFamily="34" charset="0"/>
              </a:rPr>
              <a:t> anunciou que os Estados Unidos se retirariam do Acordo de Paris, alegando que ele seria “injusto” com a economia americana. O texto prevê a possibilidade de retirada, mas a notificação só pode ser dada três anos após a entrada em vigor do acordo, com a saída se efetuando um ano mais tarde.</a:t>
            </a:r>
          </a:p>
          <a:p>
            <a:pPr algn="ctr"/>
            <a:endParaRPr lang="pt-BR" sz="4000" dirty="0">
              <a:solidFill>
                <a:schemeClr val="bg1"/>
              </a:solidFill>
              <a:latin typeface="Arial Black" panose="020B0A04020102020204" pitchFamily="34" charset="0"/>
            </a:endParaRPr>
          </a:p>
          <a:p>
            <a:pPr algn="ctr"/>
            <a:r>
              <a:rPr lang="pt-BR" sz="2400" b="0" i="0" dirty="0">
                <a:solidFill>
                  <a:schemeClr val="bg1"/>
                </a:solidFill>
                <a:effectLst/>
                <a:latin typeface="Arial Black" panose="020B0A04020102020204" pitchFamily="34" charset="0"/>
              </a:rPr>
              <a:t>O governo Biden apresentou uma nova </a:t>
            </a:r>
            <a:r>
              <a:rPr lang="pt-BR" sz="2400" b="0" i="0" u="sng" dirty="0">
                <a:solidFill>
                  <a:schemeClr val="bg1"/>
                </a:solidFill>
                <a:effectLst/>
                <a:latin typeface="Arial Black" panose="020B0A04020102020204" pitchFamily="34" charset="0"/>
                <a:hlinkClick r:id="rId2">
                  <a:extLst>
                    <a:ext uri="{A12FA001-AC4F-418D-AE19-62706E023703}">
                      <ahyp:hlinkClr xmlns:ahyp="http://schemas.microsoft.com/office/drawing/2018/hyperlinkcolor" val="tx"/>
                    </a:ext>
                  </a:extLst>
                </a:hlinkClick>
              </a:rPr>
              <a:t>meta ambiciosa em nome dos Estados Unidos</a:t>
            </a:r>
            <a:r>
              <a:rPr lang="pt-BR" sz="2400" b="0" i="0" dirty="0">
                <a:solidFill>
                  <a:schemeClr val="bg1"/>
                </a:solidFill>
                <a:effectLst/>
                <a:latin typeface="Arial Black" panose="020B0A04020102020204" pitchFamily="34" charset="0"/>
              </a:rPr>
              <a:t> em dezembro de 2024, que dizia que o país reduziria a poluição climática em até 66% abaixo dos níveis de 2005 até 2035.</a:t>
            </a:r>
            <a:endParaRPr lang="pt-BR" sz="4000" dirty="0">
              <a:solidFill>
                <a:schemeClr val="bg1"/>
              </a:solidFill>
              <a:latin typeface="Arial Black" panose="020B0A04020102020204" pitchFamily="34" charset="0"/>
            </a:endParaRPr>
          </a:p>
          <a:p>
            <a:pPr marL="0" indent="0">
              <a:buNone/>
            </a:pPr>
            <a:endParaRPr lang="pt-BR" sz="4000" dirty="0">
              <a:solidFill>
                <a:schemeClr val="bg1"/>
              </a:solidFill>
              <a:latin typeface="Arial Black" panose="020B0A04020102020204" pitchFamily="34" charset="0"/>
            </a:endParaRPr>
          </a:p>
          <a:p>
            <a:pPr algn="l">
              <a:lnSpc>
                <a:spcPts val="3600"/>
              </a:lnSpc>
              <a:buNone/>
            </a:pPr>
            <a:r>
              <a:rPr lang="pt-BR" sz="2800" b="1" i="0" dirty="0">
                <a:solidFill>
                  <a:schemeClr val="bg1"/>
                </a:solidFill>
                <a:effectLst/>
                <a:latin typeface="Arial Black" panose="020B0A04020102020204" pitchFamily="34" charset="0"/>
              </a:rPr>
              <a:t>ONU: EUA vão sair do Acordo de Paris no dia 27 de janeiro de 2026</a:t>
            </a:r>
          </a:p>
          <a:p>
            <a:pPr algn="l">
              <a:lnSpc>
                <a:spcPts val="1800"/>
              </a:lnSpc>
            </a:pPr>
            <a:r>
              <a:rPr lang="pt-BR" sz="2800" b="0" i="0" dirty="0">
                <a:solidFill>
                  <a:schemeClr val="bg1"/>
                </a:solidFill>
                <a:effectLst/>
                <a:latin typeface="Arial Black" panose="020B0A04020102020204" pitchFamily="34" charset="0"/>
              </a:rPr>
              <a:t>Saída ocorrerá cinco dias após os EUA deixarem a Organização Mundial da</a:t>
            </a:r>
          </a:p>
          <a:p>
            <a:pPr marL="0" indent="0" algn="l">
              <a:lnSpc>
                <a:spcPts val="1800"/>
              </a:lnSpc>
              <a:buNone/>
            </a:pPr>
            <a:r>
              <a:rPr lang="pt-BR" sz="2800" b="0" i="0" dirty="0">
                <a:solidFill>
                  <a:schemeClr val="bg1"/>
                </a:solidFill>
                <a:effectLst/>
                <a:latin typeface="Arial Black" panose="020B0A04020102020204" pitchFamily="34" charset="0"/>
              </a:rPr>
              <a:t> Saúde</a:t>
            </a:r>
          </a:p>
          <a:p>
            <a:pPr marL="0" indent="0">
              <a:buNone/>
            </a:pPr>
            <a:endParaRPr lang="pt-BR" sz="4800" dirty="0"/>
          </a:p>
        </p:txBody>
      </p:sp>
    </p:spTree>
    <p:extLst>
      <p:ext uri="{BB962C8B-B14F-4D97-AF65-F5344CB8AC3E}">
        <p14:creationId xmlns:p14="http://schemas.microsoft.com/office/powerpoint/2010/main" val="3461472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21101</TotalTime>
  <Words>14971</Words>
  <Application>Microsoft Office PowerPoint</Application>
  <PresentationFormat>Personalizar</PresentationFormat>
  <Paragraphs>825</Paragraphs>
  <Slides>149</Slides>
  <Notes>31</Notes>
  <HiddenSlides>0</HiddenSlides>
  <MMClips>0</MMClips>
  <ScaleCrop>false</ScaleCrop>
  <HeadingPairs>
    <vt:vector size="6" baseType="variant">
      <vt:variant>
        <vt:lpstr>Fontes usadas</vt:lpstr>
      </vt:variant>
      <vt:variant>
        <vt:i4>14</vt:i4>
      </vt:variant>
      <vt:variant>
        <vt:lpstr>Tema</vt:lpstr>
      </vt:variant>
      <vt:variant>
        <vt:i4>1</vt:i4>
      </vt:variant>
      <vt:variant>
        <vt:lpstr>Títulos de slides</vt:lpstr>
      </vt:variant>
      <vt:variant>
        <vt:i4>149</vt:i4>
      </vt:variant>
    </vt:vector>
  </HeadingPairs>
  <TitlesOfParts>
    <vt:vector size="164" baseType="lpstr">
      <vt:lpstr>open_sansregular</vt:lpstr>
      <vt:lpstr>Quicksand Bold</vt:lpstr>
      <vt:lpstr>Arial</vt:lpstr>
      <vt:lpstr>Quicksand</vt:lpstr>
      <vt:lpstr>TimesNewRomanPSMT</vt:lpstr>
      <vt:lpstr>Fredoka One</vt:lpstr>
      <vt:lpstr>Times-Roman</vt:lpstr>
      <vt:lpstr>Wingdings</vt:lpstr>
      <vt:lpstr>-apple-system</vt:lpstr>
      <vt:lpstr>Arial Black</vt:lpstr>
      <vt:lpstr>Droid Sans</vt:lpstr>
      <vt:lpstr>Google Sans</vt:lpstr>
      <vt:lpstr>Calibri</vt:lpstr>
      <vt:lpstr>Proxima Nova Rg</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Como começar um EIA</vt:lpstr>
      <vt:lpstr>Como começar um EIA</vt:lpstr>
      <vt:lpstr>Principais fontes de informações para reconhecimento ambiental.</vt:lpstr>
      <vt:lpstr>Principais atividades na elaboração de um EIA</vt:lpstr>
      <vt:lpstr>Principais atividades na elaboração de um EIA - EXECUÇÂO</vt:lpstr>
      <vt:lpstr>Plano de Trabalho</vt:lpstr>
      <vt:lpstr>Plano de Trabalho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 Código Florestal </vt:lpstr>
      <vt:lpstr>Apresentação do PowerPoint</vt:lpstr>
      <vt:lpstr>Política internacional e o meio ambiente</vt:lpstr>
      <vt:lpstr>ONU, Pnuma e as convenções e protocolos</vt:lpstr>
      <vt:lpstr>Estocolmo 1972</vt:lpstr>
      <vt:lpstr>Estocolmo 1972</vt:lpstr>
      <vt:lpstr>Estocolmo 1972</vt:lpstr>
      <vt:lpstr>Estocolmo 1972</vt:lpstr>
      <vt:lpstr>Estocolmo 1972</vt:lpstr>
      <vt:lpstr>Pós Estocolmo 1972</vt:lpstr>
      <vt:lpstr>Pós Estocolmo 1972</vt:lpstr>
      <vt:lpstr>Pós Estocolmo 1972</vt:lpstr>
      <vt:lpstr>Pós Estocolmo 1972</vt:lpstr>
      <vt:lpstr>Rio 92</vt:lpstr>
      <vt:lpstr>Rio 92</vt:lpstr>
      <vt:lpstr>Agenda 21</vt:lpstr>
      <vt:lpstr>Rio + 20</vt:lpstr>
      <vt:lpstr>Apresentação do PowerPoint</vt:lpstr>
      <vt:lpstr>Apresentação do PowerPoint</vt:lpstr>
      <vt:lpstr>Apresentação do PowerPoint</vt:lpstr>
      <vt:lpstr>Objetivos de Desenvolvimento Sustentável</vt:lpstr>
      <vt:lpstr>Objetivos de Desenvolvimento Sustentável</vt:lpstr>
      <vt:lpstr>Conferência de Paris</vt:lpstr>
      <vt:lpstr>Diferentes capacidades!</vt:lpstr>
      <vt:lpstr>Brasil no acordo de Paris</vt:lpstr>
      <vt:lpstr>Críticas ao Acordo de Paris</vt:lpstr>
      <vt:lpstr>Notícias do Acordo de Paris (2015) </vt:lpstr>
      <vt:lpstr>Notícias do Acordo de Paris (2015) </vt:lpstr>
      <vt:lpstr>Apresentação do PowerPoint</vt:lpstr>
      <vt:lpstr>Apresentação do PowerPoint</vt:lpstr>
      <vt:lpstr>Apresentação do PowerPoint</vt:lpstr>
      <vt:lpstr>Apresentação do PowerPoint</vt:lpstr>
      <vt:lpstr>Apresentação do PowerPoint</vt:lpstr>
      <vt:lpstr>ODS 1: Erradicação da Pobreza</vt:lpstr>
      <vt:lpstr>ODS 2: Fome Zero e Agricultura Sustentável</vt:lpstr>
      <vt:lpstr>ODS 3: Saúde e Bem-Estar</vt:lpstr>
      <vt:lpstr>ODS 3: Saúde e Bem-Estar</vt:lpstr>
      <vt:lpstr>ODS 4: Educação de Qualidade</vt:lpstr>
      <vt:lpstr>ODS 4: Educação de Qualidade</vt:lpstr>
      <vt:lpstr>ODS 5: Igualdade de Gênero</vt:lpstr>
      <vt:lpstr>ODS 6: Água Potável e Saneamento</vt:lpstr>
      <vt:lpstr>ODS 7: Energia Acessível e Limpa</vt:lpstr>
      <vt:lpstr>ODS 8: Trabalho Decente e Crescimento Econômico</vt:lpstr>
      <vt:lpstr>ODS 9: Indústria, Inovação e Infraestrutura</vt:lpstr>
      <vt:lpstr>ODS 10. Reduzir a desigualdade dentro dos países e entre eles</vt:lpstr>
      <vt:lpstr>ODS 10. Reduzir a desigualdade dentro dos países e entre eles</vt:lpstr>
      <vt:lpstr>ODS 11: Cidades e Comunidades Sustentáveis</vt:lpstr>
      <vt:lpstr>ODS 12: Consumo e Produção Responsáveis</vt:lpstr>
      <vt:lpstr>ODS 12: Consumo e Produção Responsáveis</vt:lpstr>
      <vt:lpstr>ODS 13: Ação Contra a Mudança do Clima</vt:lpstr>
      <vt:lpstr>ODS 14 e 15: Vida na Água e Vida Terrestre</vt:lpstr>
      <vt:lpstr>ODS 16 e 17: Paz, Justiça e Parcerias</vt:lpstr>
      <vt:lpstr>Apresentação do PowerPoint</vt:lpstr>
      <vt:lpstr>Apresentação do PowerPoint</vt:lpstr>
      <vt:lpstr>Norma regulamentadora nº 25  .</vt:lpstr>
      <vt:lpstr>RESÍDUOS INDUSTRIAIS  .</vt:lpstr>
      <vt:lpstr>RESÍDUOS INDUSTRIAIS  .</vt:lpstr>
      <vt:lpstr>RESÍDUOS INDUSTRIAIS  .</vt:lpstr>
      <vt:lpstr>recomendações que devem ser seguidas para a gestão adequada dos resíduos industriais: </vt:lpstr>
      <vt:lpstr>Ecoeficiência </vt:lpstr>
      <vt:lpstr>Atividade de mineração</vt:lpstr>
      <vt:lpstr>Atividade de mineração</vt:lpstr>
      <vt:lpstr>Indústria siderúrgica – metais ferrosos </vt:lpstr>
      <vt:lpstr>Indústria siderúrgica – metais ferrosos </vt:lpstr>
      <vt:lpstr>Indústria metalúrgica – metais não ferrosos</vt:lpstr>
      <vt:lpstr>Indústria metalúrgica – metais não ferrosos</vt:lpstr>
      <vt:lpstr>Indústria química</vt:lpstr>
      <vt:lpstr> Indústria petroquímica</vt:lpstr>
      <vt:lpstr>Indústria de plásticos</vt:lpstr>
      <vt:lpstr>Indústria farmacêutica.</vt:lpstr>
      <vt:lpstr>Indústria da cana-de-açúcar</vt:lpstr>
      <vt:lpstr>Indústria de papel e celulose</vt:lpstr>
      <vt:lpstr>Indústria de papel e celulose</vt:lpstr>
      <vt:lpstr>Indústria de papel e celulose</vt:lpstr>
      <vt:lpstr>Indústria de textil</vt:lpstr>
      <vt:lpstr>Indústria de textil</vt:lpstr>
      <vt:lpstr>Indústria de textil</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Azul Professor Reconhecimento Mês Apresentação</dc:title>
  <dc:creator>Adriano Makux</dc:creator>
  <cp:lastModifiedBy>Adriano Makux</cp:lastModifiedBy>
  <cp:revision>123</cp:revision>
  <dcterms:created xsi:type="dcterms:W3CDTF">2006-08-16T00:00:00Z</dcterms:created>
  <dcterms:modified xsi:type="dcterms:W3CDTF">2025-03-25T22:13:48Z</dcterms:modified>
  <dc:identifier>DAEUzVA2c_U</dc:identifier>
</cp:coreProperties>
</file>