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67" r:id="rId4"/>
    <p:sldId id="270" r:id="rId5"/>
    <p:sldId id="271" r:id="rId6"/>
    <p:sldId id="272" r:id="rId7"/>
  </p:sldIdLst>
  <p:sldSz cx="9144000" cy="5143500" type="screen16x9"/>
  <p:notesSz cx="6858000" cy="9144000"/>
  <p:embeddedFontLst>
    <p:embeddedFont>
      <p:font typeface="Economica" charset="0"/>
      <p:regular r:id="rId9"/>
      <p:bold r:id="rId10"/>
      <p:italic r:id="rId11"/>
      <p:boldItalic r:id="rId12"/>
    </p:embeddedFont>
    <p:embeddedFont>
      <p:font typeface="Open Sans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6f8954bc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6f8954bc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c6f8954bc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c6f8954bc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2b468407aa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2b468407aa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2b468407aa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2b468407aa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2b468407aa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2b468407aa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2b468407aa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2b468407aa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7" name="Google Shape;17;p3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ux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2709450" y="650675"/>
            <a:ext cx="3725100" cy="153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Projeto de leitura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1</a:t>
            </a:r>
            <a:r>
              <a:rPr lang="pt-BR" dirty="0" smtClean="0"/>
              <a:t>º </a:t>
            </a:r>
            <a:r>
              <a:rPr lang="pt-BR" dirty="0"/>
              <a:t>ano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etapa 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265500" y="1678650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/>
              <a:t>Proposta: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/>
              <a:t>A tragédia nossa de cada dia</a:t>
            </a:r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2"/>
          </p:nvPr>
        </p:nvSpPr>
        <p:spPr>
          <a:xfrm>
            <a:off x="4910100" y="518475"/>
            <a:ext cx="407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 smtClean="0"/>
              <a:t>Obras </a:t>
            </a:r>
            <a:endParaRPr sz="2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400" b="1"/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SzPts val="2400"/>
              <a:buChar char="-"/>
            </a:pPr>
            <a:r>
              <a:rPr lang="pt-BR" sz="2400" b="1" dirty="0" smtClean="0"/>
              <a:t>Édipo Rei, de Sófocles </a:t>
            </a:r>
            <a:endParaRPr sz="2400" b="1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pt-BR" sz="2400" b="1" dirty="0" smtClean="0"/>
              <a:t>Hamlet, </a:t>
            </a:r>
            <a:r>
              <a:rPr lang="pt-BR" sz="2400" b="1" dirty="0" smtClean="0"/>
              <a:t>de Shakespeare.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pt-BR" sz="2400" b="1" dirty="0" smtClean="0"/>
              <a:t>O pagador de promessas, de Dias Gomes</a:t>
            </a:r>
            <a:endParaRPr sz="24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/>
          <p:nvPr/>
        </p:nvSpPr>
        <p:spPr>
          <a:xfrm>
            <a:off x="0" y="0"/>
            <a:ext cx="9161100" cy="1734207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9"/>
          <p:cNvSpPr txBox="1">
            <a:spLocks noGrp="1"/>
          </p:cNvSpPr>
          <p:nvPr>
            <p:ph type="title" idx="4294967295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solidFill>
                  <a:schemeClr val="lt1"/>
                </a:solidFill>
              </a:rPr>
              <a:t>Bloco  de atividades 1 – 26/04, 03/05 e 10/05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4294967295"/>
          </p:nvPr>
        </p:nvSpPr>
        <p:spPr>
          <a:xfrm>
            <a:off x="185946" y="2126162"/>
            <a:ext cx="8443047" cy="43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800" dirty="0" smtClean="0"/>
              <a:t>Grupo: em aula, </a:t>
            </a:r>
            <a:r>
              <a:rPr lang="pt-BR" sz="2800" dirty="0" smtClean="0"/>
              <a:t>produzir uma leitura encenada e responder </a:t>
            </a:r>
            <a:r>
              <a:rPr lang="pt-BR" sz="2800" dirty="0" smtClean="0"/>
              <a:t>a um roteiro de leitura sobre a obra.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800" dirty="0" smtClean="0"/>
              <a:t> </a:t>
            </a:r>
            <a:r>
              <a:rPr lang="pt-BR" sz="2800" dirty="0" smtClean="0"/>
              <a:t>(4 </a:t>
            </a:r>
            <a:r>
              <a:rPr lang="pt-BR" sz="2800" dirty="0" smtClean="0"/>
              <a:t>pontos)</a:t>
            </a:r>
            <a:endParaRPr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/>
          <p:nvPr/>
        </p:nvSpPr>
        <p:spPr>
          <a:xfrm>
            <a:off x="0" y="0"/>
            <a:ext cx="9161100" cy="1734207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9"/>
          <p:cNvSpPr txBox="1">
            <a:spLocks noGrp="1"/>
          </p:cNvSpPr>
          <p:nvPr>
            <p:ph type="title" idx="4294967295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solidFill>
                  <a:schemeClr val="lt1"/>
                </a:solidFill>
              </a:rPr>
              <a:t>Bloco  de atividades 2 – 17/05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4294967295"/>
          </p:nvPr>
        </p:nvSpPr>
        <p:spPr>
          <a:xfrm>
            <a:off x="185946" y="2126162"/>
            <a:ext cx="8443047" cy="43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800" dirty="0" smtClean="0"/>
              <a:t>Individual: </a:t>
            </a:r>
            <a:r>
              <a:rPr lang="pt-BR" sz="2800" dirty="0" smtClean="0"/>
              <a:t>em aula, </a:t>
            </a:r>
            <a:r>
              <a:rPr lang="pt-BR" sz="2800" dirty="0" smtClean="0"/>
              <a:t>sortear uma pergunta para responder oralmente. Debate sobre as questões provocadas pela obra.</a:t>
            </a:r>
            <a:endParaRPr lang="pt-BR" sz="2800" dirty="0" smtClean="0"/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800" dirty="0" smtClean="0"/>
              <a:t> </a:t>
            </a:r>
            <a:r>
              <a:rPr lang="pt-BR" sz="2800" dirty="0" smtClean="0"/>
              <a:t>(2 </a:t>
            </a:r>
            <a:r>
              <a:rPr lang="pt-BR" sz="2800" dirty="0" smtClean="0"/>
              <a:t>pontos)</a:t>
            </a: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/>
          <p:nvPr/>
        </p:nvSpPr>
        <p:spPr>
          <a:xfrm>
            <a:off x="0" y="0"/>
            <a:ext cx="9161100" cy="1734207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9"/>
          <p:cNvSpPr txBox="1">
            <a:spLocks noGrp="1"/>
          </p:cNvSpPr>
          <p:nvPr>
            <p:ph type="title" idx="4294967295"/>
          </p:nvPr>
        </p:nvSpPr>
        <p:spPr>
          <a:xfrm>
            <a:off x="301190" y="876996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solidFill>
                  <a:schemeClr val="lt1"/>
                </a:solidFill>
              </a:rPr>
              <a:t>Bloco  de atividades 3 – cooperação com SCC</a:t>
            </a:r>
            <a:br>
              <a:rPr lang="pt-BR" dirty="0" smtClean="0">
                <a:solidFill>
                  <a:schemeClr val="lt1"/>
                </a:solidFill>
              </a:rPr>
            </a:br>
            <a:endParaRPr>
              <a:solidFill>
                <a:schemeClr val="lt1"/>
              </a:solidFill>
            </a:endParaRPr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4294967295"/>
          </p:nvPr>
        </p:nvSpPr>
        <p:spPr>
          <a:xfrm>
            <a:off x="185946" y="2126162"/>
            <a:ext cx="8443047" cy="43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800" dirty="0" smtClean="0"/>
              <a:t>Individual: produzir uma máscara representativa de sua personalidade.</a:t>
            </a:r>
            <a:endParaRPr lang="pt-BR" sz="2800" dirty="0" smtClean="0"/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800" dirty="0" smtClean="0"/>
              <a:t> </a:t>
            </a:r>
            <a:r>
              <a:rPr lang="pt-BR" sz="2800" dirty="0" smtClean="0"/>
              <a:t>(3 </a:t>
            </a:r>
            <a:r>
              <a:rPr lang="pt-BR" sz="2800" dirty="0" smtClean="0"/>
              <a:t>pontos)</a:t>
            </a: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/>
          <p:nvPr/>
        </p:nvSpPr>
        <p:spPr>
          <a:xfrm>
            <a:off x="0" y="0"/>
            <a:ext cx="9161100" cy="1734207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9"/>
          <p:cNvSpPr txBox="1">
            <a:spLocks noGrp="1"/>
          </p:cNvSpPr>
          <p:nvPr>
            <p:ph type="title" idx="4294967295"/>
          </p:nvPr>
        </p:nvSpPr>
        <p:spPr>
          <a:xfrm>
            <a:off x="301190" y="876996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solidFill>
                  <a:schemeClr val="lt1"/>
                </a:solidFill>
              </a:rPr>
              <a:t>AVALIAÇÃO</a:t>
            </a:r>
            <a:br>
              <a:rPr lang="pt-BR" dirty="0" smtClean="0">
                <a:solidFill>
                  <a:schemeClr val="lt1"/>
                </a:solidFill>
              </a:rPr>
            </a:br>
            <a:endParaRPr lang="pt-BR" dirty="0">
              <a:solidFill>
                <a:schemeClr val="lt1"/>
              </a:solidFill>
            </a:endParaRPr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4294967295"/>
          </p:nvPr>
        </p:nvSpPr>
        <p:spPr>
          <a:xfrm>
            <a:off x="185946" y="2126162"/>
            <a:ext cx="8443047" cy="43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800" dirty="0" smtClean="0"/>
              <a:t>Individual: avaliar sua participação no projeto e a de seus colegas.</a:t>
            </a:r>
            <a:endParaRPr lang="pt-BR" sz="2800" dirty="0" smtClean="0"/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800" dirty="0" smtClean="0"/>
              <a:t> </a:t>
            </a:r>
            <a:r>
              <a:rPr lang="pt-BR" sz="2800" dirty="0" smtClean="0"/>
              <a:t>(1 ponto)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4449</TotalTime>
  <Words>142</Words>
  <PresentationFormat>Apresentação na tela (16:9)</PresentationFormat>
  <Paragraphs>22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Economica</vt:lpstr>
      <vt:lpstr>Open Sans</vt:lpstr>
      <vt:lpstr>Luxe</vt:lpstr>
      <vt:lpstr>Projeto de leitura</vt:lpstr>
      <vt:lpstr>Proposta:  A tragédia nossa de cada dia</vt:lpstr>
      <vt:lpstr>Bloco  de atividades 1 – 26/04, 03/05 e 10/05</vt:lpstr>
      <vt:lpstr>Bloco  de atividades 2 – 17/05</vt:lpstr>
      <vt:lpstr>Bloco  de atividades 3 – cooperação com SCC </vt:lpstr>
      <vt:lpstr>AVALIAÇÃO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de leitura</dc:title>
  <dc:creator>User</dc:creator>
  <cp:lastModifiedBy>User</cp:lastModifiedBy>
  <cp:revision>10</cp:revision>
  <dcterms:modified xsi:type="dcterms:W3CDTF">2023-04-18T21:43:12Z</dcterms:modified>
</cp:coreProperties>
</file>