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F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21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4400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95334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1575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86818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5318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209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2108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625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364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3910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287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777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7160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126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0473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8749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913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9F2C0A-C225-457B-A82C-C7A7E294F483}" type="datetimeFigureOut">
              <a:rPr lang="pt-BR" smtClean="0"/>
              <a:pPr/>
              <a:t>07/11/2023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F84E8-86E7-4F7F-81CD-DE919DD41B5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54349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grancursosonline.com.br/como-usar-o-cujo-por-elias-santana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446638"/>
            <a:ext cx="8825658" cy="2330743"/>
          </a:xfrm>
        </p:spPr>
        <p:txBody>
          <a:bodyPr/>
          <a:lstStyle/>
          <a:p>
            <a:r>
              <a:rPr lang="pt-BR" b="1" dirty="0" smtClean="0"/>
              <a:t>Como utilizar o pronome </a:t>
            </a:r>
            <a:r>
              <a:rPr lang="pt-BR" b="1" i="1" u="sng" dirty="0" smtClean="0"/>
              <a:t>“Cujo”</a:t>
            </a:r>
            <a:endParaRPr lang="pt-BR" b="1" i="1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cap="none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Nome: Arthur Machado </a:t>
            </a:r>
            <a:r>
              <a:rPr lang="pt-BR" cap="none" dirty="0" err="1" smtClean="0">
                <a:latin typeface="Bahnschrift SemiLight" panose="020B0502040204020203" pitchFamily="34" charset="0"/>
                <a:cs typeface="Arial" panose="020B0604020202020204" pitchFamily="34" charset="0"/>
              </a:rPr>
              <a:t>Rohde</a:t>
            </a:r>
            <a:endParaRPr lang="pt-BR" cap="none" dirty="0" smtClean="0">
              <a:latin typeface="Bahnschrift SemiLight" panose="020B0502040204020203" pitchFamily="34" charset="0"/>
              <a:cs typeface="Arial" panose="020B0604020202020204" pitchFamily="34" charset="0"/>
            </a:endParaRPr>
          </a:p>
          <a:p>
            <a:r>
              <a:rPr lang="pt-BR" cap="none" dirty="0" smtClean="0">
                <a:latin typeface="Bahnschrift SemiLight" panose="020B0502040204020203" pitchFamily="34" charset="0"/>
                <a:cs typeface="Arial" panose="020B0604020202020204" pitchFamily="34" charset="0"/>
              </a:rPr>
              <a:t>Curso: Informática/ 1º Ano</a:t>
            </a:r>
            <a:endParaRPr lang="pt-BR" cap="none" dirty="0">
              <a:latin typeface="Bahnschrift Semi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44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25293"/>
          </a:xfrm>
        </p:spPr>
        <p:txBody>
          <a:bodyPr/>
          <a:lstStyle/>
          <a:p>
            <a:pPr algn="ctr"/>
            <a:r>
              <a:rPr lang="pt-BR" dirty="0" smtClean="0"/>
              <a:t>O vocábulo: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46110" y="1631093"/>
            <a:ext cx="9404723" cy="12439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600" dirty="0" smtClean="0"/>
              <a:t>CUJO</a:t>
            </a:r>
            <a:endParaRPr lang="pt-BR" sz="6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46110" y="3097972"/>
            <a:ext cx="9404723" cy="1614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800" dirty="0" smtClean="0"/>
              <a:t>E suas variações tendem a confundir falantes da língua portuguesa, pois trata-se de um vocábulo pouco utilizado no cotidiano. </a:t>
            </a:r>
            <a:endParaRPr lang="pt-BR" sz="28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646110" y="3097972"/>
            <a:ext cx="9404723" cy="1180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pt-BR" sz="2800" dirty="0" smtClean="0"/>
              <a:t>É </a:t>
            </a:r>
            <a:r>
              <a:rPr lang="pt-BR" sz="2800" i="1" u="sng" dirty="0" smtClean="0"/>
              <a:t>SEMPRE</a:t>
            </a:r>
            <a:r>
              <a:rPr lang="pt-BR" sz="2800" dirty="0" smtClean="0"/>
              <a:t> utilizado para representar uma relação de posse.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1036132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139"/>
          </a:xfrm>
        </p:spPr>
        <p:txBody>
          <a:bodyPr/>
          <a:lstStyle/>
          <a:p>
            <a:pPr algn="ctr"/>
            <a:r>
              <a:rPr lang="pt-BR" dirty="0" smtClean="0"/>
              <a:t>EXEMPLOS: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6111" y="2155371"/>
            <a:ext cx="94047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1 – O aluno cujas notas foram as maiores da turma;</a:t>
            </a:r>
          </a:p>
          <a:p>
            <a:endParaRPr lang="pt-BR" sz="2800" dirty="0" smtClean="0"/>
          </a:p>
          <a:p>
            <a:r>
              <a:rPr lang="pt-BR" sz="2800" dirty="0" smtClean="0"/>
              <a:t>2 – A biblioteca cujos livros são de capa dura;</a:t>
            </a:r>
          </a:p>
          <a:p>
            <a:endParaRPr lang="pt-BR" sz="2800" dirty="0" smtClean="0"/>
          </a:p>
          <a:p>
            <a:r>
              <a:rPr lang="pt-BR" sz="2800" dirty="0" smtClean="0"/>
              <a:t>3 – A matéria cuja professora é muito legal;</a:t>
            </a:r>
          </a:p>
          <a:p>
            <a:endParaRPr lang="pt-BR" sz="2800" dirty="0" smtClean="0"/>
          </a:p>
          <a:p>
            <a:r>
              <a:rPr lang="pt-BR" sz="2800" dirty="0" smtClean="0"/>
              <a:t>4 – O herói cujo uniforme é azul;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48510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139"/>
          </a:xfrm>
        </p:spPr>
        <p:txBody>
          <a:bodyPr/>
          <a:lstStyle/>
          <a:p>
            <a:pPr algn="ctr"/>
            <a:r>
              <a:rPr lang="pt-BR" dirty="0" smtClean="0"/>
              <a:t>OBSERVAÇÕES: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6112" y="1251857"/>
            <a:ext cx="94047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1 – O pronome sempre concorda com o termo ao qual se refere, tanto em quantidade quanto gênero.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6111" y="3526970"/>
            <a:ext cx="940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livro cujo capa é verde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6111" y="4481077"/>
            <a:ext cx="940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livro cuja capa é verde</a:t>
            </a:r>
            <a:endParaRPr lang="pt-BR" sz="2800" dirty="0"/>
          </a:p>
        </p:txBody>
      </p:sp>
      <p:sp>
        <p:nvSpPr>
          <p:cNvPr id="9" name="Multiplicar 8"/>
          <p:cNvSpPr/>
          <p:nvPr/>
        </p:nvSpPr>
        <p:spPr>
          <a:xfrm>
            <a:off x="7478485" y="3331380"/>
            <a:ext cx="914400" cy="914400"/>
          </a:xfrm>
          <a:prstGeom prst="mathMultiply">
            <a:avLst>
              <a:gd name="adj1" fmla="val 116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 rot="20733003" flipH="1">
            <a:off x="7690987" y="4633594"/>
            <a:ext cx="732153" cy="362610"/>
            <a:chOff x="5843425" y="4561382"/>
            <a:chExt cx="732153" cy="362610"/>
          </a:xfrm>
        </p:grpSpPr>
        <p:grpSp>
          <p:nvGrpSpPr>
            <p:cNvPr id="14" name="Grupo 13"/>
            <p:cNvGrpSpPr/>
            <p:nvPr/>
          </p:nvGrpSpPr>
          <p:grpSpPr>
            <a:xfrm>
              <a:off x="5843425" y="4561382"/>
              <a:ext cx="732153" cy="362610"/>
              <a:chOff x="5843425" y="4561382"/>
              <a:chExt cx="732153" cy="362610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5843425" y="4561382"/>
                <a:ext cx="732153" cy="362610"/>
                <a:chOff x="6223751" y="3020282"/>
                <a:chExt cx="732153" cy="362610"/>
              </a:xfrm>
              <a:solidFill>
                <a:srgbClr val="9AF42C"/>
              </a:solidFill>
            </p:grpSpPr>
            <p:sp>
              <p:nvSpPr>
                <p:cNvPr id="10" name="Retângulo 9"/>
                <p:cNvSpPr/>
                <p:nvPr/>
              </p:nvSpPr>
              <p:spPr>
                <a:xfrm rot="2071018">
                  <a:off x="6223751" y="3056983"/>
                  <a:ext cx="718457" cy="14151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" name="Retângulo 10"/>
                <p:cNvSpPr/>
                <p:nvPr/>
              </p:nvSpPr>
              <p:spPr>
                <a:xfrm rot="7539795">
                  <a:off x="6702906" y="3129894"/>
                  <a:ext cx="362610" cy="143386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  <p:sp>
            <p:nvSpPr>
              <p:cNvPr id="13" name="Elipse 12"/>
              <p:cNvSpPr/>
              <p:nvPr/>
            </p:nvSpPr>
            <p:spPr>
              <a:xfrm>
                <a:off x="6323749" y="4733841"/>
                <a:ext cx="85144" cy="105196"/>
              </a:xfrm>
              <a:prstGeom prst="ellipse">
                <a:avLst/>
              </a:prstGeom>
              <a:solidFill>
                <a:srgbClr val="9AF42C"/>
              </a:solidFill>
              <a:ln>
                <a:solidFill>
                  <a:srgbClr val="9AF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15" name="Elipse 14"/>
            <p:cNvSpPr/>
            <p:nvPr/>
          </p:nvSpPr>
          <p:spPr>
            <a:xfrm>
              <a:off x="6352089" y="4750020"/>
              <a:ext cx="105353" cy="105197"/>
            </a:xfrm>
            <a:prstGeom prst="ellipse">
              <a:avLst/>
            </a:prstGeom>
            <a:solidFill>
              <a:srgbClr val="9AF42C"/>
            </a:solidFill>
            <a:ln>
              <a:solidFill>
                <a:srgbClr val="9AF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294826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8" grpId="0"/>
      <p:bldP spid="8" grpId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139"/>
          </a:xfrm>
        </p:spPr>
        <p:txBody>
          <a:bodyPr/>
          <a:lstStyle/>
          <a:p>
            <a:pPr algn="ctr"/>
            <a:r>
              <a:rPr lang="pt-BR" dirty="0" smtClean="0"/>
              <a:t>OBSERVAÇÕES: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6112" y="1251857"/>
            <a:ext cx="940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2</a:t>
            </a:r>
            <a:r>
              <a:rPr lang="pt-BR" sz="2800" dirty="0" smtClean="0"/>
              <a:t> – O pronome </a:t>
            </a:r>
            <a:r>
              <a:rPr lang="pt-BR" sz="2800" i="1" u="sng" dirty="0" smtClean="0"/>
              <a:t>NUNCA</a:t>
            </a:r>
            <a:r>
              <a:rPr lang="pt-BR" sz="2800" dirty="0" smtClean="0"/>
              <a:t> é seguido de um artigo</a:t>
            </a:r>
            <a:endParaRPr lang="pt-BR" sz="2800" i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6111" y="3526970"/>
            <a:ext cx="940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fruteira cujos os melões são grandes 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6111" y="4481077"/>
            <a:ext cx="940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fruteira cujos melões são grandes</a:t>
            </a:r>
            <a:endParaRPr lang="pt-BR" sz="2800" dirty="0"/>
          </a:p>
        </p:txBody>
      </p:sp>
      <p:sp>
        <p:nvSpPr>
          <p:cNvPr id="9" name="Multiplicar 8"/>
          <p:cNvSpPr/>
          <p:nvPr/>
        </p:nvSpPr>
        <p:spPr>
          <a:xfrm>
            <a:off x="7478485" y="3331380"/>
            <a:ext cx="914400" cy="914400"/>
          </a:xfrm>
          <a:prstGeom prst="mathMultiply">
            <a:avLst>
              <a:gd name="adj1" fmla="val 1161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Grupo 15"/>
          <p:cNvGrpSpPr/>
          <p:nvPr/>
        </p:nvGrpSpPr>
        <p:grpSpPr>
          <a:xfrm rot="20733003" flipH="1">
            <a:off x="7690987" y="4633594"/>
            <a:ext cx="732153" cy="362610"/>
            <a:chOff x="5843425" y="4561382"/>
            <a:chExt cx="732153" cy="362610"/>
          </a:xfrm>
        </p:grpSpPr>
        <p:grpSp>
          <p:nvGrpSpPr>
            <p:cNvPr id="14" name="Grupo 13"/>
            <p:cNvGrpSpPr/>
            <p:nvPr/>
          </p:nvGrpSpPr>
          <p:grpSpPr>
            <a:xfrm>
              <a:off x="5843425" y="4561382"/>
              <a:ext cx="732153" cy="362610"/>
              <a:chOff x="5843425" y="4561382"/>
              <a:chExt cx="732153" cy="362610"/>
            </a:xfrm>
          </p:grpSpPr>
          <p:grpSp>
            <p:nvGrpSpPr>
              <p:cNvPr id="12" name="Grupo 11"/>
              <p:cNvGrpSpPr/>
              <p:nvPr/>
            </p:nvGrpSpPr>
            <p:grpSpPr>
              <a:xfrm>
                <a:off x="5843425" y="4561382"/>
                <a:ext cx="732153" cy="362610"/>
                <a:chOff x="6223751" y="3020282"/>
                <a:chExt cx="732153" cy="362610"/>
              </a:xfrm>
              <a:solidFill>
                <a:srgbClr val="9AF42C"/>
              </a:solidFill>
            </p:grpSpPr>
            <p:sp>
              <p:nvSpPr>
                <p:cNvPr id="10" name="Retângulo 9"/>
                <p:cNvSpPr/>
                <p:nvPr/>
              </p:nvSpPr>
              <p:spPr>
                <a:xfrm rot="2071018">
                  <a:off x="6223751" y="3056983"/>
                  <a:ext cx="718457" cy="141514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  <p:sp>
              <p:nvSpPr>
                <p:cNvPr id="11" name="Retângulo 10"/>
                <p:cNvSpPr/>
                <p:nvPr/>
              </p:nvSpPr>
              <p:spPr>
                <a:xfrm rot="7539795">
                  <a:off x="6702906" y="3129894"/>
                  <a:ext cx="362610" cy="143386"/>
                </a:xfrm>
                <a:prstGeom prst="rect">
                  <a:avLst/>
                </a:prstGeom>
                <a:grpFill/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pt-BR"/>
                </a:p>
              </p:txBody>
            </p:sp>
          </p:grpSp>
          <p:sp>
            <p:nvSpPr>
              <p:cNvPr id="13" name="Elipse 12"/>
              <p:cNvSpPr/>
              <p:nvPr/>
            </p:nvSpPr>
            <p:spPr>
              <a:xfrm>
                <a:off x="6323749" y="4733841"/>
                <a:ext cx="85144" cy="105196"/>
              </a:xfrm>
              <a:prstGeom prst="ellipse">
                <a:avLst/>
              </a:prstGeom>
              <a:solidFill>
                <a:srgbClr val="9AF42C"/>
              </a:solidFill>
              <a:ln>
                <a:solidFill>
                  <a:srgbClr val="9AF42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15" name="Elipse 14"/>
            <p:cNvSpPr/>
            <p:nvPr/>
          </p:nvSpPr>
          <p:spPr>
            <a:xfrm>
              <a:off x="6352089" y="4750020"/>
              <a:ext cx="105353" cy="105197"/>
            </a:xfrm>
            <a:prstGeom prst="ellipse">
              <a:avLst/>
            </a:prstGeom>
            <a:solidFill>
              <a:srgbClr val="9AF42C"/>
            </a:solidFill>
            <a:ln>
              <a:solidFill>
                <a:srgbClr val="9AF4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429128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/>
      <p:bldP spid="5" grpId="1"/>
      <p:bldP spid="8" grpId="0"/>
      <p:bldP spid="8" grpId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99139"/>
          </a:xfrm>
        </p:spPr>
        <p:txBody>
          <a:bodyPr/>
          <a:lstStyle/>
          <a:p>
            <a:pPr algn="ctr"/>
            <a:r>
              <a:rPr lang="pt-BR" dirty="0" smtClean="0"/>
              <a:t>OBSERVAÇÕES: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6112" y="1251857"/>
            <a:ext cx="940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3 – </a:t>
            </a:r>
            <a:r>
              <a:rPr lang="pt-BR" sz="2800" dirty="0"/>
              <a:t>O </a:t>
            </a:r>
            <a:r>
              <a:rPr lang="pt-BR" sz="2800" dirty="0" smtClean="0"/>
              <a:t>pronome </a:t>
            </a:r>
            <a:r>
              <a:rPr lang="pt-BR" sz="2800" dirty="0"/>
              <a:t>pode </a:t>
            </a:r>
            <a:r>
              <a:rPr lang="pt-BR" sz="2800" dirty="0" smtClean="0"/>
              <a:t>vir depois de uma </a:t>
            </a:r>
            <a:r>
              <a:rPr lang="pt-BR" sz="2800" dirty="0"/>
              <a:t>preposição.</a:t>
            </a:r>
            <a:endParaRPr lang="pt-BR" sz="2800" i="1" u="sng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6111" y="3526970"/>
            <a:ext cx="940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A prova em cujos alunos não foram bem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940909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3160" t="29134" r="51581" b="26190"/>
          <a:stretch/>
        </p:blipFill>
        <p:spPr>
          <a:xfrm>
            <a:off x="4199558" y="1626919"/>
            <a:ext cx="3792885" cy="37733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6000" dirty="0" smtClean="0"/>
              <a:t>OBRIGADO POR ASSISTIR</a:t>
            </a:r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xmlns="" val="91900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4171" y="3429001"/>
            <a:ext cx="1184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Referências: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>
                <a:hlinkClick r:id="rId2"/>
              </a:rPr>
              <a:t>https://blog.grancursosonline.com.br/como-usar-o-cujo-por-elias-santana/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133469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Amare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113</TotalTime>
  <Words>186</Words>
  <Application>Microsoft Office PowerPoint</Application>
  <PresentationFormat>Personalizar</PresentationFormat>
  <Paragraphs>30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Íon</vt:lpstr>
      <vt:lpstr>Como utilizar o pronome “Cujo”</vt:lpstr>
      <vt:lpstr>O vocábulo:</vt:lpstr>
      <vt:lpstr>EXEMPLOS:</vt:lpstr>
      <vt:lpstr>OBSERVAÇÕES:</vt:lpstr>
      <vt:lpstr>OBSERVAÇÕES:</vt:lpstr>
      <vt:lpstr>OBSERVAÇÕES:</vt:lpstr>
      <vt:lpstr>OBRIGADO POR ASSISTIR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Como utilizar o pronome “Cujo”</dc:title>
  <dc:creator>famil</dc:creator>
  <cp:lastModifiedBy>User</cp:lastModifiedBy>
  <cp:revision>10</cp:revision>
  <dcterms:created xsi:type="dcterms:W3CDTF">2023-10-24T19:15:19Z</dcterms:created>
  <dcterms:modified xsi:type="dcterms:W3CDTF">2023-11-07T11:58:23Z</dcterms:modified>
</cp:coreProperties>
</file>