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Amatic SC" charset="-79"/>
      <p:regular r:id="rId11"/>
      <p:bold r:id="rId12"/>
    </p:embeddedFont>
    <p:embeddedFont>
      <p:font typeface="Source Code Pro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822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ea26283a17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ea26283a17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ea26283a17_0_2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ea26283a17_0_2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ea26283a17_0_3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ea26283a17_0_3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ea26283a17_0_2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ea26283a17_0_2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ea26283a17_0_3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ea26283a17_0_3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ea26283a17_0_3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ea26283a17_0_3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ea26283a17_0_3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ea26283a17_0_3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000" b="0">
                <a:solidFill>
                  <a:srgbClr val="404040"/>
                </a:solidFill>
                <a:highlight>
                  <a:srgbClr val="FFFFFF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undoeducacao.uol.com.br/gramatica/o-grau-superlativo-dos-adjetivos.ht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normaculta.com.br/superlativo-grau-dos-adjetivos/" TargetMode="External"/><Relationship Id="rId4" Type="http://schemas.openxmlformats.org/officeDocument/2006/relationships/hyperlink" Target="https://www.todamateria.com.br/grau-superlativ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247400" y="327875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/>
              <a:t>Existe a expressão “mais maior”? O que é e como usar o grau superlativo do adjetivo?</a:t>
            </a:r>
            <a:endParaRPr sz="5000"/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Gabriel Aires Assumpção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5000"/>
              <a:t>O que é grau superlativo do adjetivo?</a:t>
            </a:r>
            <a:endParaRPr sz="5000"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700" y="1093850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3300">
                <a:solidFill>
                  <a:srgbClr val="404040"/>
                </a:solidFill>
                <a:highlight>
                  <a:srgbClr val="FFFFFF"/>
                </a:highlight>
                <a:latin typeface="Amatic SC"/>
                <a:ea typeface="Amatic SC"/>
                <a:cs typeface="Amatic SC"/>
                <a:sym typeface="Amatic SC"/>
              </a:rPr>
              <a:t>O grau superlativo dos adjetivos é usado para caracterizar um ou mais seres num grau superior ou inferior aos demais seres. O grau superlativo dos adjetivos divide-se em grau superlativo relativo e absoluto.</a:t>
            </a:r>
            <a:endParaRPr sz="3300"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280025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chemeClr val="accent1"/>
                </a:solidFill>
              </a:rPr>
              <a:t>Grau superlativo relativo</a:t>
            </a:r>
            <a:endParaRPr sz="5000"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215825"/>
            <a:ext cx="8520600" cy="383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3300">
                <a:solidFill>
                  <a:srgbClr val="404040"/>
                </a:solidFill>
                <a:highlight>
                  <a:srgbClr val="FFFFFF"/>
                </a:highlight>
                <a:latin typeface="Amatic SC"/>
                <a:ea typeface="Amatic SC"/>
                <a:cs typeface="Amatic SC"/>
                <a:sym typeface="Amatic SC"/>
              </a:rPr>
              <a:t>No superlativo relativo é usada a forma analítica, com exceção dos adjetivos bom, mau, grande e pequeno. Esses também são usados na forma sintética o melhor, o pior, o maior e o menor.</a:t>
            </a:r>
            <a:endParaRPr sz="3300" b="1">
              <a:solidFill>
                <a:srgbClr val="404040"/>
              </a:solidFill>
              <a:highlight>
                <a:srgbClr val="FFFFFF"/>
              </a:highlight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5000" b="0">
                <a:solidFill>
                  <a:schemeClr val="dk2"/>
                </a:solidFill>
              </a:rPr>
              <a:t>Existe dois tipos de grau superlativo relativo:</a:t>
            </a:r>
            <a:endParaRPr sz="5000"/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300">
                <a:solidFill>
                  <a:srgbClr val="404040"/>
                </a:solidFill>
                <a:highlight>
                  <a:srgbClr val="FFFFFF"/>
                </a:highlight>
                <a:latin typeface="Amatic SC"/>
                <a:ea typeface="Amatic SC"/>
                <a:cs typeface="Amatic SC"/>
                <a:sym typeface="Amatic SC"/>
              </a:rPr>
              <a:t>Grau superlativo relativo de superioridade: Na corrida da escola, meu filho foi </a:t>
            </a:r>
            <a:r>
              <a:rPr lang="pt-BR" sz="3300" b="1">
                <a:solidFill>
                  <a:srgbClr val="404040"/>
                </a:solidFill>
                <a:highlight>
                  <a:srgbClr val="FFFFFF"/>
                </a:highlight>
                <a:latin typeface="Amatic SC"/>
                <a:ea typeface="Amatic SC"/>
                <a:cs typeface="Amatic SC"/>
                <a:sym typeface="Amatic SC"/>
              </a:rPr>
              <a:t>o mais rápido.</a:t>
            </a:r>
            <a:endParaRPr sz="3300" b="1">
              <a:solidFill>
                <a:srgbClr val="404040"/>
              </a:solidFill>
              <a:highlight>
                <a:srgbClr val="FFFFFF"/>
              </a:highlight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 sz="3300">
                <a:solidFill>
                  <a:srgbClr val="404040"/>
                </a:solidFill>
                <a:highlight>
                  <a:srgbClr val="FFFFFF"/>
                </a:highlight>
                <a:latin typeface="Amatic SC"/>
                <a:ea typeface="Amatic SC"/>
                <a:cs typeface="Amatic SC"/>
                <a:sym typeface="Amatic SC"/>
              </a:rPr>
              <a:t>Grau superlativo relativo de inferioridade: Na corrida da escola, meu filho foi </a:t>
            </a:r>
            <a:r>
              <a:rPr lang="pt-BR" sz="3300" b="1">
                <a:solidFill>
                  <a:srgbClr val="404040"/>
                </a:solidFill>
                <a:highlight>
                  <a:srgbClr val="FFFFFF"/>
                </a:highlight>
                <a:latin typeface="Amatic SC"/>
                <a:ea typeface="Amatic SC"/>
                <a:cs typeface="Amatic SC"/>
                <a:sym typeface="Amatic SC"/>
              </a:rPr>
              <a:t>o menos rápido.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chemeClr val="accent1"/>
                </a:solidFill>
              </a:rPr>
              <a:t>Grau superlativo absoluto</a:t>
            </a:r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6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300">
                <a:latin typeface="Amatic SC"/>
                <a:ea typeface="Amatic SC"/>
                <a:cs typeface="Amatic SC"/>
                <a:sym typeface="Amatic SC"/>
              </a:rPr>
              <a:t>Existe dois tipos de grau superlativo absoluto:</a:t>
            </a:r>
            <a:endParaRPr sz="3300"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3300">
                <a:latin typeface="Amatic SC"/>
                <a:ea typeface="Amatic SC"/>
                <a:cs typeface="Amatic SC"/>
                <a:sym typeface="Amatic SC"/>
              </a:rPr>
              <a:t>Grau s</a:t>
            </a:r>
            <a:r>
              <a:rPr lang="pt-BR" sz="3300">
                <a:solidFill>
                  <a:srgbClr val="404040"/>
                </a:solidFill>
                <a:highlight>
                  <a:srgbClr val="FFFFFF"/>
                </a:highlight>
                <a:latin typeface="Amatic SC"/>
                <a:ea typeface="Amatic SC"/>
                <a:cs typeface="Amatic SC"/>
                <a:sym typeface="Amatic SC"/>
              </a:rPr>
              <a:t>uperlativo absoluto analítico - é acompanhado por um advérbio: Aquele diretor é </a:t>
            </a:r>
            <a:r>
              <a:rPr lang="pt-BR" sz="3300" b="1">
                <a:solidFill>
                  <a:srgbClr val="404040"/>
                </a:solidFill>
                <a:highlight>
                  <a:srgbClr val="FFFFFF"/>
                </a:highlight>
                <a:latin typeface="Amatic SC"/>
                <a:ea typeface="Amatic SC"/>
                <a:cs typeface="Amatic SC"/>
                <a:sym typeface="Amatic SC"/>
              </a:rPr>
              <a:t>muito simpático.</a:t>
            </a:r>
            <a:endParaRPr sz="3300" b="1">
              <a:solidFill>
                <a:srgbClr val="404040"/>
              </a:solidFill>
              <a:highlight>
                <a:srgbClr val="FFFFFF"/>
              </a:highlight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l" rtl="0">
              <a:lnSpc>
                <a:spcPct val="120000"/>
              </a:lnSpc>
              <a:spcBef>
                <a:spcPts val="1400"/>
              </a:spcBef>
              <a:spcAft>
                <a:spcPts val="400"/>
              </a:spcAft>
              <a:buNone/>
            </a:pPr>
            <a:r>
              <a:rPr lang="pt-BR" sz="3300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rPr>
              <a:t>Grau superlativo absoluto sintético</a:t>
            </a:r>
            <a:r>
              <a:rPr lang="pt-BR" sz="3300">
                <a:solidFill>
                  <a:srgbClr val="404040"/>
                </a:solidFill>
                <a:highlight>
                  <a:srgbClr val="FFFFFF"/>
                </a:highlight>
                <a:latin typeface="Amatic SC"/>
                <a:ea typeface="Amatic SC"/>
                <a:cs typeface="Amatic SC"/>
                <a:sym typeface="Amatic SC"/>
              </a:rPr>
              <a:t> - é acompanhado por um sufixo, geralmente</a:t>
            </a:r>
            <a:r>
              <a:rPr lang="pt-BR" sz="3300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rPr>
              <a:t>: </a:t>
            </a:r>
            <a:r>
              <a:rPr lang="pt-BR" sz="3300">
                <a:solidFill>
                  <a:srgbClr val="404040"/>
                </a:solidFill>
                <a:highlight>
                  <a:srgbClr val="FFFFFF"/>
                </a:highlight>
                <a:latin typeface="Amatic SC"/>
                <a:ea typeface="Amatic SC"/>
                <a:cs typeface="Amatic SC"/>
                <a:sym typeface="Amatic SC"/>
              </a:rPr>
              <a:t>Aquele diretor é </a:t>
            </a:r>
            <a:r>
              <a:rPr lang="pt-BR" sz="3300" b="1">
                <a:solidFill>
                  <a:srgbClr val="404040"/>
                </a:solidFill>
                <a:highlight>
                  <a:srgbClr val="FFFFFF"/>
                </a:highlight>
                <a:latin typeface="Amatic SC"/>
                <a:ea typeface="Amatic SC"/>
                <a:cs typeface="Amatic SC"/>
                <a:sym typeface="Amatic SC"/>
              </a:rPr>
              <a:t>simpaticíssimo.</a:t>
            </a:r>
            <a:endParaRPr sz="3300" b="1">
              <a:solidFill>
                <a:srgbClr val="404040"/>
              </a:solidFill>
              <a:highlight>
                <a:srgbClr val="FFFFFF"/>
              </a:highlight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body" idx="1"/>
          </p:nvPr>
        </p:nvSpPr>
        <p:spPr>
          <a:xfrm>
            <a:off x="311700" y="244325"/>
            <a:ext cx="8520600" cy="384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300">
                <a:solidFill>
                  <a:srgbClr val="404040"/>
                </a:solidFill>
                <a:latin typeface="Amatic SC"/>
                <a:ea typeface="Amatic SC"/>
                <a:cs typeface="Amatic SC"/>
                <a:sym typeface="Amatic SC"/>
              </a:rPr>
              <a:t>No caso dos adjetivos terminados em consoante, basta acrescentar o sufixo </a:t>
            </a:r>
            <a:r>
              <a:rPr lang="pt-BR" sz="3300" i="1">
                <a:solidFill>
                  <a:srgbClr val="404040"/>
                </a:solidFill>
                <a:latin typeface="Amatic SC"/>
                <a:ea typeface="Amatic SC"/>
                <a:cs typeface="Amatic SC"/>
                <a:sym typeface="Amatic SC"/>
              </a:rPr>
              <a:t>-íssimo</a:t>
            </a:r>
            <a:r>
              <a:rPr lang="pt-BR" sz="3300">
                <a:solidFill>
                  <a:srgbClr val="404040"/>
                </a:solidFill>
                <a:latin typeface="Amatic SC"/>
                <a:ea typeface="Amatic SC"/>
                <a:cs typeface="Amatic SC"/>
                <a:sym typeface="Amatic SC"/>
              </a:rPr>
              <a:t>: útil - utilíssimo, leal - lealíssimo.</a:t>
            </a:r>
            <a:endParaRPr sz="3300">
              <a:solidFill>
                <a:srgbClr val="40404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l" rtl="0">
              <a:lnSpc>
                <a:spcPct val="16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 sz="3300">
                <a:solidFill>
                  <a:srgbClr val="404040"/>
                </a:solidFill>
                <a:latin typeface="Amatic SC"/>
                <a:ea typeface="Amatic SC"/>
                <a:cs typeface="Amatic SC"/>
                <a:sym typeface="Amatic SC"/>
              </a:rPr>
              <a:t>No caso dos adjetivos terminados em vogal, a vogal é retirada para dar lugar ao sufixo: pequeno - pequeníssimo, linda - lindíssima.</a:t>
            </a:r>
            <a:endParaRPr sz="3300"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SzPts val="990"/>
              <a:buNone/>
            </a:pPr>
            <a:r>
              <a:rPr lang="pt-BR" sz="5000"/>
              <a:t>Existe a expressão “mais maior”?</a:t>
            </a:r>
            <a:endParaRPr sz="5500"/>
          </a:p>
        </p:txBody>
      </p:sp>
      <p:sp>
        <p:nvSpPr>
          <p:cNvPr id="92" name="Google Shape;92;p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3300">
                <a:latin typeface="Amatic SC"/>
                <a:ea typeface="Amatic SC"/>
                <a:cs typeface="Amatic SC"/>
                <a:sym typeface="Amatic SC"/>
              </a:rPr>
              <a:t>Não. Maior é um superlativo sintético, por causa disso é errado dizer mais maior, mais menor e mais grande. Mais pequeno costuma ser usado em Portugal.</a:t>
            </a:r>
            <a:endParaRPr sz="3300"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pt-BR"/>
              <a:t>Fontes:</a:t>
            </a:r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u="sng">
                <a:solidFill>
                  <a:schemeClr val="hlink"/>
                </a:solidFill>
                <a:hlinkClick r:id="rId3"/>
              </a:rPr>
              <a:t>https://mundoeducacao.uol.com.br/gramatica/o-grau-superlativo-dos-adjetivos.htm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t-BR" u="sng">
                <a:solidFill>
                  <a:schemeClr val="hlink"/>
                </a:solidFill>
                <a:hlinkClick r:id="rId4"/>
              </a:rPr>
              <a:t>https://www.todamateria.com.br/grau-superlativo/#:~:text=O%20grau%20superlativo%20%C3%A9%20o,mais%20quente%20do%20meu%20arm%C3%A1rio</a:t>
            </a:r>
            <a:r>
              <a:rPr lang="pt-BR"/>
              <a:t>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t-BR" u="sng">
                <a:solidFill>
                  <a:schemeClr val="hlink"/>
                </a:solidFill>
                <a:hlinkClick r:id="rId5"/>
              </a:rPr>
              <a:t>https://www.normaculta.com.br/superlativo-grau-dos-adjetivos/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300</Words>
  <PresentationFormat>Apresentação na tela (16:9)</PresentationFormat>
  <Paragraphs>21</Paragraphs>
  <Slides>8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Amatic SC</vt:lpstr>
      <vt:lpstr>Source Code Pro</vt:lpstr>
      <vt:lpstr>Beach Day</vt:lpstr>
      <vt:lpstr>Existe a expressão “mais maior”? O que é e como usar o grau superlativo do adjetivo?</vt:lpstr>
      <vt:lpstr>O que é grau superlativo do adjetivo?</vt:lpstr>
      <vt:lpstr>Grau superlativo relativo</vt:lpstr>
      <vt:lpstr>Existe dois tipos de grau superlativo relativo:</vt:lpstr>
      <vt:lpstr>Grau superlativo absoluto</vt:lpstr>
      <vt:lpstr>Slide 6</vt:lpstr>
      <vt:lpstr>Existe a expressão “mais maior”?</vt:lpstr>
      <vt:lpstr>Fontes: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Existe a expressão “mais maior”? O que é e como usar o grau superlativo do adjetivo?</dc:title>
  <dc:creator>User</dc:creator>
  <cp:lastModifiedBy>User</cp:lastModifiedBy>
  <cp:revision>1</cp:revision>
  <dcterms:modified xsi:type="dcterms:W3CDTF">2023-10-31T16:50:51Z</dcterms:modified>
</cp:coreProperties>
</file>