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Fira Sans Bold" charset="0"/>
      <p:regular r:id="rId8"/>
    </p:embeddedFont>
    <p:embeddedFont>
      <p:font typeface="Fira Sans Light" charset="0"/>
      <p:regular r:id="rId9"/>
    </p:embeddedFont>
    <p:embeddedFont>
      <p:font typeface="Fira Sans" charset="0"/>
      <p:regular r:id="rId10"/>
    </p:embeddedFont>
    <p:embeddedFont>
      <p:font typeface="Fira Sans Medium" charset="0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Open Sans Bold" charset="0"/>
      <p:regular r:id="rId16"/>
    </p:embeddedFont>
    <p:embeddedFont>
      <p:font typeface="League Spartan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-9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28902" y="2317173"/>
            <a:ext cx="7321033" cy="6340049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122944" y="7035126"/>
            <a:ext cx="4970154" cy="4304177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336342" y="5954842"/>
            <a:ext cx="2271679" cy="1967285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0658316" y="2317173"/>
            <a:ext cx="3356051" cy="3371034"/>
          </a:xfrm>
          <a:custGeom>
            <a:avLst/>
            <a:gdLst/>
            <a:ahLst/>
            <a:cxnLst/>
            <a:rect l="l" t="t" r="r" b="b"/>
            <a:pathLst>
              <a:path w="3356051" h="3371034">
                <a:moveTo>
                  <a:pt x="0" y="0"/>
                </a:moveTo>
                <a:lnTo>
                  <a:pt x="3356052" y="0"/>
                </a:lnTo>
                <a:lnTo>
                  <a:pt x="3356052" y="3371034"/>
                </a:lnTo>
                <a:lnTo>
                  <a:pt x="0" y="33710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3737770" y="373605"/>
            <a:ext cx="3799619" cy="3290488"/>
            <a:chOff x="0" y="0"/>
            <a:chExt cx="3619627" cy="313461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71457" y="2501439"/>
            <a:ext cx="11397701" cy="2985759"/>
            <a:chOff x="0" y="0"/>
            <a:chExt cx="15196935" cy="3981012"/>
          </a:xfrm>
        </p:grpSpPr>
        <p:sp>
          <p:nvSpPr>
            <p:cNvPr id="12" name="TextBox 12"/>
            <p:cNvSpPr txBox="1"/>
            <p:nvPr/>
          </p:nvSpPr>
          <p:spPr>
            <a:xfrm>
              <a:off x="0" y="0"/>
              <a:ext cx="15196935" cy="2724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086"/>
                </a:lnSpc>
              </a:pPr>
              <a:r>
                <a:rPr lang="en-US" sz="13405">
                  <a:solidFill>
                    <a:srgbClr val="000000"/>
                  </a:solidFill>
                  <a:latin typeface="Fira Sans Bold"/>
                </a:rPr>
                <a:t>Conjunções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080917"/>
              <a:ext cx="15196935" cy="9000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30"/>
                </a:lnSpc>
              </a:pPr>
              <a:r>
                <a:rPr lang="en-US" sz="4021">
                  <a:solidFill>
                    <a:srgbClr val="000000"/>
                  </a:solidFill>
                  <a:latin typeface="Fira Sans Light"/>
                </a:rPr>
                <a:t>CONCESSIVAS 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25243" y="8968775"/>
            <a:ext cx="3242377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Fira Sans Bold"/>
              </a:rPr>
              <a:t>Aluno: Tiago Pereto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25243" y="9382316"/>
            <a:ext cx="3242377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Fira Sans Bold"/>
              </a:rPr>
              <a:t>Professora: Tatiane</a:t>
            </a:r>
            <a:r>
              <a:rPr lang="en-US" sz="2299">
                <a:solidFill>
                  <a:srgbClr val="000000"/>
                </a:solidFill>
                <a:latin typeface="Fira Sans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25243" y="9800146"/>
            <a:ext cx="3242377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Fira Sans Bold"/>
              </a:rPr>
              <a:t>Serie: 1º Ano inf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27743" y="-89986"/>
            <a:ext cx="10138115" cy="8779655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05679" y="5832746"/>
            <a:ext cx="5966980" cy="5167433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641118" y="4500563"/>
            <a:ext cx="4460469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199"/>
              </a:lnSpc>
              <a:spcBef>
                <a:spcPct val="0"/>
              </a:spcBef>
            </a:pPr>
            <a:r>
              <a:rPr lang="en-US" sz="8499" spc="-84">
                <a:solidFill>
                  <a:srgbClr val="F4F4F4"/>
                </a:solidFill>
                <a:latin typeface="Fira Sans Medium"/>
              </a:rPr>
              <a:t>Tópicos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0" y="2597952"/>
            <a:ext cx="7500762" cy="587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2202" lvl="1" indent="-371101">
              <a:lnSpc>
                <a:spcPts val="4812"/>
              </a:lnSpc>
              <a:buFont typeface="Arial"/>
              <a:buChar char="•"/>
            </a:pPr>
            <a:r>
              <a:rPr lang="en-US" sz="3437" u="sng">
                <a:solidFill>
                  <a:srgbClr val="F4F4F4"/>
                </a:solidFill>
                <a:latin typeface="Fira Sans Light"/>
              </a:rPr>
              <a:t>Oque é uma conjunção concessiva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4000" y="4233167"/>
            <a:ext cx="7500762" cy="1195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2202" lvl="1" indent="-371101">
              <a:lnSpc>
                <a:spcPts val="4812"/>
              </a:lnSpc>
              <a:buFont typeface="Arial"/>
              <a:buChar char="•"/>
            </a:pPr>
            <a:r>
              <a:rPr lang="en-US" sz="3437" u="sng">
                <a:solidFill>
                  <a:srgbClr val="F4F4F4"/>
                </a:solidFill>
                <a:latin typeface="Fira Sans Light"/>
              </a:rPr>
              <a:t>Como usar corretamente uma conjunção concessiva.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6169423"/>
            <a:ext cx="7500762" cy="1195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2202" lvl="1" indent="-371101">
              <a:lnSpc>
                <a:spcPts val="4812"/>
              </a:lnSpc>
              <a:buFont typeface="Arial"/>
              <a:buChar char="•"/>
            </a:pPr>
            <a:r>
              <a:rPr lang="en-US" sz="3437" u="sng">
                <a:solidFill>
                  <a:srgbClr val="F4F4F4"/>
                </a:solidFill>
                <a:latin typeface="Fira Sans Light"/>
              </a:rPr>
              <a:t>Resposta da pergunta dada em aula 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73526" y="2026224"/>
            <a:ext cx="16230600" cy="5901362"/>
          </a:xfrm>
          <a:prstGeom prst="rect">
            <a:avLst/>
          </a:prstGeom>
          <a:solidFill>
            <a:srgbClr val="F4F4F4"/>
          </a:solidFill>
        </p:spPr>
      </p:sp>
      <p:grpSp>
        <p:nvGrpSpPr>
          <p:cNvPr id="3" name="Group 3"/>
          <p:cNvGrpSpPr/>
          <p:nvPr/>
        </p:nvGrpSpPr>
        <p:grpSpPr>
          <a:xfrm>
            <a:off x="773526" y="7688612"/>
            <a:ext cx="16271408" cy="2240694"/>
            <a:chOff x="0" y="0"/>
            <a:chExt cx="12244598" cy="168617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244598" cy="1686173"/>
            </a:xfrm>
            <a:custGeom>
              <a:avLst/>
              <a:gdLst/>
              <a:ahLst/>
              <a:cxnLst/>
              <a:rect l="l" t="t" r="r" b="b"/>
              <a:pathLst>
                <a:path w="12244598" h="1686173">
                  <a:moveTo>
                    <a:pt x="0" y="0"/>
                  </a:moveTo>
                  <a:lnTo>
                    <a:pt x="12244598" y="0"/>
                  </a:lnTo>
                  <a:lnTo>
                    <a:pt x="12244598" y="1686173"/>
                  </a:lnTo>
                  <a:lnTo>
                    <a:pt x="0" y="1686173"/>
                  </a:lnTo>
                  <a:close/>
                </a:path>
              </a:pathLst>
            </a:custGeom>
            <a:solidFill>
              <a:srgbClr val="F4F4F4"/>
            </a:solidFill>
            <a:ln cap="sq">
              <a:noFill/>
              <a:prstDash val="sysDot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2244598" cy="1724273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1232839" y="2145958"/>
            <a:ext cx="904362" cy="1312641"/>
            <a:chOff x="0" y="0"/>
            <a:chExt cx="812800" cy="117974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1179742"/>
            </a:xfrm>
            <a:custGeom>
              <a:avLst/>
              <a:gdLst/>
              <a:ahLst/>
              <a:cxnLst/>
              <a:rect l="l" t="t" r="r" b="b"/>
              <a:pathLst>
                <a:path w="812800" h="1179742">
                  <a:moveTo>
                    <a:pt x="406400" y="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1179742"/>
                  </a:lnTo>
                  <a:lnTo>
                    <a:pt x="609600" y="1179742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4651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203200" y="53975"/>
              <a:ext cx="406400" cy="1125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1218913">
            <a:off x="9599244" y="2461448"/>
            <a:ext cx="1725244" cy="686961"/>
          </a:xfrm>
          <a:custGeom>
            <a:avLst/>
            <a:gdLst/>
            <a:ahLst/>
            <a:cxnLst/>
            <a:rect l="l" t="t" r="r" b="b"/>
            <a:pathLst>
              <a:path w="1725244" h="686961">
                <a:moveTo>
                  <a:pt x="0" y="0"/>
                </a:moveTo>
                <a:lnTo>
                  <a:pt x="1725244" y="0"/>
                </a:lnTo>
                <a:lnTo>
                  <a:pt x="1725244" y="686961"/>
                </a:lnTo>
                <a:lnTo>
                  <a:pt x="0" y="6869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917887" y="773526"/>
            <a:ext cx="14452225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39"/>
              </a:lnSpc>
              <a:spcBef>
                <a:spcPct val="0"/>
              </a:spcBef>
            </a:pPr>
            <a:r>
              <a:rPr lang="en-US" sz="6449" spc="-64">
                <a:solidFill>
                  <a:srgbClr val="F4F4F4"/>
                </a:solidFill>
                <a:latin typeface="Fira Sans Medium"/>
              </a:rPr>
              <a:t>Oque é uma Conjunção Concessiva?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-1205577" y="2364478"/>
            <a:ext cx="14433129" cy="789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73"/>
              </a:lnSpc>
            </a:pPr>
            <a:r>
              <a:rPr lang="en-US" sz="4624">
                <a:solidFill>
                  <a:srgbClr val="000000"/>
                </a:solidFill>
                <a:latin typeface="Open Sans Bold"/>
              </a:rPr>
              <a:t> Conjunções concessivas: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85020" y="3674958"/>
            <a:ext cx="12486674" cy="1607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1"/>
              </a:lnSpc>
            </a:pPr>
            <a:r>
              <a:rPr lang="en-US" sz="3086">
                <a:solidFill>
                  <a:srgbClr val="000000"/>
                </a:solidFill>
                <a:latin typeface="Open Sans Bold"/>
              </a:rPr>
              <a:t>Introduzem uma oração na qual se percebe um fato diverso, mas não capaz de anular o que foi estabelecido na outra oração. </a:t>
            </a:r>
          </a:p>
        </p:txBody>
      </p:sp>
      <p:grpSp>
        <p:nvGrpSpPr>
          <p:cNvPr id="13" name="Group 13"/>
          <p:cNvGrpSpPr/>
          <p:nvPr/>
        </p:nvGrpSpPr>
        <p:grpSpPr>
          <a:xfrm rot="5400000">
            <a:off x="1232839" y="6151485"/>
            <a:ext cx="904362" cy="1312641"/>
            <a:chOff x="0" y="0"/>
            <a:chExt cx="812800" cy="117974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1179742"/>
            </a:xfrm>
            <a:custGeom>
              <a:avLst/>
              <a:gdLst/>
              <a:ahLst/>
              <a:cxnLst/>
              <a:rect l="l" t="t" r="r" b="b"/>
              <a:pathLst>
                <a:path w="812800" h="1179742">
                  <a:moveTo>
                    <a:pt x="406400" y="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1179742"/>
                  </a:lnTo>
                  <a:lnTo>
                    <a:pt x="609600" y="1179742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4651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203200" y="53975"/>
              <a:ext cx="406400" cy="1125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341341" y="6371180"/>
            <a:ext cx="2671614" cy="787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68"/>
              </a:lnSpc>
            </a:pPr>
            <a:r>
              <a:rPr lang="en-US" sz="4620">
                <a:solidFill>
                  <a:srgbClr val="000000"/>
                </a:solidFill>
                <a:latin typeface="Open Sans Bold"/>
              </a:rPr>
              <a:t>Exemplo: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7212362"/>
            <a:ext cx="16230600" cy="512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6"/>
              </a:lnSpc>
            </a:pPr>
            <a:r>
              <a:rPr lang="en-US" sz="3090">
                <a:solidFill>
                  <a:srgbClr val="004651"/>
                </a:solidFill>
                <a:latin typeface="Open Sans Bold"/>
              </a:rPr>
              <a:t>Embora</a:t>
            </a:r>
            <a:r>
              <a:rPr lang="en-US" sz="3090">
                <a:solidFill>
                  <a:srgbClr val="000000"/>
                </a:solidFill>
                <a:latin typeface="Open Sans Bold"/>
              </a:rPr>
              <a:t> ficasse nervosa, sempre se saía bem.</a:t>
            </a:r>
          </a:p>
        </p:txBody>
      </p:sp>
      <p:sp>
        <p:nvSpPr>
          <p:cNvPr id="18" name="Freeform 18"/>
          <p:cNvSpPr/>
          <p:nvPr/>
        </p:nvSpPr>
        <p:spPr>
          <a:xfrm rot="715269">
            <a:off x="4797856" y="6402246"/>
            <a:ext cx="1725244" cy="686961"/>
          </a:xfrm>
          <a:custGeom>
            <a:avLst/>
            <a:gdLst/>
            <a:ahLst/>
            <a:cxnLst/>
            <a:rect l="l" t="t" r="r" b="b"/>
            <a:pathLst>
              <a:path w="1725244" h="686961">
                <a:moveTo>
                  <a:pt x="0" y="0"/>
                </a:moveTo>
                <a:lnTo>
                  <a:pt x="1725245" y="0"/>
                </a:lnTo>
                <a:lnTo>
                  <a:pt x="1725245" y="686961"/>
                </a:lnTo>
                <a:lnTo>
                  <a:pt x="0" y="6869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2341341" y="8185460"/>
            <a:ext cx="3747195" cy="787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68"/>
              </a:lnSpc>
            </a:pPr>
            <a:r>
              <a:rPr lang="en-US" sz="4620">
                <a:solidFill>
                  <a:srgbClr val="000000"/>
                </a:solidFill>
                <a:latin typeface="Open Sans Bold"/>
              </a:rPr>
              <a:t>Mais usadas: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535774" y="8993554"/>
            <a:ext cx="13995755" cy="512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6"/>
              </a:lnSpc>
            </a:pPr>
            <a:r>
              <a:rPr lang="en-US" sz="3090">
                <a:solidFill>
                  <a:srgbClr val="000000"/>
                </a:solidFill>
                <a:latin typeface="Open Sans Bold"/>
              </a:rPr>
              <a:t>embora, se bem que, mesmo que, ainda que</a:t>
            </a:r>
          </a:p>
        </p:txBody>
      </p:sp>
      <p:sp>
        <p:nvSpPr>
          <p:cNvPr id="21" name="Freeform 21"/>
          <p:cNvSpPr/>
          <p:nvPr/>
        </p:nvSpPr>
        <p:spPr>
          <a:xfrm rot="715269">
            <a:off x="5712825" y="8183438"/>
            <a:ext cx="1725244" cy="686961"/>
          </a:xfrm>
          <a:custGeom>
            <a:avLst/>
            <a:gdLst/>
            <a:ahLst/>
            <a:cxnLst/>
            <a:rect l="l" t="t" r="r" b="b"/>
            <a:pathLst>
              <a:path w="1725244" h="686961">
                <a:moveTo>
                  <a:pt x="0" y="0"/>
                </a:moveTo>
                <a:lnTo>
                  <a:pt x="1725245" y="0"/>
                </a:lnTo>
                <a:lnTo>
                  <a:pt x="1725245" y="686961"/>
                </a:lnTo>
                <a:lnTo>
                  <a:pt x="0" y="6869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 rot="5400000">
            <a:off x="1232839" y="8067046"/>
            <a:ext cx="904362" cy="1312641"/>
            <a:chOff x="0" y="0"/>
            <a:chExt cx="812800" cy="117974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1179742"/>
            </a:xfrm>
            <a:custGeom>
              <a:avLst/>
              <a:gdLst/>
              <a:ahLst/>
              <a:cxnLst/>
              <a:rect l="l" t="t" r="r" b="b"/>
              <a:pathLst>
                <a:path w="812800" h="1179742">
                  <a:moveTo>
                    <a:pt x="406400" y="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1179742"/>
                  </a:lnTo>
                  <a:lnTo>
                    <a:pt x="609600" y="1179742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4651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203200" y="53975"/>
              <a:ext cx="406400" cy="1125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73526" y="2026224"/>
            <a:ext cx="16230600" cy="7448990"/>
          </a:xfrm>
          <a:prstGeom prst="rect">
            <a:avLst/>
          </a:prstGeom>
          <a:solidFill>
            <a:srgbClr val="F4F4F4"/>
          </a:solidFill>
        </p:spPr>
      </p:sp>
      <p:grpSp>
        <p:nvGrpSpPr>
          <p:cNvPr id="3" name="Group 3"/>
          <p:cNvGrpSpPr/>
          <p:nvPr/>
        </p:nvGrpSpPr>
        <p:grpSpPr>
          <a:xfrm rot="5400000">
            <a:off x="1232839" y="2145958"/>
            <a:ext cx="904362" cy="1312641"/>
            <a:chOff x="0" y="0"/>
            <a:chExt cx="812800" cy="11797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1179742"/>
            </a:xfrm>
            <a:custGeom>
              <a:avLst/>
              <a:gdLst/>
              <a:ahLst/>
              <a:cxnLst/>
              <a:rect l="l" t="t" r="r" b="b"/>
              <a:pathLst>
                <a:path w="812800" h="1179742">
                  <a:moveTo>
                    <a:pt x="406400" y="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1179742"/>
                  </a:lnTo>
                  <a:lnTo>
                    <a:pt x="609600" y="1179742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465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03200" y="53975"/>
              <a:ext cx="406400" cy="1125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1218913">
            <a:off x="9599244" y="2461448"/>
            <a:ext cx="1725244" cy="686961"/>
          </a:xfrm>
          <a:custGeom>
            <a:avLst/>
            <a:gdLst/>
            <a:ahLst/>
            <a:cxnLst/>
            <a:rect l="l" t="t" r="r" b="b"/>
            <a:pathLst>
              <a:path w="1725244" h="686961">
                <a:moveTo>
                  <a:pt x="0" y="0"/>
                </a:moveTo>
                <a:lnTo>
                  <a:pt x="1725244" y="0"/>
                </a:lnTo>
                <a:lnTo>
                  <a:pt x="1725244" y="686961"/>
                </a:lnTo>
                <a:lnTo>
                  <a:pt x="0" y="6869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235754" y="349824"/>
            <a:ext cx="14452225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39"/>
              </a:lnSpc>
              <a:spcBef>
                <a:spcPct val="0"/>
              </a:spcBef>
            </a:pPr>
            <a:r>
              <a:rPr lang="en-US" sz="6449" spc="-64">
                <a:solidFill>
                  <a:srgbClr val="F4F4F4"/>
                </a:solidFill>
                <a:latin typeface="Fira Sans Medium"/>
              </a:rPr>
              <a:t>Como usar de forma correta: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1205577" y="2364478"/>
            <a:ext cx="14433129" cy="789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73"/>
              </a:lnSpc>
            </a:pPr>
            <a:r>
              <a:rPr lang="en-US" sz="4624">
                <a:solidFill>
                  <a:srgbClr val="000000"/>
                </a:solidFill>
                <a:latin typeface="Open Sans Bold"/>
              </a:rPr>
              <a:t> Conjunções concessivas: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45489" y="4078903"/>
            <a:ext cx="12486674" cy="1064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1"/>
              </a:lnSpc>
            </a:pPr>
            <a:r>
              <a:rPr lang="en-US" sz="3086">
                <a:solidFill>
                  <a:srgbClr val="000000"/>
                </a:solidFill>
                <a:latin typeface="Open Sans Bold"/>
              </a:rPr>
              <a:t>Iniciam orações subordinadas estabelecendo relação de concessão.</a:t>
            </a:r>
          </a:p>
        </p:txBody>
      </p:sp>
      <p:grpSp>
        <p:nvGrpSpPr>
          <p:cNvPr id="10" name="Group 10"/>
          <p:cNvGrpSpPr/>
          <p:nvPr/>
        </p:nvGrpSpPr>
        <p:grpSpPr>
          <a:xfrm rot="5400000">
            <a:off x="1232839" y="6151485"/>
            <a:ext cx="904362" cy="1312641"/>
            <a:chOff x="0" y="0"/>
            <a:chExt cx="812800" cy="117974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1179742"/>
            </a:xfrm>
            <a:custGeom>
              <a:avLst/>
              <a:gdLst/>
              <a:ahLst/>
              <a:cxnLst/>
              <a:rect l="l" t="t" r="r" b="b"/>
              <a:pathLst>
                <a:path w="812800" h="1179742">
                  <a:moveTo>
                    <a:pt x="406400" y="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1179742"/>
                  </a:lnTo>
                  <a:lnTo>
                    <a:pt x="609600" y="1179742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4651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203200" y="53975"/>
              <a:ext cx="406400" cy="1125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341341" y="6371180"/>
            <a:ext cx="2671614" cy="787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68"/>
              </a:lnSpc>
            </a:pPr>
            <a:r>
              <a:rPr lang="en-US" sz="4620">
                <a:solidFill>
                  <a:srgbClr val="000000"/>
                </a:solidFill>
                <a:latin typeface="Open Sans Bold"/>
              </a:rPr>
              <a:t>Exemplo:</a:t>
            </a:r>
          </a:p>
        </p:txBody>
      </p:sp>
      <p:sp>
        <p:nvSpPr>
          <p:cNvPr id="14" name="Freeform 14"/>
          <p:cNvSpPr/>
          <p:nvPr/>
        </p:nvSpPr>
        <p:spPr>
          <a:xfrm rot="715269">
            <a:off x="4797856" y="6402246"/>
            <a:ext cx="1725244" cy="686961"/>
          </a:xfrm>
          <a:custGeom>
            <a:avLst/>
            <a:gdLst/>
            <a:ahLst/>
            <a:cxnLst/>
            <a:rect l="l" t="t" r="r" b="b"/>
            <a:pathLst>
              <a:path w="1725244" h="686961">
                <a:moveTo>
                  <a:pt x="0" y="0"/>
                </a:moveTo>
                <a:lnTo>
                  <a:pt x="1725245" y="0"/>
                </a:lnTo>
                <a:lnTo>
                  <a:pt x="1725245" y="686961"/>
                </a:lnTo>
                <a:lnTo>
                  <a:pt x="0" y="6869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341341" y="7907687"/>
            <a:ext cx="13995755" cy="512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6"/>
              </a:lnSpc>
            </a:pPr>
            <a:r>
              <a:rPr lang="en-US" sz="3090">
                <a:solidFill>
                  <a:srgbClr val="004651"/>
                </a:solidFill>
                <a:latin typeface="Open Sans Bold"/>
              </a:rPr>
              <a:t>Ainda que</a:t>
            </a:r>
            <a:r>
              <a:rPr lang="en-US" sz="3090">
                <a:solidFill>
                  <a:srgbClr val="000000"/>
                </a:solidFill>
                <a:latin typeface="Open Sans Bold"/>
              </a:rPr>
              <a:t> saibamos chegar lá, não temos como nos locomover.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6400" y="1475507"/>
            <a:ext cx="16564402" cy="7782793"/>
          </a:xfrm>
          <a:prstGeom prst="rect">
            <a:avLst/>
          </a:prstGeom>
          <a:solidFill>
            <a:srgbClr val="F4F4F4"/>
          </a:solidFill>
        </p:spPr>
      </p:sp>
      <p:grpSp>
        <p:nvGrpSpPr>
          <p:cNvPr id="3" name="Group 3"/>
          <p:cNvGrpSpPr/>
          <p:nvPr/>
        </p:nvGrpSpPr>
        <p:grpSpPr>
          <a:xfrm rot="5400000">
            <a:off x="1232839" y="1835262"/>
            <a:ext cx="904362" cy="1312641"/>
            <a:chOff x="0" y="0"/>
            <a:chExt cx="812800" cy="11797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1179742"/>
            </a:xfrm>
            <a:custGeom>
              <a:avLst/>
              <a:gdLst/>
              <a:ahLst/>
              <a:cxnLst/>
              <a:rect l="l" t="t" r="r" b="b"/>
              <a:pathLst>
                <a:path w="812800" h="1179742">
                  <a:moveTo>
                    <a:pt x="406400" y="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1179742"/>
                  </a:lnTo>
                  <a:lnTo>
                    <a:pt x="609600" y="1179742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465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03200" y="53975"/>
              <a:ext cx="406400" cy="1125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648929" y="234706"/>
            <a:ext cx="8990142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39"/>
              </a:lnSpc>
              <a:spcBef>
                <a:spcPct val="0"/>
              </a:spcBef>
            </a:pPr>
            <a:r>
              <a:rPr lang="en-US" sz="6449" spc="-64">
                <a:solidFill>
                  <a:srgbClr val="F4F4F4"/>
                </a:solidFill>
                <a:latin typeface="Fira Sans Medium"/>
              </a:rPr>
              <a:t>Pergunta dada aula: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27436" y="1753930"/>
            <a:ext cx="14433129" cy="161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73"/>
              </a:lnSpc>
            </a:pPr>
            <a:r>
              <a:rPr lang="en-US" sz="4624">
                <a:solidFill>
                  <a:srgbClr val="000000"/>
                </a:solidFill>
                <a:latin typeface="Open Sans Bold"/>
              </a:rPr>
              <a:t>Como utilizar adequadamente as conjunções concessivas, como “embora”, “mesmo que”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73695" y="4592193"/>
            <a:ext cx="14740610" cy="1054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6"/>
              </a:lnSpc>
            </a:pPr>
            <a:r>
              <a:rPr lang="en-US" sz="3090">
                <a:solidFill>
                  <a:srgbClr val="000000"/>
                </a:solidFill>
                <a:latin typeface="Open Sans Bold"/>
              </a:rPr>
              <a:t> Para usá-las corretamente  lembre-se de que estão indicando uma </a:t>
            </a:r>
            <a:r>
              <a:rPr lang="en-US" sz="3090">
                <a:solidFill>
                  <a:srgbClr val="004651"/>
                </a:solidFill>
                <a:latin typeface="Open Sans Bold"/>
              </a:rPr>
              <a:t>concessão</a:t>
            </a:r>
            <a:r>
              <a:rPr lang="en-US" sz="3090">
                <a:solidFill>
                  <a:srgbClr val="00A181"/>
                </a:solidFill>
                <a:latin typeface="Open Sans Bold"/>
              </a:rPr>
              <a:t>,</a:t>
            </a:r>
            <a:r>
              <a:rPr lang="en-US" sz="3090">
                <a:solidFill>
                  <a:srgbClr val="000000"/>
                </a:solidFill>
                <a:latin typeface="Open Sans Bold"/>
              </a:rPr>
              <a:t> ou seja, algo que vai contra a expectativa.</a:t>
            </a:r>
          </a:p>
        </p:txBody>
      </p:sp>
      <p:sp>
        <p:nvSpPr>
          <p:cNvPr id="9" name="Freeform 9"/>
          <p:cNvSpPr/>
          <p:nvPr/>
        </p:nvSpPr>
        <p:spPr>
          <a:xfrm rot="4140686">
            <a:off x="15077997" y="3284346"/>
            <a:ext cx="2521818" cy="1004142"/>
          </a:xfrm>
          <a:custGeom>
            <a:avLst/>
            <a:gdLst/>
            <a:ahLst/>
            <a:cxnLst/>
            <a:rect l="l" t="t" r="r" b="b"/>
            <a:pathLst>
              <a:path w="2521818" h="1004142">
                <a:moveTo>
                  <a:pt x="0" y="0"/>
                </a:moveTo>
                <a:lnTo>
                  <a:pt x="2521818" y="0"/>
                </a:lnTo>
                <a:lnTo>
                  <a:pt x="2521818" y="1004142"/>
                </a:lnTo>
                <a:lnTo>
                  <a:pt x="0" y="1004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539858">
            <a:off x="13348967" y="6145118"/>
            <a:ext cx="2521818" cy="1004142"/>
          </a:xfrm>
          <a:custGeom>
            <a:avLst/>
            <a:gdLst/>
            <a:ahLst/>
            <a:cxnLst/>
            <a:rect l="l" t="t" r="r" b="b"/>
            <a:pathLst>
              <a:path w="2521818" h="1004142">
                <a:moveTo>
                  <a:pt x="0" y="0"/>
                </a:moveTo>
                <a:lnTo>
                  <a:pt x="2521817" y="0"/>
                </a:lnTo>
                <a:lnTo>
                  <a:pt x="2521817" y="1004143"/>
                </a:lnTo>
                <a:lnTo>
                  <a:pt x="0" y="10041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 rot="5400000">
            <a:off x="1232839" y="6818974"/>
            <a:ext cx="904362" cy="1312641"/>
            <a:chOff x="0" y="0"/>
            <a:chExt cx="812800" cy="117974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1179742"/>
            </a:xfrm>
            <a:custGeom>
              <a:avLst/>
              <a:gdLst/>
              <a:ahLst/>
              <a:cxnLst/>
              <a:rect l="l" t="t" r="r" b="b"/>
              <a:pathLst>
                <a:path w="812800" h="1179742">
                  <a:moveTo>
                    <a:pt x="406400" y="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1179742"/>
                  </a:lnTo>
                  <a:lnTo>
                    <a:pt x="609600" y="1179742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465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203200" y="53975"/>
              <a:ext cx="406400" cy="1125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-1823792" y="7037493"/>
            <a:ext cx="14433129" cy="789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73"/>
              </a:lnSpc>
            </a:pPr>
            <a:r>
              <a:rPr lang="en-US" sz="4624">
                <a:solidFill>
                  <a:srgbClr val="000000"/>
                </a:solidFill>
                <a:latin typeface="Open Sans Bold"/>
              </a:rPr>
              <a:t>Como por exemplo: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074117" y="8122616"/>
            <a:ext cx="8982819" cy="512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6"/>
              </a:lnSpc>
            </a:pPr>
            <a:r>
              <a:rPr lang="en-US" sz="3090">
                <a:solidFill>
                  <a:srgbClr val="000000"/>
                </a:solidFill>
                <a:latin typeface="Open Sans Bold"/>
              </a:rPr>
              <a:t>"</a:t>
            </a:r>
            <a:r>
              <a:rPr lang="en-US" sz="3090">
                <a:solidFill>
                  <a:srgbClr val="004651"/>
                </a:solidFill>
                <a:latin typeface="Open Sans Bold"/>
              </a:rPr>
              <a:t>Embora </a:t>
            </a:r>
            <a:r>
              <a:rPr lang="en-US" sz="3090">
                <a:solidFill>
                  <a:srgbClr val="000000"/>
                </a:solidFill>
                <a:latin typeface="Open Sans Bold"/>
              </a:rPr>
              <a:t>estivesse chovendo, saí para correr."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6515535" y="-519557"/>
            <a:ext cx="13031070" cy="11284968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2849780" y="5413682"/>
            <a:ext cx="5276948" cy="4569862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482478" y="3438151"/>
            <a:ext cx="6797941" cy="1705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611"/>
              </a:lnSpc>
              <a:spcBef>
                <a:spcPct val="0"/>
              </a:spcBef>
            </a:pPr>
            <a:r>
              <a:rPr lang="en-US" sz="10470" spc="-104">
                <a:solidFill>
                  <a:srgbClr val="F4F4F4"/>
                </a:solidFill>
                <a:latin typeface="Fira Sans"/>
              </a:rPr>
              <a:t>Fontes: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194588" y="3495301"/>
            <a:ext cx="12093412" cy="1627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2639" lvl="1" indent="-336319" algn="ctr">
              <a:lnSpc>
                <a:spcPts val="4361"/>
              </a:lnSpc>
              <a:buFont typeface="Arial"/>
              <a:buChar char="•"/>
            </a:pPr>
            <a:r>
              <a:rPr lang="en-US" sz="3115">
                <a:solidFill>
                  <a:srgbClr val="004651"/>
                </a:solidFill>
                <a:latin typeface="Fira Sans Medium"/>
              </a:rPr>
              <a:t>https://www.portugues.com.br/gramatica/conjuncoes-subordinativas.</a:t>
            </a:r>
          </a:p>
          <a:p>
            <a:pPr marL="672639" lvl="1" indent="-336319" algn="ctr">
              <a:lnSpc>
                <a:spcPts val="4361"/>
              </a:lnSpc>
              <a:buFont typeface="Arial"/>
              <a:buChar char="•"/>
            </a:pPr>
            <a:r>
              <a:rPr lang="en-US" sz="3115">
                <a:solidFill>
                  <a:srgbClr val="004651"/>
                </a:solidFill>
                <a:latin typeface="Fira Sans Medium"/>
              </a:rPr>
              <a:t>https://brasilescola.uol.com.br/gramatica/conjuncao.htm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37616" y="6634127"/>
            <a:ext cx="3501276" cy="2100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6"/>
              </a:lnSpc>
            </a:pPr>
            <a:r>
              <a:rPr lang="en-US" sz="4445" spc="222">
                <a:solidFill>
                  <a:srgbClr val="004651"/>
                </a:solidFill>
                <a:latin typeface="League Spartan"/>
              </a:rPr>
              <a:t>OBRIGADO </a:t>
            </a:r>
          </a:p>
          <a:p>
            <a:pPr algn="ctr">
              <a:lnSpc>
                <a:spcPts val="5556"/>
              </a:lnSpc>
            </a:pPr>
            <a:r>
              <a:rPr lang="en-US" sz="4445" spc="222">
                <a:solidFill>
                  <a:srgbClr val="004651"/>
                </a:solidFill>
                <a:latin typeface="League Spartan"/>
              </a:rPr>
              <a:t>PELA </a:t>
            </a:r>
          </a:p>
          <a:p>
            <a:pPr algn="ctr">
              <a:lnSpc>
                <a:spcPts val="5556"/>
              </a:lnSpc>
            </a:pPr>
            <a:r>
              <a:rPr lang="en-US" sz="4445" spc="222">
                <a:solidFill>
                  <a:srgbClr val="004651"/>
                </a:solidFill>
                <a:latin typeface="League Spartan"/>
              </a:rPr>
              <a:t>ATENÇÃO!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Personalizar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5" baseType="lpstr">
      <vt:lpstr>Arial</vt:lpstr>
      <vt:lpstr>Fira Sans Bold</vt:lpstr>
      <vt:lpstr>Fira Sans Light</vt:lpstr>
      <vt:lpstr>Fira Sans</vt:lpstr>
      <vt:lpstr>Fira Sans Medium</vt:lpstr>
      <vt:lpstr>Calibri</vt:lpstr>
      <vt:lpstr>Open Sans Bold</vt:lpstr>
      <vt:lpstr>League Spartan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português 14/11</dc:title>
  <dc:creator>User</dc:creator>
  <cp:lastModifiedBy>User</cp:lastModifiedBy>
  <cp:revision>1</cp:revision>
  <dcterms:created xsi:type="dcterms:W3CDTF">2006-08-16T00:00:00Z</dcterms:created>
  <dcterms:modified xsi:type="dcterms:W3CDTF">2023-11-13T23:47:17Z</dcterms:modified>
  <dc:identifier>DAFzOJaG8mU</dc:identifier>
</cp:coreProperties>
</file>