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FF99"/>
    <a:srgbClr val="99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5" autoAdjust="0"/>
    <p:restoredTop sz="93662" autoAdjust="0"/>
  </p:normalViewPr>
  <p:slideViewPr>
    <p:cSldViewPr>
      <p:cViewPr varScale="1">
        <p:scale>
          <a:sx n="67" d="100"/>
          <a:sy n="67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A005F-3146-49C3-B229-85EEA9598650}" type="doc">
      <dgm:prSet loTypeId="urn:microsoft.com/office/officeart/2005/8/layout/hProcess9" loCatId="process" qsTypeId="urn:microsoft.com/office/officeart/2009/2/quickstyle/3d8" qsCatId="3D" csTypeId="urn:microsoft.com/office/officeart/2005/8/colors/accent1_2" csCatId="accent1" phldr="1"/>
      <dgm:spPr/>
    </dgm:pt>
    <dgm:pt modelId="{B83A0B2F-E28B-4118-8370-1FA35803D866}">
      <dgm:prSet phldrT="[Texto]"/>
      <dgm:spPr/>
      <dgm:t>
        <a:bodyPr/>
        <a:lstStyle/>
        <a:p>
          <a:r>
            <a:rPr lang="pt-BR" dirty="0"/>
            <a:t>FINANÇAS</a:t>
          </a:r>
        </a:p>
      </dgm:t>
    </dgm:pt>
    <dgm:pt modelId="{9FFAED8E-DDB7-4DD5-9B05-D1AD3E334A68}" type="parTrans" cxnId="{B4A9EF3C-B452-44A7-A555-C8806512A56F}">
      <dgm:prSet/>
      <dgm:spPr/>
      <dgm:t>
        <a:bodyPr/>
        <a:lstStyle/>
        <a:p>
          <a:endParaRPr lang="pt-BR"/>
        </a:p>
      </dgm:t>
    </dgm:pt>
    <dgm:pt modelId="{6498DD2C-A7AE-4FC8-9F48-4C900C58DEC7}" type="sibTrans" cxnId="{B4A9EF3C-B452-44A7-A555-C8806512A56F}">
      <dgm:prSet/>
      <dgm:spPr/>
      <dgm:t>
        <a:bodyPr/>
        <a:lstStyle/>
        <a:p>
          <a:endParaRPr lang="pt-BR"/>
        </a:p>
      </dgm:t>
    </dgm:pt>
    <dgm:pt modelId="{76308865-F4BE-485A-98A3-B7C9C6CD0F1C}">
      <dgm:prSet phldrT="[Texto]"/>
      <dgm:spPr/>
      <dgm:t>
        <a:bodyPr/>
        <a:lstStyle/>
        <a:p>
          <a:r>
            <a:rPr lang="pt-BR" dirty="0"/>
            <a:t>PRODUÇÃO</a:t>
          </a:r>
        </a:p>
      </dgm:t>
    </dgm:pt>
    <dgm:pt modelId="{421D2F8A-6186-4FBB-9C35-E7BE0A1FD139}" type="parTrans" cxnId="{0DC45B7E-00B6-4C0D-B4CB-1399E716913B}">
      <dgm:prSet/>
      <dgm:spPr/>
      <dgm:t>
        <a:bodyPr/>
        <a:lstStyle/>
        <a:p>
          <a:endParaRPr lang="pt-BR"/>
        </a:p>
      </dgm:t>
    </dgm:pt>
    <dgm:pt modelId="{1D706CDA-A4E6-4EA6-8C6E-107D6E429220}" type="sibTrans" cxnId="{0DC45B7E-00B6-4C0D-B4CB-1399E716913B}">
      <dgm:prSet/>
      <dgm:spPr/>
      <dgm:t>
        <a:bodyPr/>
        <a:lstStyle/>
        <a:p>
          <a:endParaRPr lang="pt-BR"/>
        </a:p>
      </dgm:t>
    </dgm:pt>
    <dgm:pt modelId="{BCFEC852-F1F9-479B-B6C9-8F3FAB8B49BF}">
      <dgm:prSet phldrT="[Texto]"/>
      <dgm:spPr/>
      <dgm:t>
        <a:bodyPr/>
        <a:lstStyle/>
        <a:p>
          <a:r>
            <a:rPr lang="pt-BR" dirty="0"/>
            <a:t>MARKETING</a:t>
          </a:r>
        </a:p>
      </dgm:t>
    </dgm:pt>
    <dgm:pt modelId="{5DAF4D2B-5892-4556-963C-6A0CDF479454}" type="parTrans" cxnId="{03FE207F-1AE2-4947-9806-3B95B3A0C89F}">
      <dgm:prSet/>
      <dgm:spPr/>
      <dgm:t>
        <a:bodyPr/>
        <a:lstStyle/>
        <a:p>
          <a:endParaRPr lang="pt-BR"/>
        </a:p>
      </dgm:t>
    </dgm:pt>
    <dgm:pt modelId="{81CA8CD9-8090-419C-AEA3-F4B18291619C}" type="sibTrans" cxnId="{03FE207F-1AE2-4947-9806-3B95B3A0C89F}">
      <dgm:prSet/>
      <dgm:spPr/>
      <dgm:t>
        <a:bodyPr/>
        <a:lstStyle/>
        <a:p>
          <a:endParaRPr lang="pt-BR"/>
        </a:p>
      </dgm:t>
    </dgm:pt>
    <dgm:pt modelId="{C8EB8A6E-682F-4E2F-885C-15916B0D0D78}" type="pres">
      <dgm:prSet presAssocID="{416A005F-3146-49C3-B229-85EEA9598650}" presName="CompostProcess" presStyleCnt="0">
        <dgm:presLayoutVars>
          <dgm:dir/>
          <dgm:resizeHandles val="exact"/>
        </dgm:presLayoutVars>
      </dgm:prSet>
      <dgm:spPr/>
    </dgm:pt>
    <dgm:pt modelId="{9472C7D1-2F7B-4F09-889C-9B695FB233E2}" type="pres">
      <dgm:prSet presAssocID="{416A005F-3146-49C3-B229-85EEA9598650}" presName="arrow" presStyleLbl="bgShp" presStyleIdx="0" presStyleCnt="1"/>
      <dgm:spPr/>
    </dgm:pt>
    <dgm:pt modelId="{59AF5A21-77D5-43EF-965D-7CBEE8DA596B}" type="pres">
      <dgm:prSet presAssocID="{416A005F-3146-49C3-B229-85EEA9598650}" presName="linearProcess" presStyleCnt="0"/>
      <dgm:spPr/>
    </dgm:pt>
    <dgm:pt modelId="{51F9AE0F-A480-4738-A85C-39B5C333860C}" type="pres">
      <dgm:prSet presAssocID="{B83A0B2F-E28B-4118-8370-1FA35803D866}" presName="textNode" presStyleLbl="node1" presStyleIdx="0" presStyleCnt="3">
        <dgm:presLayoutVars>
          <dgm:bulletEnabled val="1"/>
        </dgm:presLayoutVars>
      </dgm:prSet>
      <dgm:spPr/>
    </dgm:pt>
    <dgm:pt modelId="{3E9A2414-6DB4-4315-9D3D-F242AAA83129}" type="pres">
      <dgm:prSet presAssocID="{6498DD2C-A7AE-4FC8-9F48-4C900C58DEC7}" presName="sibTrans" presStyleCnt="0"/>
      <dgm:spPr/>
    </dgm:pt>
    <dgm:pt modelId="{E461D99F-FA62-466F-8988-C8F7443B9528}" type="pres">
      <dgm:prSet presAssocID="{76308865-F4BE-485A-98A3-B7C9C6CD0F1C}" presName="textNode" presStyleLbl="node1" presStyleIdx="1" presStyleCnt="3">
        <dgm:presLayoutVars>
          <dgm:bulletEnabled val="1"/>
        </dgm:presLayoutVars>
      </dgm:prSet>
      <dgm:spPr/>
    </dgm:pt>
    <dgm:pt modelId="{4263663F-4FAE-4515-87E2-2D7934015775}" type="pres">
      <dgm:prSet presAssocID="{1D706CDA-A4E6-4EA6-8C6E-107D6E429220}" presName="sibTrans" presStyleCnt="0"/>
      <dgm:spPr/>
    </dgm:pt>
    <dgm:pt modelId="{82867EF8-FCBC-485E-9818-E3B581AC6CCA}" type="pres">
      <dgm:prSet presAssocID="{BCFEC852-F1F9-479B-B6C9-8F3FAB8B49B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4CB3010-06D2-4B4B-9D5B-FE7567973789}" type="presOf" srcId="{416A005F-3146-49C3-B229-85EEA9598650}" destId="{C8EB8A6E-682F-4E2F-885C-15916B0D0D78}" srcOrd="0" destOrd="0" presId="urn:microsoft.com/office/officeart/2005/8/layout/hProcess9"/>
    <dgm:cxn modelId="{B4A9EF3C-B452-44A7-A555-C8806512A56F}" srcId="{416A005F-3146-49C3-B229-85EEA9598650}" destId="{B83A0B2F-E28B-4118-8370-1FA35803D866}" srcOrd="0" destOrd="0" parTransId="{9FFAED8E-DDB7-4DD5-9B05-D1AD3E334A68}" sibTransId="{6498DD2C-A7AE-4FC8-9F48-4C900C58DEC7}"/>
    <dgm:cxn modelId="{AFBEE866-D45A-45A8-9382-0647FAC6C523}" type="presOf" srcId="{BCFEC852-F1F9-479B-B6C9-8F3FAB8B49BF}" destId="{82867EF8-FCBC-485E-9818-E3B581AC6CCA}" srcOrd="0" destOrd="0" presId="urn:microsoft.com/office/officeart/2005/8/layout/hProcess9"/>
    <dgm:cxn modelId="{0DC45B7E-00B6-4C0D-B4CB-1399E716913B}" srcId="{416A005F-3146-49C3-B229-85EEA9598650}" destId="{76308865-F4BE-485A-98A3-B7C9C6CD0F1C}" srcOrd="1" destOrd="0" parTransId="{421D2F8A-6186-4FBB-9C35-E7BE0A1FD139}" sibTransId="{1D706CDA-A4E6-4EA6-8C6E-107D6E429220}"/>
    <dgm:cxn modelId="{03FE207F-1AE2-4947-9806-3B95B3A0C89F}" srcId="{416A005F-3146-49C3-B229-85EEA9598650}" destId="{BCFEC852-F1F9-479B-B6C9-8F3FAB8B49BF}" srcOrd="2" destOrd="0" parTransId="{5DAF4D2B-5892-4556-963C-6A0CDF479454}" sibTransId="{81CA8CD9-8090-419C-AEA3-F4B18291619C}"/>
    <dgm:cxn modelId="{8B0AC99D-71DD-4A25-B5EF-7C35225FAD99}" type="presOf" srcId="{76308865-F4BE-485A-98A3-B7C9C6CD0F1C}" destId="{E461D99F-FA62-466F-8988-C8F7443B9528}" srcOrd="0" destOrd="0" presId="urn:microsoft.com/office/officeart/2005/8/layout/hProcess9"/>
    <dgm:cxn modelId="{DA0D9BC4-93CA-40E4-BA8E-0B7EAB5F7A37}" type="presOf" srcId="{B83A0B2F-E28B-4118-8370-1FA35803D866}" destId="{51F9AE0F-A480-4738-A85C-39B5C333860C}" srcOrd="0" destOrd="0" presId="urn:microsoft.com/office/officeart/2005/8/layout/hProcess9"/>
    <dgm:cxn modelId="{9EF2F277-728C-4C8D-8D08-19B5BD2DA796}" type="presParOf" srcId="{C8EB8A6E-682F-4E2F-885C-15916B0D0D78}" destId="{9472C7D1-2F7B-4F09-889C-9B695FB233E2}" srcOrd="0" destOrd="0" presId="urn:microsoft.com/office/officeart/2005/8/layout/hProcess9"/>
    <dgm:cxn modelId="{F0C49D5A-51EF-4BAF-813F-1B0B261FFC3F}" type="presParOf" srcId="{C8EB8A6E-682F-4E2F-885C-15916B0D0D78}" destId="{59AF5A21-77D5-43EF-965D-7CBEE8DA596B}" srcOrd="1" destOrd="0" presId="urn:microsoft.com/office/officeart/2005/8/layout/hProcess9"/>
    <dgm:cxn modelId="{C794C398-C0C3-416B-BCCB-77A9955DDAA7}" type="presParOf" srcId="{59AF5A21-77D5-43EF-965D-7CBEE8DA596B}" destId="{51F9AE0F-A480-4738-A85C-39B5C333860C}" srcOrd="0" destOrd="0" presId="urn:microsoft.com/office/officeart/2005/8/layout/hProcess9"/>
    <dgm:cxn modelId="{D679B59E-CE94-47CF-9BF8-133C9FD07C51}" type="presParOf" srcId="{59AF5A21-77D5-43EF-965D-7CBEE8DA596B}" destId="{3E9A2414-6DB4-4315-9D3D-F242AAA83129}" srcOrd="1" destOrd="0" presId="urn:microsoft.com/office/officeart/2005/8/layout/hProcess9"/>
    <dgm:cxn modelId="{304E4B00-8AF6-446D-AA8A-891140431570}" type="presParOf" srcId="{59AF5A21-77D5-43EF-965D-7CBEE8DA596B}" destId="{E461D99F-FA62-466F-8988-C8F7443B9528}" srcOrd="2" destOrd="0" presId="urn:microsoft.com/office/officeart/2005/8/layout/hProcess9"/>
    <dgm:cxn modelId="{998F0376-B316-4119-94AD-43EC003608BF}" type="presParOf" srcId="{59AF5A21-77D5-43EF-965D-7CBEE8DA596B}" destId="{4263663F-4FAE-4515-87E2-2D7934015775}" srcOrd="3" destOrd="0" presId="urn:microsoft.com/office/officeart/2005/8/layout/hProcess9"/>
    <dgm:cxn modelId="{EFE3423C-9341-4A67-B650-8D4DF6109F4E}" type="presParOf" srcId="{59AF5A21-77D5-43EF-965D-7CBEE8DA596B}" destId="{82867EF8-FCBC-485E-9818-E3B581AC6CC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76A3D-68BE-4260-9E30-679549F674D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11B66B-A2F8-4F17-9186-E732D6905068}">
      <dgm:prSet phldrT="[Texto]"/>
      <dgm:spPr/>
      <dgm:t>
        <a:bodyPr/>
        <a:lstStyle/>
        <a:p>
          <a:r>
            <a:rPr lang="pt-BR" dirty="0"/>
            <a:t>Insumos</a:t>
          </a:r>
        </a:p>
      </dgm:t>
    </dgm:pt>
    <dgm:pt modelId="{5B5164B4-C3AA-4525-8661-8840B5C48F3A}" type="parTrans" cxnId="{DCF6C9D4-907E-49EC-A09D-BDE3005AE114}">
      <dgm:prSet/>
      <dgm:spPr/>
      <dgm:t>
        <a:bodyPr/>
        <a:lstStyle/>
        <a:p>
          <a:endParaRPr lang="pt-BR"/>
        </a:p>
      </dgm:t>
    </dgm:pt>
    <dgm:pt modelId="{82D647B2-9EA0-43B1-A94C-F560343F5D9A}" type="sibTrans" cxnId="{DCF6C9D4-907E-49EC-A09D-BDE3005AE114}">
      <dgm:prSet/>
      <dgm:spPr/>
      <dgm:t>
        <a:bodyPr/>
        <a:lstStyle/>
        <a:p>
          <a:endParaRPr lang="pt-BR"/>
        </a:p>
      </dgm:t>
    </dgm:pt>
    <dgm:pt modelId="{964F00DB-91CE-48E1-8630-A7432B1E8996}">
      <dgm:prSet phldrT="[Texto]"/>
      <dgm:spPr/>
      <dgm:t>
        <a:bodyPr/>
        <a:lstStyle/>
        <a:p>
          <a:r>
            <a:rPr lang="pt-BR" dirty="0"/>
            <a:t>Capital</a:t>
          </a:r>
        </a:p>
      </dgm:t>
    </dgm:pt>
    <dgm:pt modelId="{EDA9A7A5-B062-431A-98F2-03BC15AD6597}" type="parTrans" cxnId="{0928C4AA-8D3A-4CDF-9D89-E6B6031845C1}">
      <dgm:prSet/>
      <dgm:spPr/>
      <dgm:t>
        <a:bodyPr/>
        <a:lstStyle/>
        <a:p>
          <a:endParaRPr lang="pt-BR"/>
        </a:p>
      </dgm:t>
    </dgm:pt>
    <dgm:pt modelId="{F086045E-1190-473C-B904-B57C2EC9CA93}" type="sibTrans" cxnId="{0928C4AA-8D3A-4CDF-9D89-E6B6031845C1}">
      <dgm:prSet/>
      <dgm:spPr/>
      <dgm:t>
        <a:bodyPr/>
        <a:lstStyle/>
        <a:p>
          <a:endParaRPr lang="pt-BR"/>
        </a:p>
      </dgm:t>
    </dgm:pt>
    <dgm:pt modelId="{24FAC6C0-4D08-4908-B5AC-D0BABCC139B2}">
      <dgm:prSet phldrT="[Texto]"/>
      <dgm:spPr/>
      <dgm:t>
        <a:bodyPr/>
        <a:lstStyle/>
        <a:p>
          <a:r>
            <a:rPr lang="pt-BR" dirty="0"/>
            <a:t>Conversão</a:t>
          </a:r>
        </a:p>
      </dgm:t>
    </dgm:pt>
    <dgm:pt modelId="{5A1A192F-F795-458D-8276-C1E123A6FE08}" type="parTrans" cxnId="{A89A85F7-7BFB-4420-BE39-242483AFAF5F}">
      <dgm:prSet/>
      <dgm:spPr/>
      <dgm:t>
        <a:bodyPr/>
        <a:lstStyle/>
        <a:p>
          <a:endParaRPr lang="pt-BR"/>
        </a:p>
      </dgm:t>
    </dgm:pt>
    <dgm:pt modelId="{66041B18-8FD7-4394-B3DC-84FF4A0461CF}" type="sibTrans" cxnId="{A89A85F7-7BFB-4420-BE39-242483AFAF5F}">
      <dgm:prSet/>
      <dgm:spPr/>
      <dgm:t>
        <a:bodyPr/>
        <a:lstStyle/>
        <a:p>
          <a:endParaRPr lang="pt-BR"/>
        </a:p>
      </dgm:t>
    </dgm:pt>
    <dgm:pt modelId="{205B7A27-B427-4BD5-9BC3-EA96C4490B39}">
      <dgm:prSet phldrT="[Texto]"/>
      <dgm:spPr/>
      <dgm:t>
        <a:bodyPr/>
        <a:lstStyle/>
        <a:p>
          <a:r>
            <a:rPr lang="pt-BR" dirty="0"/>
            <a:t>Cortar</a:t>
          </a:r>
        </a:p>
      </dgm:t>
    </dgm:pt>
    <dgm:pt modelId="{11CD482B-5982-47E3-BDA6-A19D6D9AAFB6}" type="parTrans" cxnId="{091B86BF-AB2B-4976-AE8A-8E65DF3556A3}">
      <dgm:prSet/>
      <dgm:spPr/>
      <dgm:t>
        <a:bodyPr/>
        <a:lstStyle/>
        <a:p>
          <a:endParaRPr lang="pt-BR"/>
        </a:p>
      </dgm:t>
    </dgm:pt>
    <dgm:pt modelId="{9FCB4FA4-F303-45D7-A886-9CE943DEB9C4}" type="sibTrans" cxnId="{091B86BF-AB2B-4976-AE8A-8E65DF3556A3}">
      <dgm:prSet/>
      <dgm:spPr/>
      <dgm:t>
        <a:bodyPr/>
        <a:lstStyle/>
        <a:p>
          <a:endParaRPr lang="pt-BR"/>
        </a:p>
      </dgm:t>
    </dgm:pt>
    <dgm:pt modelId="{0C5C945D-9D4A-4AC3-9A64-964B7D3FE03D}">
      <dgm:prSet phldrT="[Texto]"/>
      <dgm:spPr/>
      <dgm:t>
        <a:bodyPr/>
        <a:lstStyle/>
        <a:p>
          <a:r>
            <a:rPr lang="pt-BR" dirty="0"/>
            <a:t>Alugar</a:t>
          </a:r>
        </a:p>
      </dgm:t>
    </dgm:pt>
    <dgm:pt modelId="{03C20B1F-0C1F-4EB3-B18A-40ADC4D58AB1}" type="parTrans" cxnId="{910E7791-A8D2-42F2-AA47-A20577A475BB}">
      <dgm:prSet/>
      <dgm:spPr/>
      <dgm:t>
        <a:bodyPr/>
        <a:lstStyle/>
        <a:p>
          <a:endParaRPr lang="pt-BR"/>
        </a:p>
      </dgm:t>
    </dgm:pt>
    <dgm:pt modelId="{FBFFA594-FB6B-4EB2-95F9-53DB7B363DC2}" type="sibTrans" cxnId="{910E7791-A8D2-42F2-AA47-A20577A475BB}">
      <dgm:prSet/>
      <dgm:spPr/>
      <dgm:t>
        <a:bodyPr/>
        <a:lstStyle/>
        <a:p>
          <a:endParaRPr lang="pt-BR"/>
        </a:p>
      </dgm:t>
    </dgm:pt>
    <dgm:pt modelId="{37C0C9FE-52D8-40D4-BD42-00F99594DE67}">
      <dgm:prSet phldrT="[Texto]"/>
      <dgm:spPr/>
      <dgm:t>
        <a:bodyPr/>
        <a:lstStyle/>
        <a:p>
          <a:r>
            <a:rPr lang="pt-BR" dirty="0"/>
            <a:t>Saídas</a:t>
          </a:r>
        </a:p>
      </dgm:t>
    </dgm:pt>
    <dgm:pt modelId="{51CECED5-70BE-4E19-84AB-37249A196B06}" type="parTrans" cxnId="{6093DD48-8367-4459-A570-C3729F339B9D}">
      <dgm:prSet/>
      <dgm:spPr/>
      <dgm:t>
        <a:bodyPr/>
        <a:lstStyle/>
        <a:p>
          <a:endParaRPr lang="pt-BR"/>
        </a:p>
      </dgm:t>
    </dgm:pt>
    <dgm:pt modelId="{61D5FA64-274C-4F82-8B7D-527A22CF4351}" type="sibTrans" cxnId="{6093DD48-8367-4459-A570-C3729F339B9D}">
      <dgm:prSet/>
      <dgm:spPr/>
      <dgm:t>
        <a:bodyPr/>
        <a:lstStyle/>
        <a:p>
          <a:endParaRPr lang="pt-BR"/>
        </a:p>
      </dgm:t>
    </dgm:pt>
    <dgm:pt modelId="{25F62440-F1FB-44C2-93A5-C5B78A829CBF}">
      <dgm:prSet phldrT="[Texto]"/>
      <dgm:spPr/>
      <dgm:t>
        <a:bodyPr/>
        <a:lstStyle/>
        <a:p>
          <a:r>
            <a:rPr lang="pt-BR" dirty="0"/>
            <a:t>Bens</a:t>
          </a:r>
        </a:p>
      </dgm:t>
    </dgm:pt>
    <dgm:pt modelId="{61587750-33F6-40A2-BD76-709404582908}" type="parTrans" cxnId="{2174067C-DAFA-4EE1-B582-B0E74303E37F}">
      <dgm:prSet/>
      <dgm:spPr/>
      <dgm:t>
        <a:bodyPr/>
        <a:lstStyle/>
        <a:p>
          <a:endParaRPr lang="pt-BR"/>
        </a:p>
      </dgm:t>
    </dgm:pt>
    <dgm:pt modelId="{D077A26C-B225-43FD-81D5-4AEC6FE440DD}" type="sibTrans" cxnId="{2174067C-DAFA-4EE1-B582-B0E74303E37F}">
      <dgm:prSet/>
      <dgm:spPr/>
      <dgm:t>
        <a:bodyPr/>
        <a:lstStyle/>
        <a:p>
          <a:endParaRPr lang="pt-BR"/>
        </a:p>
      </dgm:t>
    </dgm:pt>
    <dgm:pt modelId="{4C08AA44-4D52-4837-A1F9-7337BF76AA59}">
      <dgm:prSet phldrT="[Texto]"/>
      <dgm:spPr/>
      <dgm:t>
        <a:bodyPr/>
        <a:lstStyle/>
        <a:p>
          <a:r>
            <a:rPr lang="pt-BR" dirty="0"/>
            <a:t>Serviços</a:t>
          </a:r>
        </a:p>
      </dgm:t>
    </dgm:pt>
    <dgm:pt modelId="{BC3B8E82-251B-4BF7-B3E7-A43C992AC88E}" type="parTrans" cxnId="{E8CDF83D-B3C0-4A84-9A47-7391A6B812A9}">
      <dgm:prSet/>
      <dgm:spPr/>
      <dgm:t>
        <a:bodyPr/>
        <a:lstStyle/>
        <a:p>
          <a:endParaRPr lang="pt-BR"/>
        </a:p>
      </dgm:t>
    </dgm:pt>
    <dgm:pt modelId="{47A6FA64-E470-4F26-9D16-DA4E3B75F376}" type="sibTrans" cxnId="{E8CDF83D-B3C0-4A84-9A47-7391A6B812A9}">
      <dgm:prSet/>
      <dgm:spPr/>
      <dgm:t>
        <a:bodyPr/>
        <a:lstStyle/>
        <a:p>
          <a:endParaRPr lang="pt-BR"/>
        </a:p>
      </dgm:t>
    </dgm:pt>
    <dgm:pt modelId="{C3E72B29-4DA3-4C18-A71C-6C891718B7E6}">
      <dgm:prSet phldrT="[Texto]"/>
      <dgm:spPr/>
      <dgm:t>
        <a:bodyPr/>
        <a:lstStyle/>
        <a:p>
          <a:r>
            <a:rPr lang="pt-BR" dirty="0"/>
            <a:t>Trabalho</a:t>
          </a:r>
        </a:p>
      </dgm:t>
    </dgm:pt>
    <dgm:pt modelId="{F6CDE640-CC01-4B1B-956F-2B331C463192}" type="parTrans" cxnId="{EFEE8735-7288-474A-AC90-8F11C4A59FCC}">
      <dgm:prSet/>
      <dgm:spPr/>
      <dgm:t>
        <a:bodyPr/>
        <a:lstStyle/>
        <a:p>
          <a:endParaRPr lang="pt-BR"/>
        </a:p>
      </dgm:t>
    </dgm:pt>
    <dgm:pt modelId="{8F144D54-9C18-45E7-A61B-F7BCE9186E7B}" type="sibTrans" cxnId="{EFEE8735-7288-474A-AC90-8F11C4A59FCC}">
      <dgm:prSet/>
      <dgm:spPr/>
      <dgm:t>
        <a:bodyPr/>
        <a:lstStyle/>
        <a:p>
          <a:endParaRPr lang="pt-BR"/>
        </a:p>
      </dgm:t>
    </dgm:pt>
    <dgm:pt modelId="{6B4EAF6A-1018-4AC5-82D2-03433B542406}">
      <dgm:prSet phldrT="[Texto]"/>
      <dgm:spPr/>
      <dgm:t>
        <a:bodyPr/>
        <a:lstStyle/>
        <a:p>
          <a:r>
            <a:rPr lang="pt-BR" dirty="0"/>
            <a:t>Materiais</a:t>
          </a:r>
        </a:p>
      </dgm:t>
    </dgm:pt>
    <dgm:pt modelId="{1B51667F-BEA1-452D-83D6-8177F326EAD9}" type="parTrans" cxnId="{A7AD6E85-235E-4ACA-8792-D28D201BA454}">
      <dgm:prSet/>
      <dgm:spPr/>
      <dgm:t>
        <a:bodyPr/>
        <a:lstStyle/>
        <a:p>
          <a:endParaRPr lang="pt-BR"/>
        </a:p>
      </dgm:t>
    </dgm:pt>
    <dgm:pt modelId="{83E7E589-5E1B-483B-989D-86CC058044CA}" type="sibTrans" cxnId="{A7AD6E85-235E-4ACA-8792-D28D201BA454}">
      <dgm:prSet/>
      <dgm:spPr/>
      <dgm:t>
        <a:bodyPr/>
        <a:lstStyle/>
        <a:p>
          <a:endParaRPr lang="pt-BR"/>
        </a:p>
      </dgm:t>
    </dgm:pt>
    <dgm:pt modelId="{821CF348-F18E-4DD1-9FC8-365DFD7A9DA0}">
      <dgm:prSet phldrT="[Texto]"/>
      <dgm:spPr/>
      <dgm:t>
        <a:bodyPr/>
        <a:lstStyle/>
        <a:p>
          <a:r>
            <a:rPr lang="pt-BR" dirty="0"/>
            <a:t>Transportar</a:t>
          </a:r>
        </a:p>
      </dgm:t>
    </dgm:pt>
    <dgm:pt modelId="{637A8767-454E-4142-96C9-DEBCD777AB36}" type="parTrans" cxnId="{7E7F90F7-EB36-4B1D-8C80-A2228A527608}">
      <dgm:prSet/>
      <dgm:spPr/>
      <dgm:t>
        <a:bodyPr/>
        <a:lstStyle/>
        <a:p>
          <a:endParaRPr lang="pt-BR"/>
        </a:p>
      </dgm:t>
    </dgm:pt>
    <dgm:pt modelId="{48514DAC-363D-45C7-BE6C-3062007AFC2C}" type="sibTrans" cxnId="{7E7F90F7-EB36-4B1D-8C80-A2228A527608}">
      <dgm:prSet/>
      <dgm:spPr/>
      <dgm:t>
        <a:bodyPr/>
        <a:lstStyle/>
        <a:p>
          <a:endParaRPr lang="pt-BR"/>
        </a:p>
      </dgm:t>
    </dgm:pt>
    <dgm:pt modelId="{21306E1C-66A5-4BBB-876C-D7E183E775FF}" type="pres">
      <dgm:prSet presAssocID="{5FA76A3D-68BE-4260-9E30-679549F674D9}" presName="theList" presStyleCnt="0">
        <dgm:presLayoutVars>
          <dgm:dir/>
          <dgm:animLvl val="lvl"/>
          <dgm:resizeHandles val="exact"/>
        </dgm:presLayoutVars>
      </dgm:prSet>
      <dgm:spPr/>
    </dgm:pt>
    <dgm:pt modelId="{E47EECFD-D679-4E0F-B447-34BA2CC2C06F}" type="pres">
      <dgm:prSet presAssocID="{B411B66B-A2F8-4F17-9186-E732D6905068}" presName="compNode" presStyleCnt="0"/>
      <dgm:spPr/>
    </dgm:pt>
    <dgm:pt modelId="{685F4076-BC9B-4EF4-90DC-C26C7CB249E5}" type="pres">
      <dgm:prSet presAssocID="{B411B66B-A2F8-4F17-9186-E732D6905068}" presName="noGeometry" presStyleCnt="0"/>
      <dgm:spPr/>
    </dgm:pt>
    <dgm:pt modelId="{A65CC9CA-4612-4490-97F7-67D2CD8D7AD4}" type="pres">
      <dgm:prSet presAssocID="{B411B66B-A2F8-4F17-9186-E732D6905068}" presName="childTextVisible" presStyleLbl="bgAccFollowNode1" presStyleIdx="0" presStyleCnt="3">
        <dgm:presLayoutVars>
          <dgm:bulletEnabled val="1"/>
        </dgm:presLayoutVars>
      </dgm:prSet>
      <dgm:spPr/>
    </dgm:pt>
    <dgm:pt modelId="{C81021B2-EC2A-4784-944B-1B8941075536}" type="pres">
      <dgm:prSet presAssocID="{B411B66B-A2F8-4F17-9186-E732D6905068}" presName="childTextHidden" presStyleLbl="bgAccFollowNode1" presStyleIdx="0" presStyleCnt="3"/>
      <dgm:spPr/>
    </dgm:pt>
    <dgm:pt modelId="{5F889274-8761-401C-9ABF-B9D0D48FDA55}" type="pres">
      <dgm:prSet presAssocID="{B411B66B-A2F8-4F17-9186-E732D690506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EFDD390-B5B1-43B3-A505-10F8DCD96A71}" type="pres">
      <dgm:prSet presAssocID="{B411B66B-A2F8-4F17-9186-E732D6905068}" presName="aSpace" presStyleCnt="0"/>
      <dgm:spPr/>
    </dgm:pt>
    <dgm:pt modelId="{2DF0424D-7050-49A6-94B7-D8739EF96D48}" type="pres">
      <dgm:prSet presAssocID="{24FAC6C0-4D08-4908-B5AC-D0BABCC139B2}" presName="compNode" presStyleCnt="0"/>
      <dgm:spPr/>
    </dgm:pt>
    <dgm:pt modelId="{A93BFBBB-1B32-47C3-BD97-44762B80B179}" type="pres">
      <dgm:prSet presAssocID="{24FAC6C0-4D08-4908-B5AC-D0BABCC139B2}" presName="noGeometry" presStyleCnt="0"/>
      <dgm:spPr/>
    </dgm:pt>
    <dgm:pt modelId="{44F9AFB7-06AD-459C-B06B-AFEC5CDC292E}" type="pres">
      <dgm:prSet presAssocID="{24FAC6C0-4D08-4908-B5AC-D0BABCC139B2}" presName="childTextVisible" presStyleLbl="bgAccFollowNode1" presStyleIdx="1" presStyleCnt="3">
        <dgm:presLayoutVars>
          <dgm:bulletEnabled val="1"/>
        </dgm:presLayoutVars>
      </dgm:prSet>
      <dgm:spPr/>
    </dgm:pt>
    <dgm:pt modelId="{65CB2759-E52F-4432-B0A4-EEE023BE04A1}" type="pres">
      <dgm:prSet presAssocID="{24FAC6C0-4D08-4908-B5AC-D0BABCC139B2}" presName="childTextHidden" presStyleLbl="bgAccFollowNode1" presStyleIdx="1" presStyleCnt="3"/>
      <dgm:spPr/>
    </dgm:pt>
    <dgm:pt modelId="{58D647B1-C732-4B95-A2A4-4AB7CDDDA9D6}" type="pres">
      <dgm:prSet presAssocID="{24FAC6C0-4D08-4908-B5AC-D0BABCC139B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BD5A31C-7428-4DE4-B9F3-9E57BCB57374}" type="pres">
      <dgm:prSet presAssocID="{24FAC6C0-4D08-4908-B5AC-D0BABCC139B2}" presName="aSpace" presStyleCnt="0"/>
      <dgm:spPr/>
    </dgm:pt>
    <dgm:pt modelId="{8C0884B7-D72B-41CE-BB33-455AAEAA9B48}" type="pres">
      <dgm:prSet presAssocID="{37C0C9FE-52D8-40D4-BD42-00F99594DE67}" presName="compNode" presStyleCnt="0"/>
      <dgm:spPr/>
    </dgm:pt>
    <dgm:pt modelId="{463BB55F-FF4F-4507-9C67-F4893E5A276F}" type="pres">
      <dgm:prSet presAssocID="{37C0C9FE-52D8-40D4-BD42-00F99594DE67}" presName="noGeometry" presStyleCnt="0"/>
      <dgm:spPr/>
    </dgm:pt>
    <dgm:pt modelId="{531B58D7-F0C4-4EFE-93EF-B2438E48410D}" type="pres">
      <dgm:prSet presAssocID="{37C0C9FE-52D8-40D4-BD42-00F99594DE67}" presName="childTextVisible" presStyleLbl="bgAccFollowNode1" presStyleIdx="2" presStyleCnt="3">
        <dgm:presLayoutVars>
          <dgm:bulletEnabled val="1"/>
        </dgm:presLayoutVars>
      </dgm:prSet>
      <dgm:spPr/>
    </dgm:pt>
    <dgm:pt modelId="{1CB317F5-38C3-4D0C-8C91-BEEE13D4A708}" type="pres">
      <dgm:prSet presAssocID="{37C0C9FE-52D8-40D4-BD42-00F99594DE67}" presName="childTextHidden" presStyleLbl="bgAccFollowNode1" presStyleIdx="2" presStyleCnt="3"/>
      <dgm:spPr/>
    </dgm:pt>
    <dgm:pt modelId="{3DE76294-9FA9-45CC-B5BD-F3C99FF8FE3D}" type="pres">
      <dgm:prSet presAssocID="{37C0C9FE-52D8-40D4-BD42-00F99594DE67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A82E7326-AC86-4572-9B5D-2675DC47D203}" type="presOf" srcId="{6B4EAF6A-1018-4AC5-82D2-03433B542406}" destId="{C81021B2-EC2A-4784-944B-1B8941075536}" srcOrd="1" destOrd="2" presId="urn:microsoft.com/office/officeart/2005/8/layout/hProcess6"/>
    <dgm:cxn modelId="{EFEE8735-7288-474A-AC90-8F11C4A59FCC}" srcId="{B411B66B-A2F8-4F17-9186-E732D6905068}" destId="{C3E72B29-4DA3-4C18-A71C-6C891718B7E6}" srcOrd="1" destOrd="0" parTransId="{F6CDE640-CC01-4B1B-956F-2B331C463192}" sibTransId="{8F144D54-9C18-45E7-A61B-F7BCE9186E7B}"/>
    <dgm:cxn modelId="{E8CDF83D-B3C0-4A84-9A47-7391A6B812A9}" srcId="{37C0C9FE-52D8-40D4-BD42-00F99594DE67}" destId="{4C08AA44-4D52-4837-A1F9-7337BF76AA59}" srcOrd="1" destOrd="0" parTransId="{BC3B8E82-251B-4BF7-B3E7-A43C992AC88E}" sibTransId="{47A6FA64-E470-4F26-9D16-DA4E3B75F376}"/>
    <dgm:cxn modelId="{87F7255D-946F-490C-834B-A4F27BCECC96}" type="presOf" srcId="{37C0C9FE-52D8-40D4-BD42-00F99594DE67}" destId="{3DE76294-9FA9-45CC-B5BD-F3C99FF8FE3D}" srcOrd="0" destOrd="0" presId="urn:microsoft.com/office/officeart/2005/8/layout/hProcess6"/>
    <dgm:cxn modelId="{486C9160-58A6-4A8B-9460-251D2BD5B738}" type="presOf" srcId="{0C5C945D-9D4A-4AC3-9A64-964B7D3FE03D}" destId="{44F9AFB7-06AD-459C-B06B-AFEC5CDC292E}" srcOrd="0" destOrd="1" presId="urn:microsoft.com/office/officeart/2005/8/layout/hProcess6"/>
    <dgm:cxn modelId="{CEC9C461-7814-42D0-93F6-0116FADF7D39}" type="presOf" srcId="{B411B66B-A2F8-4F17-9186-E732D6905068}" destId="{5F889274-8761-401C-9ABF-B9D0D48FDA55}" srcOrd="0" destOrd="0" presId="urn:microsoft.com/office/officeart/2005/8/layout/hProcess6"/>
    <dgm:cxn modelId="{6093DD48-8367-4459-A570-C3729F339B9D}" srcId="{5FA76A3D-68BE-4260-9E30-679549F674D9}" destId="{37C0C9FE-52D8-40D4-BD42-00F99594DE67}" srcOrd="2" destOrd="0" parTransId="{51CECED5-70BE-4E19-84AB-37249A196B06}" sibTransId="{61D5FA64-274C-4F82-8B7D-527A22CF4351}"/>
    <dgm:cxn modelId="{6A86A749-BE15-4DE6-A7C4-8FAEA3DA370E}" type="presOf" srcId="{25F62440-F1FB-44C2-93A5-C5B78A829CBF}" destId="{531B58D7-F0C4-4EFE-93EF-B2438E48410D}" srcOrd="0" destOrd="0" presId="urn:microsoft.com/office/officeart/2005/8/layout/hProcess6"/>
    <dgm:cxn modelId="{0993C36B-BE1C-4BD2-8549-D84F1DD4B89F}" type="presOf" srcId="{0C5C945D-9D4A-4AC3-9A64-964B7D3FE03D}" destId="{65CB2759-E52F-4432-B0A4-EEE023BE04A1}" srcOrd="1" destOrd="1" presId="urn:microsoft.com/office/officeart/2005/8/layout/hProcess6"/>
    <dgm:cxn modelId="{2174067C-DAFA-4EE1-B582-B0E74303E37F}" srcId="{37C0C9FE-52D8-40D4-BD42-00F99594DE67}" destId="{25F62440-F1FB-44C2-93A5-C5B78A829CBF}" srcOrd="0" destOrd="0" parTransId="{61587750-33F6-40A2-BD76-709404582908}" sibTransId="{D077A26C-B225-43FD-81D5-4AEC6FE440DD}"/>
    <dgm:cxn modelId="{6F87B47D-794A-4A93-B54E-524BD5D5C4DC}" type="presOf" srcId="{821CF348-F18E-4DD1-9FC8-365DFD7A9DA0}" destId="{44F9AFB7-06AD-459C-B06B-AFEC5CDC292E}" srcOrd="0" destOrd="2" presId="urn:microsoft.com/office/officeart/2005/8/layout/hProcess6"/>
    <dgm:cxn modelId="{ECE9BA84-1C02-4795-B6A8-1D2F367385C9}" type="presOf" srcId="{964F00DB-91CE-48E1-8630-A7432B1E8996}" destId="{C81021B2-EC2A-4784-944B-1B8941075536}" srcOrd="1" destOrd="0" presId="urn:microsoft.com/office/officeart/2005/8/layout/hProcess6"/>
    <dgm:cxn modelId="{A7AD6E85-235E-4ACA-8792-D28D201BA454}" srcId="{B411B66B-A2F8-4F17-9186-E732D6905068}" destId="{6B4EAF6A-1018-4AC5-82D2-03433B542406}" srcOrd="2" destOrd="0" parTransId="{1B51667F-BEA1-452D-83D6-8177F326EAD9}" sibTransId="{83E7E589-5E1B-483B-989D-86CC058044CA}"/>
    <dgm:cxn modelId="{944A638C-8133-4AFB-8A2E-FF3B667890BC}" type="presOf" srcId="{C3E72B29-4DA3-4C18-A71C-6C891718B7E6}" destId="{C81021B2-EC2A-4784-944B-1B8941075536}" srcOrd="1" destOrd="1" presId="urn:microsoft.com/office/officeart/2005/8/layout/hProcess6"/>
    <dgm:cxn modelId="{910E7791-A8D2-42F2-AA47-A20577A475BB}" srcId="{24FAC6C0-4D08-4908-B5AC-D0BABCC139B2}" destId="{0C5C945D-9D4A-4AC3-9A64-964B7D3FE03D}" srcOrd="1" destOrd="0" parTransId="{03C20B1F-0C1F-4EB3-B18A-40ADC4D58AB1}" sibTransId="{FBFFA594-FB6B-4EB2-95F9-53DB7B363DC2}"/>
    <dgm:cxn modelId="{B81EE293-399A-4E0C-BEE5-8F3577F4025E}" type="presOf" srcId="{C3E72B29-4DA3-4C18-A71C-6C891718B7E6}" destId="{A65CC9CA-4612-4490-97F7-67D2CD8D7AD4}" srcOrd="0" destOrd="1" presId="urn:microsoft.com/office/officeart/2005/8/layout/hProcess6"/>
    <dgm:cxn modelId="{0928C4AA-8D3A-4CDF-9D89-E6B6031845C1}" srcId="{B411B66B-A2F8-4F17-9186-E732D6905068}" destId="{964F00DB-91CE-48E1-8630-A7432B1E8996}" srcOrd="0" destOrd="0" parTransId="{EDA9A7A5-B062-431A-98F2-03BC15AD6597}" sibTransId="{F086045E-1190-473C-B904-B57C2EC9CA93}"/>
    <dgm:cxn modelId="{479DA8B9-4B6C-4444-B767-552B1D989597}" type="presOf" srcId="{5FA76A3D-68BE-4260-9E30-679549F674D9}" destId="{21306E1C-66A5-4BBB-876C-D7E183E775FF}" srcOrd="0" destOrd="0" presId="urn:microsoft.com/office/officeart/2005/8/layout/hProcess6"/>
    <dgm:cxn modelId="{091B86BF-AB2B-4976-AE8A-8E65DF3556A3}" srcId="{24FAC6C0-4D08-4908-B5AC-D0BABCC139B2}" destId="{205B7A27-B427-4BD5-9BC3-EA96C4490B39}" srcOrd="0" destOrd="0" parTransId="{11CD482B-5982-47E3-BDA6-A19D6D9AAFB6}" sibTransId="{9FCB4FA4-F303-45D7-A886-9CE943DEB9C4}"/>
    <dgm:cxn modelId="{71E646CC-7E0B-4050-9CB7-13CB9614060A}" type="presOf" srcId="{205B7A27-B427-4BD5-9BC3-EA96C4490B39}" destId="{44F9AFB7-06AD-459C-B06B-AFEC5CDC292E}" srcOrd="0" destOrd="0" presId="urn:microsoft.com/office/officeart/2005/8/layout/hProcess6"/>
    <dgm:cxn modelId="{3EEFAACC-8D8F-4B2A-B658-4FC132217B73}" type="presOf" srcId="{4C08AA44-4D52-4837-A1F9-7337BF76AA59}" destId="{531B58D7-F0C4-4EFE-93EF-B2438E48410D}" srcOrd="0" destOrd="1" presId="urn:microsoft.com/office/officeart/2005/8/layout/hProcess6"/>
    <dgm:cxn modelId="{934BCAD2-EA07-43B8-A6DE-126E16E6ECAC}" type="presOf" srcId="{4C08AA44-4D52-4837-A1F9-7337BF76AA59}" destId="{1CB317F5-38C3-4D0C-8C91-BEEE13D4A708}" srcOrd="1" destOrd="1" presId="urn:microsoft.com/office/officeart/2005/8/layout/hProcess6"/>
    <dgm:cxn modelId="{DCF6C9D4-907E-49EC-A09D-BDE3005AE114}" srcId="{5FA76A3D-68BE-4260-9E30-679549F674D9}" destId="{B411B66B-A2F8-4F17-9186-E732D6905068}" srcOrd="0" destOrd="0" parTransId="{5B5164B4-C3AA-4525-8661-8840B5C48F3A}" sibTransId="{82D647B2-9EA0-43B1-A94C-F560343F5D9A}"/>
    <dgm:cxn modelId="{353551D6-A84C-4E31-AC6A-7D84B7C100B7}" type="presOf" srcId="{205B7A27-B427-4BD5-9BC3-EA96C4490B39}" destId="{65CB2759-E52F-4432-B0A4-EEE023BE04A1}" srcOrd="1" destOrd="0" presId="urn:microsoft.com/office/officeart/2005/8/layout/hProcess6"/>
    <dgm:cxn modelId="{98AF02DB-77B5-4881-9127-56944CA5E676}" type="presOf" srcId="{964F00DB-91CE-48E1-8630-A7432B1E8996}" destId="{A65CC9CA-4612-4490-97F7-67D2CD8D7AD4}" srcOrd="0" destOrd="0" presId="urn:microsoft.com/office/officeart/2005/8/layout/hProcess6"/>
    <dgm:cxn modelId="{75B84CDC-24CB-4B88-ABFC-1C2851E2873A}" type="presOf" srcId="{6B4EAF6A-1018-4AC5-82D2-03433B542406}" destId="{A65CC9CA-4612-4490-97F7-67D2CD8D7AD4}" srcOrd="0" destOrd="2" presId="urn:microsoft.com/office/officeart/2005/8/layout/hProcess6"/>
    <dgm:cxn modelId="{0EC7BFE8-2DE5-4AE3-8FF6-9FDEA725EF60}" type="presOf" srcId="{25F62440-F1FB-44C2-93A5-C5B78A829CBF}" destId="{1CB317F5-38C3-4D0C-8C91-BEEE13D4A708}" srcOrd="1" destOrd="0" presId="urn:microsoft.com/office/officeart/2005/8/layout/hProcess6"/>
    <dgm:cxn modelId="{0DCA4FED-9CEC-4FD0-99C1-641CB6DAA99E}" type="presOf" srcId="{24FAC6C0-4D08-4908-B5AC-D0BABCC139B2}" destId="{58D647B1-C732-4B95-A2A4-4AB7CDDDA9D6}" srcOrd="0" destOrd="0" presId="urn:microsoft.com/office/officeart/2005/8/layout/hProcess6"/>
    <dgm:cxn modelId="{340C7AF1-E012-4E21-AE50-E7C3E4BC87FF}" type="presOf" srcId="{821CF348-F18E-4DD1-9FC8-365DFD7A9DA0}" destId="{65CB2759-E52F-4432-B0A4-EEE023BE04A1}" srcOrd="1" destOrd="2" presId="urn:microsoft.com/office/officeart/2005/8/layout/hProcess6"/>
    <dgm:cxn modelId="{A89A85F7-7BFB-4420-BE39-242483AFAF5F}" srcId="{5FA76A3D-68BE-4260-9E30-679549F674D9}" destId="{24FAC6C0-4D08-4908-B5AC-D0BABCC139B2}" srcOrd="1" destOrd="0" parTransId="{5A1A192F-F795-458D-8276-C1E123A6FE08}" sibTransId="{66041B18-8FD7-4394-B3DC-84FF4A0461CF}"/>
    <dgm:cxn modelId="{7E7F90F7-EB36-4B1D-8C80-A2228A527608}" srcId="{24FAC6C0-4D08-4908-B5AC-D0BABCC139B2}" destId="{821CF348-F18E-4DD1-9FC8-365DFD7A9DA0}" srcOrd="2" destOrd="0" parTransId="{637A8767-454E-4142-96C9-DEBCD777AB36}" sibTransId="{48514DAC-363D-45C7-BE6C-3062007AFC2C}"/>
    <dgm:cxn modelId="{60D2B1AB-F312-4CC9-8DC3-606C97345C19}" type="presParOf" srcId="{21306E1C-66A5-4BBB-876C-D7E183E775FF}" destId="{E47EECFD-D679-4E0F-B447-34BA2CC2C06F}" srcOrd="0" destOrd="0" presId="urn:microsoft.com/office/officeart/2005/8/layout/hProcess6"/>
    <dgm:cxn modelId="{17ECF2E4-0983-4C92-B8F1-B8821A26DC59}" type="presParOf" srcId="{E47EECFD-D679-4E0F-B447-34BA2CC2C06F}" destId="{685F4076-BC9B-4EF4-90DC-C26C7CB249E5}" srcOrd="0" destOrd="0" presId="urn:microsoft.com/office/officeart/2005/8/layout/hProcess6"/>
    <dgm:cxn modelId="{174611CE-B65C-4798-9BCD-6837A0D6CF34}" type="presParOf" srcId="{E47EECFD-D679-4E0F-B447-34BA2CC2C06F}" destId="{A65CC9CA-4612-4490-97F7-67D2CD8D7AD4}" srcOrd="1" destOrd="0" presId="urn:microsoft.com/office/officeart/2005/8/layout/hProcess6"/>
    <dgm:cxn modelId="{C46229E1-F8DD-4E2E-A794-ECB2258636F8}" type="presParOf" srcId="{E47EECFD-D679-4E0F-B447-34BA2CC2C06F}" destId="{C81021B2-EC2A-4784-944B-1B8941075536}" srcOrd="2" destOrd="0" presId="urn:microsoft.com/office/officeart/2005/8/layout/hProcess6"/>
    <dgm:cxn modelId="{3DFBE06D-47A4-464B-8418-410463AD59CC}" type="presParOf" srcId="{E47EECFD-D679-4E0F-B447-34BA2CC2C06F}" destId="{5F889274-8761-401C-9ABF-B9D0D48FDA55}" srcOrd="3" destOrd="0" presId="urn:microsoft.com/office/officeart/2005/8/layout/hProcess6"/>
    <dgm:cxn modelId="{FEAC5E57-1845-4E10-864E-821C7F99449A}" type="presParOf" srcId="{21306E1C-66A5-4BBB-876C-D7E183E775FF}" destId="{DEFDD390-B5B1-43B3-A505-10F8DCD96A71}" srcOrd="1" destOrd="0" presId="urn:microsoft.com/office/officeart/2005/8/layout/hProcess6"/>
    <dgm:cxn modelId="{548AAE16-89B8-4136-B4BE-BE6944FC7F28}" type="presParOf" srcId="{21306E1C-66A5-4BBB-876C-D7E183E775FF}" destId="{2DF0424D-7050-49A6-94B7-D8739EF96D48}" srcOrd="2" destOrd="0" presId="urn:microsoft.com/office/officeart/2005/8/layout/hProcess6"/>
    <dgm:cxn modelId="{94EE926C-9630-47E1-B220-5E0A8935EA6D}" type="presParOf" srcId="{2DF0424D-7050-49A6-94B7-D8739EF96D48}" destId="{A93BFBBB-1B32-47C3-BD97-44762B80B179}" srcOrd="0" destOrd="0" presId="urn:microsoft.com/office/officeart/2005/8/layout/hProcess6"/>
    <dgm:cxn modelId="{BACF4E7A-0AF3-4B51-AAC2-3F49A60567C9}" type="presParOf" srcId="{2DF0424D-7050-49A6-94B7-D8739EF96D48}" destId="{44F9AFB7-06AD-459C-B06B-AFEC5CDC292E}" srcOrd="1" destOrd="0" presId="urn:microsoft.com/office/officeart/2005/8/layout/hProcess6"/>
    <dgm:cxn modelId="{A0812C14-8E6F-4614-BACC-9826ABC7310A}" type="presParOf" srcId="{2DF0424D-7050-49A6-94B7-D8739EF96D48}" destId="{65CB2759-E52F-4432-B0A4-EEE023BE04A1}" srcOrd="2" destOrd="0" presId="urn:microsoft.com/office/officeart/2005/8/layout/hProcess6"/>
    <dgm:cxn modelId="{A52377D6-50CB-4D93-BBDF-FBA28B76BCC0}" type="presParOf" srcId="{2DF0424D-7050-49A6-94B7-D8739EF96D48}" destId="{58D647B1-C732-4B95-A2A4-4AB7CDDDA9D6}" srcOrd="3" destOrd="0" presId="urn:microsoft.com/office/officeart/2005/8/layout/hProcess6"/>
    <dgm:cxn modelId="{7C768D0D-19A3-4BCB-907B-88628FC75228}" type="presParOf" srcId="{21306E1C-66A5-4BBB-876C-D7E183E775FF}" destId="{DBD5A31C-7428-4DE4-B9F3-9E57BCB57374}" srcOrd="3" destOrd="0" presId="urn:microsoft.com/office/officeart/2005/8/layout/hProcess6"/>
    <dgm:cxn modelId="{4A25BEC8-3C6B-442D-8B60-63C16F77F21C}" type="presParOf" srcId="{21306E1C-66A5-4BBB-876C-D7E183E775FF}" destId="{8C0884B7-D72B-41CE-BB33-455AAEAA9B48}" srcOrd="4" destOrd="0" presId="urn:microsoft.com/office/officeart/2005/8/layout/hProcess6"/>
    <dgm:cxn modelId="{8CB88109-BA95-41E1-A177-BF9E95273ECA}" type="presParOf" srcId="{8C0884B7-D72B-41CE-BB33-455AAEAA9B48}" destId="{463BB55F-FF4F-4507-9C67-F4893E5A276F}" srcOrd="0" destOrd="0" presId="urn:microsoft.com/office/officeart/2005/8/layout/hProcess6"/>
    <dgm:cxn modelId="{462E7588-6AAA-4477-9D89-C2EC40EAB02A}" type="presParOf" srcId="{8C0884B7-D72B-41CE-BB33-455AAEAA9B48}" destId="{531B58D7-F0C4-4EFE-93EF-B2438E48410D}" srcOrd="1" destOrd="0" presId="urn:microsoft.com/office/officeart/2005/8/layout/hProcess6"/>
    <dgm:cxn modelId="{9855725A-D158-4716-83EB-07513DADCC53}" type="presParOf" srcId="{8C0884B7-D72B-41CE-BB33-455AAEAA9B48}" destId="{1CB317F5-38C3-4D0C-8C91-BEEE13D4A708}" srcOrd="2" destOrd="0" presId="urn:microsoft.com/office/officeart/2005/8/layout/hProcess6"/>
    <dgm:cxn modelId="{924D9E44-B189-4C95-B058-19311F8C2323}" type="presParOf" srcId="{8C0884B7-D72B-41CE-BB33-455AAEAA9B48}" destId="{3DE76294-9FA9-45CC-B5BD-F3C99FF8FE3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2C7D1-2F7B-4F09-889C-9B695FB233E2}">
      <dsp:nvSpPr>
        <dsp:cNvPr id="0" name=""/>
        <dsp:cNvSpPr/>
      </dsp:nvSpPr>
      <dsp:spPr>
        <a:xfrm>
          <a:off x="637270" y="0"/>
          <a:ext cx="7222402" cy="43204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9AE0F-A480-4738-A85C-39B5C333860C}">
      <dsp:nvSpPr>
        <dsp:cNvPr id="0" name=""/>
        <dsp:cNvSpPr/>
      </dsp:nvSpPr>
      <dsp:spPr>
        <a:xfrm>
          <a:off x="147" y="1296144"/>
          <a:ext cx="2698068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FINANÇAS</a:t>
          </a:r>
        </a:p>
      </dsp:txBody>
      <dsp:txXfrm>
        <a:off x="84510" y="1380507"/>
        <a:ext cx="2529342" cy="1559466"/>
      </dsp:txXfrm>
    </dsp:sp>
    <dsp:sp modelId="{E461D99F-FA62-466F-8988-C8F7443B9528}">
      <dsp:nvSpPr>
        <dsp:cNvPr id="0" name=""/>
        <dsp:cNvSpPr/>
      </dsp:nvSpPr>
      <dsp:spPr>
        <a:xfrm>
          <a:off x="2899437" y="1296144"/>
          <a:ext cx="2698068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PRODUÇÃO</a:t>
          </a:r>
        </a:p>
      </dsp:txBody>
      <dsp:txXfrm>
        <a:off x="2983800" y="1380507"/>
        <a:ext cx="2529342" cy="1559466"/>
      </dsp:txXfrm>
    </dsp:sp>
    <dsp:sp modelId="{82867EF8-FCBC-485E-9818-E3B581AC6CCA}">
      <dsp:nvSpPr>
        <dsp:cNvPr id="0" name=""/>
        <dsp:cNvSpPr/>
      </dsp:nvSpPr>
      <dsp:spPr>
        <a:xfrm>
          <a:off x="5798728" y="1296144"/>
          <a:ext cx="2698068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MARKETING</a:t>
          </a:r>
        </a:p>
      </dsp:txBody>
      <dsp:txXfrm>
        <a:off x="5883091" y="1380507"/>
        <a:ext cx="2529342" cy="1559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CC9CA-4612-4490-97F7-67D2CD8D7AD4}">
      <dsp:nvSpPr>
        <dsp:cNvPr id="0" name=""/>
        <dsp:cNvSpPr/>
      </dsp:nvSpPr>
      <dsp:spPr>
        <a:xfrm>
          <a:off x="556479" y="1194688"/>
          <a:ext cx="2209182" cy="19311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Capital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Trabalho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Materiais</a:t>
          </a:r>
        </a:p>
      </dsp:txBody>
      <dsp:txXfrm>
        <a:off x="1108775" y="1484353"/>
        <a:ext cx="1076977" cy="1351773"/>
      </dsp:txXfrm>
    </dsp:sp>
    <dsp:sp modelId="{5F889274-8761-401C-9ABF-B9D0D48FDA55}">
      <dsp:nvSpPr>
        <dsp:cNvPr id="0" name=""/>
        <dsp:cNvSpPr/>
      </dsp:nvSpPr>
      <dsp:spPr>
        <a:xfrm>
          <a:off x="4184" y="1607944"/>
          <a:ext cx="1104591" cy="1104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Insumos</a:t>
          </a:r>
        </a:p>
      </dsp:txBody>
      <dsp:txXfrm>
        <a:off x="165948" y="1769708"/>
        <a:ext cx="781063" cy="781063"/>
      </dsp:txXfrm>
    </dsp:sp>
    <dsp:sp modelId="{44F9AFB7-06AD-459C-B06B-AFEC5CDC292E}">
      <dsp:nvSpPr>
        <dsp:cNvPr id="0" name=""/>
        <dsp:cNvSpPr/>
      </dsp:nvSpPr>
      <dsp:spPr>
        <a:xfrm>
          <a:off x="3456032" y="1194688"/>
          <a:ext cx="2209182" cy="19311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Cortar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Alugar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Transportar</a:t>
          </a:r>
        </a:p>
      </dsp:txBody>
      <dsp:txXfrm>
        <a:off x="4008328" y="1484353"/>
        <a:ext cx="1076977" cy="1351773"/>
      </dsp:txXfrm>
    </dsp:sp>
    <dsp:sp modelId="{58D647B1-C732-4B95-A2A4-4AB7CDDDA9D6}">
      <dsp:nvSpPr>
        <dsp:cNvPr id="0" name=""/>
        <dsp:cNvSpPr/>
      </dsp:nvSpPr>
      <dsp:spPr>
        <a:xfrm>
          <a:off x="2903736" y="1607944"/>
          <a:ext cx="1104591" cy="1104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Conversão</a:t>
          </a:r>
        </a:p>
      </dsp:txBody>
      <dsp:txXfrm>
        <a:off x="3065500" y="1769708"/>
        <a:ext cx="781063" cy="781063"/>
      </dsp:txXfrm>
    </dsp:sp>
    <dsp:sp modelId="{531B58D7-F0C4-4EFE-93EF-B2438E48410D}">
      <dsp:nvSpPr>
        <dsp:cNvPr id="0" name=""/>
        <dsp:cNvSpPr/>
      </dsp:nvSpPr>
      <dsp:spPr>
        <a:xfrm>
          <a:off x="6355585" y="1194688"/>
          <a:ext cx="2209182" cy="19311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Bens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Serviços</a:t>
          </a:r>
        </a:p>
      </dsp:txBody>
      <dsp:txXfrm>
        <a:off x="6907880" y="1484353"/>
        <a:ext cx="1076977" cy="1351773"/>
      </dsp:txXfrm>
    </dsp:sp>
    <dsp:sp modelId="{3DE76294-9FA9-45CC-B5BD-F3C99FF8FE3D}">
      <dsp:nvSpPr>
        <dsp:cNvPr id="0" name=""/>
        <dsp:cNvSpPr/>
      </dsp:nvSpPr>
      <dsp:spPr>
        <a:xfrm>
          <a:off x="5803289" y="1607944"/>
          <a:ext cx="1104591" cy="1104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Saídas</a:t>
          </a:r>
        </a:p>
      </dsp:txBody>
      <dsp:txXfrm>
        <a:off x="5965053" y="1769708"/>
        <a:ext cx="781063" cy="781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14319B-E0F2-479C-94ED-71DD8A9BB565}" type="datetimeFigureOut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D0A5F1-4A7A-4BFB-8D69-2497BE365B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52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F3D4B7A7-D1C2-4090-B300-1D82ACC7DB92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F78207A8-F0B8-49FA-8612-B037D34250B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DD518210-70AA-4BEF-8C4B-43B646CCF011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7036C134-E5D5-422C-A232-905167C226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2D76753F-6862-4CC9-B56F-FDB2D4DE106F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EC1B485C-3189-42F0-AD88-DB8B2B52C2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B71B656A-38FE-4C2B-B86D-E8A0E4DDCA15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19B00C26-CB89-487E-A9C7-BEC7B0DCB4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C3937D49-EC1D-4868-B15D-E613CCAF170F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6DE20223-A8AC-4FDC-ACD6-BAF20B8569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6053F7F7-C280-4AA1-929F-8EE492DBFFDF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E64A1EB3-C6CC-423F-8B35-9E2204CE94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CE16BEF0-3538-43C9-B29D-07F72DAACEFD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4F2B3598-5DBC-44E6-94C2-BC64B6ED1C7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DF5B8B6D-1744-4B48-8C52-89693AE06A6A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8E8CB931-2AD9-4FBD-A51D-BAA892AF41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B7B31253-460D-4A6A-88CE-E58EA0B02254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0C566451-C0F3-4110-9816-7A8F3DA7CE9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D7293B4A-F317-4384-9637-03E749DD2B89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BB1EACFD-1551-47C9-9FCC-8D5BCF87308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339C17A4-ED30-4AA7-8E67-F06B06F6B9B6}" type="datetime1">
              <a:rPr lang="pt-BR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C3CBC657-6A01-490E-808F-0A566B518D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0" y="274638"/>
            <a:ext cx="5543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8" name="Picture 7" descr="logoIfe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260350"/>
            <a:ext cx="27701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 flipH="1">
            <a:off x="323850" y="1484313"/>
            <a:ext cx="84963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H="1">
            <a:off x="323850" y="6429375"/>
            <a:ext cx="84963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3288"/>
            <a:ext cx="7772400" cy="1470025"/>
          </a:xfrm>
        </p:spPr>
        <p:txBody>
          <a:bodyPr/>
          <a:lstStyle/>
          <a:p>
            <a:pPr eaLnBrk="1" hangingPunct="1"/>
            <a:r>
              <a:rPr lang="pt-BR" sz="2800" b="1" dirty="0"/>
              <a:t>Curso Técnico em Edificações</a:t>
            </a:r>
            <a:br>
              <a:rPr lang="pt-BR" sz="2800" b="1" dirty="0"/>
            </a:br>
            <a:br>
              <a:rPr lang="pt-BR" sz="2800" b="1" dirty="0"/>
            </a:br>
            <a:r>
              <a:rPr lang="pt-BR" sz="2800" b="1" dirty="0"/>
              <a:t>GESTÃO E EMPREENDEDORISMO (GEMP)</a:t>
            </a:r>
            <a:br>
              <a:rPr lang="pt-BR" sz="2800" b="1" dirty="0"/>
            </a:br>
            <a:br>
              <a:rPr lang="pt-BR" sz="2800" b="1" dirty="0"/>
            </a:br>
            <a:r>
              <a:rPr lang="pt-BR" sz="2800" b="1" dirty="0"/>
              <a:t>Tipos de sistemas produtivos</a:t>
            </a:r>
            <a:br>
              <a:rPr lang="pt-BR" sz="2800" b="1" dirty="0"/>
            </a:br>
            <a:br>
              <a:rPr lang="pt-BR" sz="2800" b="1" dirty="0"/>
            </a:br>
            <a:endParaRPr lang="pt-BR" sz="28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33900"/>
            <a:ext cx="6400800" cy="1752600"/>
          </a:xfrm>
        </p:spPr>
        <p:txBody>
          <a:bodyPr/>
          <a:lstStyle/>
          <a:p>
            <a:pPr eaLnBrk="1" hangingPunct="1"/>
            <a:r>
              <a:rPr lang="pt-BR" sz="2400" dirty="0"/>
              <a:t>Professor:</a:t>
            </a:r>
          </a:p>
          <a:p>
            <a:pPr eaLnBrk="1" hangingPunct="1"/>
            <a:r>
              <a:rPr lang="pt-BR" sz="2400" dirty="0"/>
              <a:t>Márcia </a:t>
            </a:r>
            <a:r>
              <a:rPr lang="pt-BR" sz="2400"/>
              <a:t>Helena  Beck</a:t>
            </a:r>
            <a:endParaRPr lang="pt-BR" sz="2400" dirty="0"/>
          </a:p>
        </p:txBody>
      </p:sp>
      <p:sp>
        <p:nvSpPr>
          <p:cNvPr id="13316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E0CBE44-77C0-4D24-987D-CA7118EA8F9A}" type="datetime1">
              <a:rPr lang="pt-BR" smtClean="0">
                <a:latin typeface="Arial" pitchFamily="34" charset="0"/>
              </a:rPr>
              <a:pPr/>
              <a:t>13/03/2024</a:t>
            </a:fld>
            <a:endParaRPr lang="pt-BR">
              <a:latin typeface="Arial" pitchFamily="34" charset="0"/>
            </a:endParaRPr>
          </a:p>
        </p:txBody>
      </p:sp>
      <p:sp>
        <p:nvSpPr>
          <p:cNvPr id="13317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8D6C4D8-7681-49DC-8394-4EF11A21E65F}" type="slidenum">
              <a:rPr lang="pt-BR" smtClean="0">
                <a:latin typeface="Arial" pitchFamily="34" charset="0"/>
              </a:rPr>
              <a:pPr/>
              <a:t>1</a:t>
            </a:fld>
            <a:endParaRPr lang="pt-BR">
              <a:latin typeface="Arial" pitchFamily="34" charset="0"/>
            </a:endParaRPr>
          </a:p>
        </p:txBody>
      </p:sp>
      <p:sp>
        <p:nvSpPr>
          <p:cNvPr id="13318" name="Espaço Reservado para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</a:rPr>
              <a:t>TÉCNICO EM EDIFICAÇÕES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Grau de Padronização dos Produtos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u="sng" dirty="0"/>
              <a:t>Produtos padronizados </a:t>
            </a:r>
            <a:r>
              <a:rPr lang="pt-BR" sz="2800" dirty="0"/>
              <a:t>são aqueles bens ou serviços que apresentam alto grau de uniformidade.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	São produzidos em </a:t>
            </a:r>
            <a:r>
              <a:rPr lang="pt-BR" b="1" dirty="0"/>
              <a:t>grande escala</a:t>
            </a:r>
            <a:r>
              <a:rPr lang="pt-BR" dirty="0"/>
              <a:t>, os clientes esperam encontrá-los a sua disposição no mercado, seus sistemas produtivos podem ser organizados de forma a </a:t>
            </a:r>
            <a:r>
              <a:rPr lang="pt-BR" b="1" dirty="0"/>
              <a:t>padronizar</a:t>
            </a:r>
            <a:r>
              <a:rPr lang="pt-BR" dirty="0"/>
              <a:t> mais facilmente os recursos produtivos (máquinas, homens e materiais) e os </a:t>
            </a:r>
            <a:r>
              <a:rPr lang="pt-BR" b="1" dirty="0"/>
              <a:t>métodos de trabalho </a:t>
            </a:r>
            <a:r>
              <a:rPr lang="pt-BR" dirty="0"/>
              <a:t>e </a:t>
            </a:r>
            <a:r>
              <a:rPr lang="pt-BR" b="1" dirty="0"/>
              <a:t>controles</a:t>
            </a:r>
            <a:r>
              <a:rPr lang="pt-BR" dirty="0"/>
              <a:t>, contribuindo para uma maior </a:t>
            </a:r>
            <a:r>
              <a:rPr lang="pt-BR" b="1" dirty="0"/>
              <a:t>eficiência</a:t>
            </a:r>
            <a:r>
              <a:rPr lang="pt-BR" dirty="0"/>
              <a:t> do sistema, com </a:t>
            </a:r>
            <a:r>
              <a:rPr lang="pt-BR" dirty="0" err="1"/>
              <a:t>conseqüente</a:t>
            </a:r>
            <a:r>
              <a:rPr lang="pt-BR" dirty="0"/>
              <a:t> </a:t>
            </a:r>
            <a:r>
              <a:rPr lang="pt-BR" b="1" dirty="0"/>
              <a:t>redução dos custos.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55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Grau de Padronização dos Produtos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err="1"/>
              <a:t>Ex</a:t>
            </a:r>
            <a:r>
              <a:rPr lang="pt-BR" dirty="0"/>
              <a:t>: Fabricação eletrodomésticos, combustíveis, automóveis, roupas, alimentos industrializados, etc., e serviços como: linhas aéreas, serviços bancários, </a:t>
            </a:r>
            <a:r>
              <a:rPr lang="pt-BR" dirty="0" err="1"/>
              <a:t>fastfoods</a:t>
            </a:r>
            <a:r>
              <a:rPr lang="pt-BR" dirty="0"/>
              <a:t>, </a:t>
            </a:r>
            <a:r>
              <a:rPr lang="pt-BR" dirty="0" err="1"/>
              <a:t>etc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pic>
        <p:nvPicPr>
          <p:cNvPr id="2050" name="Picture 2" descr="http://4.bp.blogspot.com/_6O72kKZ1q80/S_jnOClVlRI/AAAAAAAACKI/c825fI0C7a4/s1600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53596"/>
            <a:ext cx="3635896" cy="47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eja.abril.com.br/041109/imagens/economi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533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zerohora.clicrbs.com.br/rbs/image/73283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49539"/>
            <a:ext cx="3528392" cy="26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Grau de Padronização dos Produtos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b="1" u="sng" dirty="0"/>
              <a:t>Os produtos sob medida </a:t>
            </a:r>
            <a:r>
              <a:rPr lang="pt-BR" sz="2800" dirty="0"/>
              <a:t>são bens ou serviços desenvolvidos para um cliente em específico.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	Como o sistema produtivo espera a manifestação dos clientes para definir os produtos, estes não são produzidos para estoque e os lotes normalmente são unitários.</a:t>
            </a:r>
          </a:p>
          <a:p>
            <a:pPr marL="0" indent="0" algn="just">
              <a:buNone/>
            </a:pPr>
            <a:r>
              <a:rPr lang="pt-BR" dirty="0"/>
              <a:t>	Devido ao fato do prazo de entrega ser um fator determinante no atendimento ao cliente possuem normalmente grande </a:t>
            </a:r>
            <a:r>
              <a:rPr lang="pt-BR" b="1" dirty="0"/>
              <a:t>capacidade</a:t>
            </a:r>
            <a:r>
              <a:rPr lang="pt-BR" dirty="0"/>
              <a:t> </a:t>
            </a:r>
            <a:r>
              <a:rPr lang="pt-BR" b="1" dirty="0"/>
              <a:t>ociosa</a:t>
            </a:r>
            <a:r>
              <a:rPr lang="pt-BR" dirty="0"/>
              <a:t>, e </a:t>
            </a:r>
            <a:r>
              <a:rPr lang="pt-BR" b="1" dirty="0"/>
              <a:t>dificuldade</a:t>
            </a:r>
            <a:r>
              <a:rPr lang="pt-BR" dirty="0"/>
              <a:t> em </a:t>
            </a:r>
            <a:r>
              <a:rPr lang="pt-BR" b="1" dirty="0"/>
              <a:t>padronizar</a:t>
            </a:r>
            <a:r>
              <a:rPr lang="pt-BR" dirty="0"/>
              <a:t> os métodos de trabalho e os recursos produtivos, gerando </a:t>
            </a:r>
            <a:r>
              <a:rPr lang="pt-BR" b="1" dirty="0"/>
              <a:t>produtos</a:t>
            </a:r>
            <a:r>
              <a:rPr lang="pt-BR" dirty="0"/>
              <a:t> </a:t>
            </a:r>
            <a:r>
              <a:rPr lang="pt-BR" b="1" dirty="0"/>
              <a:t>mais</a:t>
            </a:r>
            <a:r>
              <a:rPr lang="pt-BR" dirty="0"/>
              <a:t> </a:t>
            </a:r>
            <a:r>
              <a:rPr lang="pt-BR" b="1" dirty="0"/>
              <a:t>caros</a:t>
            </a:r>
            <a:r>
              <a:rPr lang="pt-BR" dirty="0"/>
              <a:t> do que os padronizados.</a:t>
            </a:r>
          </a:p>
          <a:p>
            <a:pPr marL="0" indent="0" algn="just">
              <a:buNone/>
            </a:pPr>
            <a:r>
              <a:rPr lang="pt-BR" dirty="0"/>
              <a:t>	A </a:t>
            </a:r>
            <a:r>
              <a:rPr lang="pt-BR" b="1" dirty="0"/>
              <a:t>automação</a:t>
            </a:r>
            <a:r>
              <a:rPr lang="pt-BR" dirty="0"/>
              <a:t> dos processos é menos aplicável.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3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Grau de Padronização dos Produtos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1556792"/>
            <a:ext cx="866164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err="1"/>
              <a:t>Ex</a:t>
            </a:r>
            <a:r>
              <a:rPr lang="pt-BR" dirty="0"/>
              <a:t>: Fabricação de máquinas-ferramentas, construção civil, alta costura, estaleiros, etc., e serviços como restaurantes, taxis, projetos arquitetônicos, clínicas médicas, etc.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pic>
        <p:nvPicPr>
          <p:cNvPr id="3074" name="Picture 2" descr="http://www.mundodeluxo.com.br/wp-content/plugins/hungred-image-fit/scripts/timthumb.php?src=http://www.mundodeluxo.com.br/wp-content/uploads/2012/08/iate.jpg&amp;h=0&amp;w=600&amp;zc=1&amp;q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507941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4.static.flickr.com/3412/3572019596_629bffcefa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22" y="2183506"/>
            <a:ext cx="43910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3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200" dirty="0"/>
              <a:t>Processos de projeto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dirty="0"/>
              <a:t>Processos de </a:t>
            </a:r>
            <a:r>
              <a:rPr lang="pt-BR" sz="2200" dirty="0" err="1"/>
              <a:t>jobbing</a:t>
            </a:r>
            <a:endParaRPr lang="pt-BR" sz="2200" dirty="0"/>
          </a:p>
          <a:p>
            <a:pPr marL="457200" indent="-457200">
              <a:buFont typeface="+mj-lt"/>
              <a:buAutoNum type="arabicPeriod"/>
            </a:pPr>
            <a:r>
              <a:rPr lang="pt-BR" sz="2200" dirty="0"/>
              <a:t>Processos em lotes ou bateladas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dirty="0"/>
              <a:t>Processo de produção seriada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dirty="0"/>
              <a:t>Processos contínuos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75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u="sng" dirty="0"/>
              <a:t>PROCESSOS POR PROJETO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Os processos por projeto têm como finalidade o atendimento de uma necessidade específica dos clientes, com todas as suas atividades voltadas para esta meta.</a:t>
            </a:r>
          </a:p>
          <a:p>
            <a:endParaRPr lang="pt-BR" dirty="0"/>
          </a:p>
          <a:p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O produto tem uma </a:t>
            </a:r>
            <a:r>
              <a:rPr lang="pt-BR" b="1" dirty="0"/>
              <a:t>data</a:t>
            </a:r>
            <a:r>
              <a:rPr lang="pt-BR" dirty="0"/>
              <a:t> </a:t>
            </a:r>
            <a:r>
              <a:rPr lang="pt-BR" b="1" dirty="0"/>
              <a:t>específica</a:t>
            </a:r>
            <a:r>
              <a:rPr lang="pt-BR" dirty="0"/>
              <a:t> </a:t>
            </a:r>
            <a:r>
              <a:rPr lang="pt-BR" b="1" dirty="0"/>
              <a:t>para</a:t>
            </a:r>
            <a:r>
              <a:rPr lang="pt-BR" dirty="0"/>
              <a:t> </a:t>
            </a:r>
            <a:r>
              <a:rPr lang="pt-BR" b="1" dirty="0"/>
              <a:t>ser</a:t>
            </a:r>
            <a:r>
              <a:rPr lang="pt-BR" dirty="0"/>
              <a:t> </a:t>
            </a:r>
            <a:r>
              <a:rPr lang="pt-BR" b="1" dirty="0"/>
              <a:t>concluído</a:t>
            </a:r>
            <a:r>
              <a:rPr lang="pt-BR" dirty="0"/>
              <a:t> e, uma vez concluído, o sistema produtivo se volta para um novo projeto. A especificação do produto impõem uma organização dedicada ao projeto. Exige-se </a:t>
            </a:r>
            <a:r>
              <a:rPr lang="pt-BR" b="1" dirty="0"/>
              <a:t>alta</a:t>
            </a:r>
            <a:r>
              <a:rPr lang="pt-BR" dirty="0"/>
              <a:t> </a:t>
            </a:r>
            <a:r>
              <a:rPr lang="pt-BR" b="1" dirty="0"/>
              <a:t>flexibilidade</a:t>
            </a:r>
            <a:r>
              <a:rPr lang="pt-BR" dirty="0"/>
              <a:t> dos recursos produtivos, normalmente a custa de certa ociosidade enquanto a demanda por bens ou serviços não ocorrer.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30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err="1"/>
              <a:t>Ex</a:t>
            </a:r>
            <a:r>
              <a:rPr lang="pt-BR" dirty="0"/>
              <a:t>: fabricação de bens como navios, aviões, usinas hidroelétricas, etc., e serviços específicos como agências de propaganda, escritórios de advocacia, arquitetura, etc.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72313"/>
            <a:ext cx="5328592" cy="428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8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u="sng" dirty="0"/>
              <a:t>PROCESSOS POR JOBBING</a:t>
            </a:r>
          </a:p>
          <a:p>
            <a:endParaRPr lang="pt-BR" dirty="0"/>
          </a:p>
          <a:p>
            <a:pPr algn="just"/>
            <a:r>
              <a:rPr lang="pt-BR" dirty="0"/>
              <a:t>Tem características de baixo volume e alta variedade; cada produto deve compartilhar os recursos da operação com outros.</a:t>
            </a:r>
          </a:p>
          <a:p>
            <a:pPr algn="just"/>
            <a:r>
              <a:rPr lang="pt-BR" dirty="0"/>
              <a:t>Baixo grau de repetição: a maior parte dos trabalhos tende a ser única.</a:t>
            </a:r>
          </a:p>
          <a:p>
            <a:pPr algn="just"/>
            <a:r>
              <a:rPr lang="pt-BR" dirty="0"/>
              <a:t>Diferem entre si pelo tipo de atenção às necessidades do cliente.</a:t>
            </a:r>
          </a:p>
          <a:p>
            <a:pPr algn="just"/>
            <a:r>
              <a:rPr lang="pt-BR" dirty="0"/>
              <a:t>Recursos compartilhados com outros serviços.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104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/>
              <a:t>Ex</a:t>
            </a:r>
            <a:r>
              <a:rPr lang="pt-BR" dirty="0"/>
              <a:t>: ferramentarias, móveis por encomenda, alfaiates ...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pic>
        <p:nvPicPr>
          <p:cNvPr id="5122" name="Picture 2" descr="https://encrypted-tbn1.gstatic.com/images?q=tbn:ANd9GcQ_IGqFI2DyyUtfjN6llueFeu-C7Ug1AoAac2WRtEBd93uFWB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997"/>
            <a:ext cx="3203848" cy="36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.i.uol.com.br/mulher/2012/03/23/costumes-semi-prontos-a-partir-de-r-1500-na-alfaiataria-persona-1332543218101_956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28" y="3861048"/>
            <a:ext cx="573017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4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u="sng" dirty="0"/>
              <a:t>PROCESSOS DE PRODUÇÃO EM LOTES</a:t>
            </a:r>
          </a:p>
          <a:p>
            <a:pPr marL="0" indent="0" algn="ctr">
              <a:buNone/>
            </a:pPr>
            <a:endParaRPr lang="pt-BR" sz="2400" u="sng" dirty="0"/>
          </a:p>
          <a:p>
            <a:pPr algn="just"/>
            <a:r>
              <a:rPr lang="pt-BR" dirty="0"/>
              <a:t>Caracterizam-se pela produção de um </a:t>
            </a:r>
            <a:r>
              <a:rPr lang="pt-BR" b="1" dirty="0"/>
              <a:t>volume médio </a:t>
            </a:r>
            <a:r>
              <a:rPr lang="pt-BR" dirty="0"/>
              <a:t>de bens ou serviços padronizados em lotes, sendo que cada lote segue uma série de operações que sendo que cada lote segue uma série de operações que necessita ser programada a medida que as operações anteriores forem realizadas.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O sistema produtivo deve ser relativamente flexível, empregando equipamentos pouco especializados e </a:t>
            </a:r>
            <a:r>
              <a:rPr lang="pt-BR" dirty="0" err="1"/>
              <a:t>mãode-obra</a:t>
            </a:r>
            <a:r>
              <a:rPr lang="pt-BR" dirty="0"/>
              <a:t> polivalente, visando atender diferentes pedidos dos clientes e flutuações da demanda.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727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/>
              <a:t>Antigamente havia o confronto entre capital ($$$) e o trabalho, hoje desponta a cooperação entre os setores ou seja a administração participativa.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Envolvimento da mão-de-obra na implantação de novas técnicas produtivas.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54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/>
          <a:lstStyle/>
          <a:p>
            <a:pPr algn="just"/>
            <a:r>
              <a:rPr lang="pt-BR" dirty="0" err="1"/>
              <a:t>Ex</a:t>
            </a:r>
            <a:r>
              <a:rPr lang="pt-BR" dirty="0"/>
              <a:t>: Fabricação de produtos têxteis em pequena escala, alimentos industrializados, ferragens, etc. e serviços como oficinas de reparo para automóveis e aparelhos eletrônicos, laboratórios de análise químicas, restaurantes, etc.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28" y="3068960"/>
            <a:ext cx="5668759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4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u="sng" dirty="0"/>
              <a:t>PROCESSOS DE PRODUÇÃO EM MASSA</a:t>
            </a:r>
          </a:p>
          <a:p>
            <a:pPr marL="0" indent="0" algn="ctr">
              <a:buNone/>
            </a:pPr>
            <a:endParaRPr lang="pt-BR" sz="2400" u="sng" dirty="0"/>
          </a:p>
          <a:p>
            <a:pPr algn="just"/>
            <a:r>
              <a:rPr lang="pt-BR" dirty="0"/>
              <a:t>São aqueles empregados na produção em grande escala de produtos altamente padronizados.</a:t>
            </a:r>
          </a:p>
          <a:p>
            <a:pPr algn="just"/>
            <a:endParaRPr lang="pt-BR" dirty="0"/>
          </a:p>
          <a:p>
            <a:pPr lvl="1"/>
            <a:r>
              <a:rPr lang="pt-BR" dirty="0"/>
              <a:t>A demanda pelos produtos são estáveis fazendo com que seus projetos tenham pouca alteração no curto prazo, possibilitando a montagem de uma estrutura produtiva altamente especializada e pouco flexível, onde os altos investimentos possam ser amortizados durante um longo prazo. Neste sistema produtivo a variação entre os produtos acabados se dá geralmente apenas a nível de montagem final, sendo seus componentes padronizados de forma a permitir a </a:t>
            </a:r>
            <a:r>
              <a:rPr lang="pt-BR" b="1" dirty="0"/>
              <a:t>produção em grande escala</a:t>
            </a:r>
            <a:r>
              <a:rPr lang="pt-BR" dirty="0"/>
              <a:t>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574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49899"/>
            <a:ext cx="4860032" cy="38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251520" y="1556792"/>
            <a:ext cx="8640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dirty="0" err="1"/>
              <a:t>Ex</a:t>
            </a:r>
            <a:r>
              <a:rPr lang="pt-BR" dirty="0"/>
              <a:t>: Fabricação de automóveis, eletrodomésticos, produtos têxteis, produtos cerâmicos, abate e beneficiamento de aves, suínos, gado, etc., e serviços em grande escala como transporte aéreo, editoração de jornais e revistas, etc.</a:t>
            </a:r>
          </a:p>
        </p:txBody>
      </p:sp>
      <p:pic>
        <p:nvPicPr>
          <p:cNvPr id="7170" name="Picture 2" descr="https://encrypted-tbn3.gstatic.com/images?q=tbn:ANd9GcRbYapEYuRsm-4-SaveLfMJKhEv-4pCFp1L1H8mOJFv3Wmz9z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3535135"/>
            <a:ext cx="4402832" cy="32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5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u="sng" dirty="0"/>
              <a:t>PROCESSOS CONTÍNUOS</a:t>
            </a:r>
          </a:p>
          <a:p>
            <a:pPr marL="0" indent="0" algn="ctr">
              <a:buNone/>
            </a:pPr>
            <a:endParaRPr lang="pt-BR" sz="2400" u="sng" dirty="0"/>
          </a:p>
          <a:p>
            <a:r>
              <a:rPr lang="pt-BR" dirty="0"/>
              <a:t>São empregados quando existe uma alta uniformidade na produção e demanda de bens ou serviços, fazendo com que os produtos e os processos produtivos sejam totalmente interdependentes, favorecendo a automatização, não existindo flexibilidade no sistema.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394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/>
          <a:lstStyle/>
          <a:p>
            <a:pPr algn="just"/>
            <a:r>
              <a:rPr lang="pt-BR" dirty="0" err="1"/>
              <a:t>Ex</a:t>
            </a:r>
            <a:r>
              <a:rPr lang="pt-BR" dirty="0"/>
              <a:t>: Produção de bens de base, como energia elétrica, petróleo e derivados, produtos químicos de uma forma geral, etc. serviços de aquecimento e ar condicionado, de limpeza contínua, sistemas de monitoramento por radar, etc.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pic>
        <p:nvPicPr>
          <p:cNvPr id="8194" name="Picture 2" descr="http://www.voges.com.br/_images/imagens/releases_94_Fundi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411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Q97WKNSugGrovlnHduG6kaxs_JFZkKjV40x1PQWEcRIOB7lXQn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57" y="3704114"/>
            <a:ext cx="4739443" cy="31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1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373216"/>
          </a:xfrm>
        </p:spPr>
        <p:txBody>
          <a:bodyPr/>
          <a:lstStyle/>
          <a:p>
            <a:pPr algn="just"/>
            <a:r>
              <a:rPr lang="pt-BR" dirty="0"/>
              <a:t>Nos serviços - Projetar um serviço depende fundamentalmente do tipo de processo.</a:t>
            </a:r>
          </a:p>
          <a:p>
            <a:pPr algn="just"/>
            <a:r>
              <a:rPr lang="pt-BR" dirty="0"/>
              <a:t>Serviços Profissionais</a:t>
            </a:r>
          </a:p>
          <a:p>
            <a:pPr lvl="1" algn="just"/>
            <a:r>
              <a:rPr lang="pt-BR" sz="1800" dirty="0"/>
              <a:t>Alto contato</a:t>
            </a:r>
          </a:p>
          <a:p>
            <a:pPr lvl="1" algn="just"/>
            <a:r>
              <a:rPr lang="pt-BR" sz="1800" dirty="0"/>
              <a:t>Processo serviço(consultores, advogados , arquitetos , auditores...)</a:t>
            </a:r>
          </a:p>
          <a:p>
            <a:pPr algn="just"/>
            <a:r>
              <a:rPr lang="pt-BR" dirty="0"/>
              <a:t>Serviços em Massa</a:t>
            </a:r>
          </a:p>
          <a:p>
            <a:pPr lvl="1" algn="just"/>
            <a:r>
              <a:rPr lang="pt-BR" sz="1800" dirty="0"/>
              <a:t>Contato limitado</a:t>
            </a:r>
          </a:p>
          <a:p>
            <a:pPr lvl="1" algn="just"/>
            <a:r>
              <a:rPr lang="pt-BR" sz="1800" dirty="0"/>
              <a:t>Pouca customização</a:t>
            </a:r>
          </a:p>
          <a:p>
            <a:pPr lvl="1" algn="just"/>
            <a:r>
              <a:rPr lang="pt-BR" sz="1800" dirty="0"/>
              <a:t>Baseados em equipamentos orientados para o produto.</a:t>
            </a:r>
          </a:p>
          <a:p>
            <a:pPr lvl="1" algn="just"/>
            <a:r>
              <a:rPr lang="pt-BR" sz="1800" dirty="0"/>
              <a:t>Incluem supermercado, transporte coletivo...</a:t>
            </a:r>
          </a:p>
          <a:p>
            <a:pPr algn="just"/>
            <a:r>
              <a:rPr lang="pt-BR" dirty="0"/>
              <a:t>Lojas e serviço</a:t>
            </a:r>
          </a:p>
          <a:p>
            <a:pPr lvl="1" algn="just"/>
            <a:r>
              <a:rPr lang="pt-BR" sz="1800" dirty="0"/>
              <a:t>Níveis de contato customização, volume de clientes, liberdade de decisão do pessoal.</a:t>
            </a:r>
          </a:p>
          <a:p>
            <a:pPr lvl="1" algn="just"/>
            <a:r>
              <a:rPr lang="pt-BR" sz="1800" dirty="0"/>
              <a:t>Compreendem bancos, lojas , operadores de excursões de lazer, empresas de aluguel de outros, escolas.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074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processo em manufatura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Algumas características dos Sistemas.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" y="3284984"/>
            <a:ext cx="9124244" cy="23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577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Trabalhinho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Dividem-se em 4 grupos cada grupo com um processo. </a:t>
            </a:r>
          </a:p>
          <a:p>
            <a:r>
              <a:rPr lang="pt-BR" dirty="0"/>
              <a:t>Cada grupo terá que mostrar as etapas de um processo (insumo, conversão e saída).</a:t>
            </a:r>
          </a:p>
          <a:p>
            <a:r>
              <a:rPr lang="pt-BR" dirty="0"/>
              <a:t>APRESENTAÇÃO dia 20- min. = 7 min e </a:t>
            </a:r>
            <a:r>
              <a:rPr lang="pt-BR" dirty="0" err="1"/>
              <a:t>max</a:t>
            </a:r>
            <a:r>
              <a:rPr lang="pt-BR" dirty="0"/>
              <a:t>. 10 min</a:t>
            </a:r>
          </a:p>
          <a:p>
            <a:endParaRPr lang="pt-BR" dirty="0"/>
          </a:p>
          <a:p>
            <a:r>
              <a:rPr lang="pt-BR" dirty="0"/>
              <a:t>Continuo - 1</a:t>
            </a:r>
          </a:p>
          <a:p>
            <a:r>
              <a:rPr lang="pt-BR" dirty="0"/>
              <a:t>Massa - 2</a:t>
            </a:r>
          </a:p>
          <a:p>
            <a:r>
              <a:rPr lang="pt-BR" dirty="0"/>
              <a:t>Lote - 3</a:t>
            </a:r>
          </a:p>
          <a:p>
            <a:r>
              <a:rPr lang="pt-BR" dirty="0"/>
              <a:t>Projeto - 4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32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dos sistemas de produção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937079"/>
              </p:ext>
            </p:extLst>
          </p:nvPr>
        </p:nvGraphicFramePr>
        <p:xfrm>
          <a:off x="467544" y="1772816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61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dos sistemas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1036712"/>
          </a:xfrm>
        </p:spPr>
        <p:txBody>
          <a:bodyPr/>
          <a:lstStyle/>
          <a:p>
            <a:pPr algn="just"/>
            <a:r>
              <a:rPr lang="pt-BR" sz="2400" dirty="0"/>
              <a:t>A função de Produção: transforma insumos em bens ou serviços por meio de um ou mais processos organizados de conversão.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7213949"/>
              </p:ext>
            </p:extLst>
          </p:nvPr>
        </p:nvGraphicFramePr>
        <p:xfrm>
          <a:off x="323528" y="1988840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95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dos sistemas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/>
              <a:t>Exemplos de entradas, conversões e saídas.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6356"/>
            <a:ext cx="8594238" cy="462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1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dos sistemas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110872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Produção: a função consiste em todas atividades que diretamente estão relacionadas com a produção de bens e serviços.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02981"/>
              </p:ext>
            </p:extLst>
          </p:nvPr>
        </p:nvGraphicFramePr>
        <p:xfrm>
          <a:off x="251520" y="2492896"/>
          <a:ext cx="8640960" cy="388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Operações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Sistema Produtivo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Produção de bens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Manufaturas, construção civil, estaleiros, </a:t>
                      </a:r>
                    </a:p>
                    <a:p>
                      <a:pPr algn="ctr"/>
                      <a:r>
                        <a:rPr lang="pt-BR" dirty="0"/>
                        <a:t>minerações, agropecuárias.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Movimentação e armazenagem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Correio, hotelaria, transportadoras, </a:t>
                      </a:r>
                      <a:r>
                        <a:rPr lang="pt-BR" dirty="0" err="1"/>
                        <a:t>aerolinhas</a:t>
                      </a:r>
                      <a:r>
                        <a:rPr lang="pt-BR" dirty="0"/>
                        <a:t>, entrepostos.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Entretenimento e comunicação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Estações de TV e rádio, clubes, estúdios de </a:t>
                      </a:r>
                    </a:p>
                    <a:p>
                      <a:pPr algn="ctr"/>
                      <a:r>
                        <a:rPr lang="pt-BR" dirty="0"/>
                        <a:t>cinema, jornais.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Aluguel, permuta e empréstimos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Banco, seguradoras, locadoras de bens.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96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dos sistemas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dirty="0"/>
              <a:t>Engenharia do Produto: informações contidas nas listas de materiais e desenhos técnicos.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/>
              <a:t>Engenharia de Processo: roteiros de fabricação e os lead times (prazo de execução).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/>
              <a:t>Marketing: planos de vendas e pedidos firmes.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/>
              <a:t>Manutenção: planos de manutenção.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/>
              <a:t>Compras/Suprimentos: informa entradas e saídas dos materiais em estoques.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/>
              <a:t>Recursos humanos: Programas de treinamento.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/>
              <a:t>Finanças: Plano de investimentos e o fluxo de caixa.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46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Classificação dos sistemas dos sistemas </a:t>
            </a:r>
            <a:br>
              <a:rPr lang="pt-BR" dirty="0"/>
            </a:br>
            <a:r>
              <a:rPr lang="pt-BR" dirty="0"/>
              <a:t>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Existem várias formas de classificar os sistemas de produção: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/>
              <a:t>Pelo grau de padronização dos produtos:</a:t>
            </a:r>
          </a:p>
          <a:p>
            <a:pPr lvl="1"/>
            <a:r>
              <a:rPr lang="pt-BR" sz="2400" dirty="0"/>
              <a:t>padronizados; sob medida.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/>
              <a:t>Pelo tipo de operação que sofrem os produtos:</a:t>
            </a:r>
          </a:p>
          <a:p>
            <a:pPr lvl="1"/>
            <a:r>
              <a:rPr lang="pt-BR" sz="2400" dirty="0"/>
              <a:t>contínuos; repetitivos em massa; repetitivos em lote; por projeto.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/>
              <a:t>Pela natureza do produto: </a:t>
            </a:r>
          </a:p>
          <a:p>
            <a:pPr lvl="1"/>
            <a:r>
              <a:rPr lang="pt-BR" sz="2400" dirty="0"/>
              <a:t>bens, serviços.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192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dos sistemas dos sistemas </a:t>
            </a:r>
            <a:br>
              <a:rPr lang="pt-BR" dirty="0"/>
            </a:br>
            <a:r>
              <a:rPr lang="pt-BR" dirty="0"/>
              <a:t>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dirty="0"/>
              <a:t>A classificação dos sistemas produtivos tem por finalidade facilitar o entendimento das características inerentes a cada sistema de produção e sua relação com a complexidade do planejamento e execução das atividades produtivas.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13/03/2024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05881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1551</Words>
  <Application>Microsoft Office PowerPoint</Application>
  <PresentationFormat>Apresentação na tela (4:3)</PresentationFormat>
  <Paragraphs>225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Design padrão</vt:lpstr>
      <vt:lpstr>Curso Técnico em Edificações  GESTÃO E EMPREENDEDORISMO (GEMP)  Tipos de sistemas produtivos  </vt:lpstr>
      <vt:lpstr>Introdução</vt:lpstr>
      <vt:lpstr>Funções dos sistemas de produção</vt:lpstr>
      <vt:lpstr>Funções dos sistemas de produção</vt:lpstr>
      <vt:lpstr>Funções dos sistemas de produção</vt:lpstr>
      <vt:lpstr>Funções dos sistemas de produção</vt:lpstr>
      <vt:lpstr>Funções dos sistemas de produção</vt:lpstr>
      <vt:lpstr> Classificação dos sistemas dos sistemas  de produção</vt:lpstr>
      <vt:lpstr>Classificação dos sistemas dos sistemas  de produção</vt:lpstr>
      <vt:lpstr>Grau de Padronização dos Produtos</vt:lpstr>
      <vt:lpstr>Grau de Padronização dos Produtos</vt:lpstr>
      <vt:lpstr>Grau de Padronização dos Produtos</vt:lpstr>
      <vt:lpstr>Grau de Padronização dos Produtos</vt:lpstr>
      <vt:lpstr> Tipos de processo em manufatura</vt:lpstr>
      <vt:lpstr>Tipos de processo em manufatura</vt:lpstr>
      <vt:lpstr>Tipos de processo em manufatura</vt:lpstr>
      <vt:lpstr>Tipos de processo em manufatura</vt:lpstr>
      <vt:lpstr>Tipos de processo em manufatura</vt:lpstr>
      <vt:lpstr>Tipos de processo em manufatura</vt:lpstr>
      <vt:lpstr>Tipos de processo em manufatura</vt:lpstr>
      <vt:lpstr>Tipos de processo em manufatura</vt:lpstr>
      <vt:lpstr>Tipos de processo em manufatura</vt:lpstr>
      <vt:lpstr>Tipos de processo em manufatura</vt:lpstr>
      <vt:lpstr>Tipos de processo em manufatura</vt:lpstr>
      <vt:lpstr>Tipos de processo em manufatura</vt:lpstr>
      <vt:lpstr>Tipos de processo em manufatura</vt:lpstr>
      <vt:lpstr>Trabalhinho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L Deboni</dc:creator>
  <cp:lastModifiedBy>marcia.beck@ifpr.edu.br</cp:lastModifiedBy>
  <cp:revision>207</cp:revision>
  <dcterms:created xsi:type="dcterms:W3CDTF">2009-08-05T14:26:45Z</dcterms:created>
  <dcterms:modified xsi:type="dcterms:W3CDTF">2024-03-13T17:58:26Z</dcterms:modified>
</cp:coreProperties>
</file>