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f4bf17f881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1f4bf17f881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1f4bf17f881_0_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f4bf17f881_0_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1f4bf17f881_0_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1f4bf17f881_0_3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f4bf17f881_0_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g1f4bf17f881_0_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1f4bf17f881_0_7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f4bf17f881_0_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g1f4bf17f881_0_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1f4bf17f881_0_8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f413592482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g1f413592482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1f413592482_0_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f4bf17f881_0_9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g1f4bf17f881_0_9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1f4bf17f881_0_9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f413592482_0_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g1f413592482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1f413592482_0_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f1c63ddc2f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g1f1c63ddc2f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g1f1c63ddc2f_0_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f413592482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g1f413592482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g1f413592482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f413592482_0_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7" name="Google Shape;287;g1f413592482_0_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g1f413592482_0_5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f1c63ddc2f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9" name="Google Shape;299;g1f1c63ddc2f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1f1c63ddc2f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f4bf17f881_0_1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1" name="Google Shape;311;g1f4bf17f881_0_1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g1f4bf17f881_0_13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3" name="Google Shape;32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f1c63ddc2f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1f1c63ddc2f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f1c63ddc2f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f1c63ddc2f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1f1c63ddc2f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1f1c63ddc2f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f413592482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1f413592482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1f413592482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f413592482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1f413592482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f413592482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f4bf17f881_0_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1f4bf17f881_0_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1f4bf17f881_0_4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f4bf17f881_0_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f4bf17f881_0_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f4bf17f881_0_5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f4bf17f881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1f4bf17f881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1f4bf17f881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9599"/>
              </a:buClr>
              <a:buSzPts val="2400"/>
              <a:buNone/>
              <a:defRPr sz="2400">
                <a:solidFill>
                  <a:srgbClr val="92959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2000"/>
              <a:buNone/>
              <a:defRPr sz="2000">
                <a:solidFill>
                  <a:srgbClr val="92959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8hG7PCBZkOg" TargetMode="External"/><Relationship Id="rId5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1263325" y="3116975"/>
            <a:ext cx="96855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44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Pontuação</a:t>
            </a:r>
            <a:endParaRPr b="1" sz="4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Professora Mariana Klafke</a:t>
            </a:r>
            <a:endParaRPr b="0" i="0" sz="2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032750" y="5623125"/>
            <a:ext cx="10126500" cy="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Curso Técnico Subsequente em Mecânica - Redação Técnica e Expressão Oral II</a:t>
            </a:r>
            <a:endParaRPr b="1" i="0" sz="20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842" y="573950"/>
            <a:ext cx="5752147" cy="1360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/>
        </p:nvSpPr>
        <p:spPr>
          <a:xfrm>
            <a:off x="661725" y="2333575"/>
            <a:ext cx="11025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rgbClr val="92D050"/>
                </a:solidFill>
              </a:rPr>
              <a:t>Separar  orações reduzidas de gerúndio, de particípio e de infinitivo</a:t>
            </a:r>
            <a:r>
              <a:rPr b="1" lang="pt-BR" sz="2400">
                <a:solidFill>
                  <a:schemeClr val="accent3"/>
                </a:solidFill>
              </a:rPr>
              <a:t>, quando equivalentes a orações adverbiais: </a:t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347C36"/>
                </a:solidFill>
              </a:rPr>
              <a:t>Não obtendo resultado,</a:t>
            </a:r>
            <a:r>
              <a:rPr b="1" lang="pt-BR" sz="2400">
                <a:solidFill>
                  <a:schemeClr val="accent3"/>
                </a:solidFill>
              </a:rPr>
              <a:t> indignou-se. (Graciliano Ramos)</a:t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347C36"/>
                </a:solidFill>
              </a:rPr>
              <a:t>Ao falar, </a:t>
            </a:r>
            <a:r>
              <a:rPr b="1" lang="pt-BR" sz="2400">
                <a:solidFill>
                  <a:schemeClr val="accent3"/>
                </a:solidFill>
              </a:rPr>
              <a:t>já sabia da resposta. (Jorge Amado)</a:t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rgbClr val="92D050"/>
                </a:solidFill>
              </a:rPr>
              <a:t>Antes de locuções adversativas como “e sim” ou “e não”</a:t>
            </a:r>
            <a:r>
              <a:rPr b="1" lang="pt-BR" sz="2400">
                <a:solidFill>
                  <a:schemeClr val="accent3"/>
                </a:solidFill>
              </a:rPr>
              <a:t> (somente uma vírgula, precedendo-as): </a:t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Hoje estudarei matemática</a:t>
            </a:r>
            <a:r>
              <a:rPr b="1" lang="pt-BR" sz="2400">
                <a:solidFill>
                  <a:srgbClr val="347C36"/>
                </a:solidFill>
              </a:rPr>
              <a:t>, e não</a:t>
            </a:r>
            <a:r>
              <a:rPr b="1" lang="pt-BR" sz="2400">
                <a:solidFill>
                  <a:schemeClr val="accent3"/>
                </a:solidFill>
              </a:rPr>
              <a:t> Física.</a:t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</p:txBody>
      </p:sp>
      <p:sp>
        <p:nvSpPr>
          <p:cNvPr id="191" name="Google Shape;191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92" name="Google Shape;192;p22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3" name="Google Shape;19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2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95" name="Google Shape;195;p22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02" name="Google Shape;202;p23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3" name="Google Shape;20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3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05" name="Google Shape;205;p23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6" name="Google Shape;206;p23"/>
          <p:cNvSpPr txBox="1"/>
          <p:nvPr/>
        </p:nvSpPr>
        <p:spPr>
          <a:xfrm>
            <a:off x="661725" y="2181175"/>
            <a:ext cx="11025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rgbClr val="92D050"/>
                </a:solidFill>
              </a:rPr>
              <a:t>Antes</a:t>
            </a:r>
            <a:r>
              <a:rPr b="1" lang="pt-BR" sz="2400">
                <a:solidFill>
                  <a:schemeClr val="accent3"/>
                </a:solidFill>
              </a:rPr>
              <a:t> de </a:t>
            </a:r>
            <a:r>
              <a:rPr b="1" lang="pt-BR" sz="2400">
                <a:solidFill>
                  <a:srgbClr val="92D050"/>
                </a:solidFill>
              </a:rPr>
              <a:t>certas</a:t>
            </a:r>
            <a:r>
              <a:rPr b="1" lang="pt-BR" sz="2400">
                <a:solidFill>
                  <a:schemeClr val="accent3"/>
                </a:solidFill>
              </a:rPr>
              <a:t> </a:t>
            </a:r>
            <a:r>
              <a:rPr b="1" lang="pt-BR" sz="2400">
                <a:solidFill>
                  <a:srgbClr val="92D050"/>
                </a:solidFill>
              </a:rPr>
              <a:t>conjunções</a:t>
            </a:r>
            <a:r>
              <a:rPr b="1" lang="pt-BR" sz="2400">
                <a:solidFill>
                  <a:schemeClr val="accent3"/>
                </a:solidFill>
              </a:rPr>
              <a:t> (mas, porém, pois, embora, contudo, todavia, portanto, logo):</a:t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Sei que você não gosta de estudar durante o feriado</a:t>
            </a:r>
            <a:r>
              <a:rPr b="1" lang="pt-BR" sz="2400">
                <a:solidFill>
                  <a:srgbClr val="347C36"/>
                </a:solidFill>
              </a:rPr>
              <a:t>, mas</a:t>
            </a:r>
            <a:r>
              <a:rPr b="1" lang="pt-BR" sz="2400">
                <a:solidFill>
                  <a:schemeClr val="accent3"/>
                </a:solidFill>
              </a:rPr>
              <a:t> será preciso para fazer um bom exame.</a:t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rgbClr val="92D050"/>
                </a:solidFill>
              </a:rPr>
              <a:t>Indicar</a:t>
            </a:r>
            <a:r>
              <a:rPr b="1" lang="pt-BR" sz="2400">
                <a:solidFill>
                  <a:schemeClr val="accent3"/>
                </a:solidFill>
              </a:rPr>
              <a:t> o </a:t>
            </a:r>
            <a:r>
              <a:rPr b="1" lang="pt-BR" sz="2400">
                <a:solidFill>
                  <a:srgbClr val="92D050"/>
                </a:solidFill>
              </a:rPr>
              <a:t>apagamento</a:t>
            </a:r>
            <a:r>
              <a:rPr b="1" lang="pt-BR" sz="2400">
                <a:solidFill>
                  <a:schemeClr val="accent3"/>
                </a:solidFill>
              </a:rPr>
              <a:t> de um </a:t>
            </a:r>
            <a:r>
              <a:rPr b="1" lang="pt-BR" sz="2400">
                <a:solidFill>
                  <a:srgbClr val="92D050"/>
                </a:solidFill>
              </a:rPr>
              <a:t>verbo</a:t>
            </a:r>
            <a:r>
              <a:rPr b="1" lang="pt-BR" sz="2400">
                <a:solidFill>
                  <a:schemeClr val="accent3"/>
                </a:solidFill>
              </a:rPr>
              <a:t>, ou seja, utiliza-se a vírgula para marcar que o verbo está subentendido na oração:</a:t>
            </a:r>
            <a:endParaRPr b="1" sz="2400">
              <a:solidFill>
                <a:schemeClr val="accent3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Eu cuido das crianças; </a:t>
            </a:r>
            <a:r>
              <a:rPr b="1" lang="pt-BR" sz="2400">
                <a:solidFill>
                  <a:srgbClr val="347C36"/>
                </a:solidFill>
              </a:rPr>
              <a:t>você, </a:t>
            </a:r>
            <a:r>
              <a:rPr b="1" lang="pt-BR" sz="2400">
                <a:solidFill>
                  <a:schemeClr val="accent3"/>
                </a:solidFill>
              </a:rPr>
              <a:t>das malas.</a:t>
            </a:r>
            <a:endParaRPr b="1" sz="2400">
              <a:solidFill>
                <a:schemeClr val="accent3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Você prefere cachoeira, e </a:t>
            </a:r>
            <a:r>
              <a:rPr b="1" lang="pt-BR" sz="2400">
                <a:solidFill>
                  <a:srgbClr val="347C36"/>
                </a:solidFill>
              </a:rPr>
              <a:t>eu, </a:t>
            </a:r>
            <a:r>
              <a:rPr b="1" lang="pt-BR" sz="2400">
                <a:solidFill>
                  <a:schemeClr val="accent3"/>
                </a:solidFill>
              </a:rPr>
              <a:t>o mar.</a:t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13" name="Google Shape;213;p24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4" name="Google Shape;21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4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16" name="Google Shape;216;p24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Vírgula: resumo das principais regras!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7" name="Google Shape;217;p24"/>
          <p:cNvSpPr txBox="1"/>
          <p:nvPr/>
        </p:nvSpPr>
        <p:spPr>
          <a:xfrm>
            <a:off x="661725" y="2714575"/>
            <a:ext cx="11025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AutoNum type="arabicParenR"/>
            </a:pPr>
            <a:r>
              <a:rPr b="1" lang="pt-BR" sz="2800">
                <a:solidFill>
                  <a:schemeClr val="accent3"/>
                </a:solidFill>
              </a:rPr>
              <a:t>Use a vírgula para separar elementos que você poderia listar</a:t>
            </a:r>
            <a:endParaRPr b="1" sz="2800">
              <a:solidFill>
                <a:schemeClr val="accent3"/>
              </a:solidFill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AutoNum type="arabicParenR"/>
            </a:pPr>
            <a:r>
              <a:rPr b="1" lang="pt-BR" sz="2800">
                <a:solidFill>
                  <a:schemeClr val="accent3"/>
                </a:solidFill>
              </a:rPr>
              <a:t>Use a vírgula para separar explicações que estão no meio da frase</a:t>
            </a:r>
            <a:endParaRPr b="1" sz="2800">
              <a:solidFill>
                <a:schemeClr val="accent3"/>
              </a:solidFill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AutoNum type="arabicParenR"/>
            </a:pPr>
            <a:r>
              <a:rPr b="1" lang="pt-BR" sz="2800">
                <a:solidFill>
                  <a:schemeClr val="accent3"/>
                </a:solidFill>
              </a:rPr>
              <a:t>Use a vírgula para separar o lugar, o tempo ou o modo que vier no início ou no meio da frase</a:t>
            </a:r>
            <a:endParaRPr b="1" sz="2800">
              <a:solidFill>
                <a:schemeClr val="accent3"/>
              </a:solidFill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AutoNum type="arabicParenR"/>
            </a:pPr>
            <a:r>
              <a:rPr b="1" lang="pt-BR" sz="2800">
                <a:solidFill>
                  <a:schemeClr val="accent3"/>
                </a:solidFill>
              </a:rPr>
              <a:t>Use a vírgula para separar orações independentes</a:t>
            </a:r>
            <a:endParaRPr b="1" sz="28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5"/>
          <p:cNvSpPr txBox="1"/>
          <p:nvPr/>
        </p:nvSpPr>
        <p:spPr>
          <a:xfrm>
            <a:off x="661725" y="2331838"/>
            <a:ext cx="11025600" cy="34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92D050"/>
                </a:solidFill>
              </a:rPr>
              <a:t>Não se usa vírgula separando termos que, do ponto de vista sintático, ligam-se diretamente entre si, principalmente:</a:t>
            </a:r>
            <a:endParaRPr b="1" sz="2400">
              <a:solidFill>
                <a:srgbClr val="92D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347C36"/>
                </a:solidFill>
              </a:rPr>
              <a:t>a) entre sujeito e predicado</a:t>
            </a:r>
            <a:endParaRPr b="1" sz="24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Os municípios e os estados</a:t>
            </a:r>
            <a:r>
              <a:rPr b="1" lang="pt-BR" sz="2400">
                <a:solidFill>
                  <a:srgbClr val="FF0000"/>
                </a:solidFill>
              </a:rPr>
              <a:t>,</a:t>
            </a:r>
            <a:r>
              <a:rPr b="1" lang="pt-BR" sz="2400">
                <a:solidFill>
                  <a:schemeClr val="accent3"/>
                </a:solidFill>
              </a:rPr>
              <a:t> são os principais responsáveis pela educação básica no país.</a:t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347C36"/>
                </a:solidFill>
              </a:rPr>
              <a:t>b) entre o verbo e seus objetos</a:t>
            </a:r>
            <a:endParaRPr b="1" sz="24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O professor revelou aos alunos</a:t>
            </a:r>
            <a:r>
              <a:rPr b="1" lang="pt-BR" sz="2400">
                <a:solidFill>
                  <a:srgbClr val="FF0000"/>
                </a:solidFill>
              </a:rPr>
              <a:t>,</a:t>
            </a:r>
            <a:r>
              <a:rPr b="1" lang="pt-BR" sz="2400">
                <a:solidFill>
                  <a:schemeClr val="accent3"/>
                </a:solidFill>
              </a:rPr>
              <a:t> quem estava aprovado.</a:t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</p:txBody>
      </p:sp>
      <p:sp>
        <p:nvSpPr>
          <p:cNvPr id="224" name="Google Shape;224;p2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25" name="Google Shape;225;p25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6" name="Google Shape;22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5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28" name="Google Shape;228;p25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Quando NÃO se usa 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"/>
          <p:cNvSpPr txBox="1"/>
          <p:nvPr/>
        </p:nvSpPr>
        <p:spPr>
          <a:xfrm>
            <a:off x="539925" y="2485975"/>
            <a:ext cx="111822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O ponto e vírgula é um </a:t>
            </a:r>
            <a:r>
              <a:rPr b="1" lang="pt-BR" sz="2400">
                <a:solidFill>
                  <a:srgbClr val="92D050"/>
                </a:solidFill>
              </a:rPr>
              <a:t>sinal intermediário entre o ponto e a vírgula</a:t>
            </a:r>
            <a:r>
              <a:rPr b="1" lang="pt-BR" sz="2400">
                <a:solidFill>
                  <a:schemeClr val="accent3"/>
                </a:solidFill>
              </a:rPr>
              <a:t>, o que torna seu uso um pouco impreciso e dependente do contexto. Porém, o uso mais comum desse sinal é para separar partes de um período, das quais ao menos uma esteja já subdividida por vírgula.</a:t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Exemplo: Chamo-me Inácio</a:t>
            </a:r>
            <a:r>
              <a:rPr b="1" lang="pt-BR" sz="2400">
                <a:solidFill>
                  <a:srgbClr val="347C36"/>
                </a:solidFill>
              </a:rPr>
              <a:t>; ele, Bendito.</a:t>
            </a:r>
            <a:r>
              <a:rPr b="1" lang="pt-BR" sz="2400">
                <a:solidFill>
                  <a:schemeClr val="accent3"/>
                </a:solidFill>
              </a:rPr>
              <a:t> (Machado de Assis)</a:t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</p:txBody>
      </p:sp>
      <p:sp>
        <p:nvSpPr>
          <p:cNvPr id="235" name="Google Shape;235;p2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6" name="Google Shape;236;p26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7" name="Google Shape;23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6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39" name="Google Shape;239;p26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Ponto e 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46" name="Google Shape;246;p27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47" name="Google Shape;24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7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49" name="Google Shape;249;p27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Ponto e 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0" name="Google Shape;250;p27"/>
          <p:cNvSpPr txBox="1"/>
          <p:nvPr/>
        </p:nvSpPr>
        <p:spPr>
          <a:xfrm>
            <a:off x="539925" y="2257375"/>
            <a:ext cx="111822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Também se usa ponto e vírgula para </a:t>
            </a:r>
            <a:r>
              <a:rPr b="1" lang="pt-BR" sz="2000">
                <a:solidFill>
                  <a:srgbClr val="92D050"/>
                </a:solidFill>
              </a:rPr>
              <a:t>separar os diversos itens de enunciados enumerativos</a:t>
            </a:r>
            <a:r>
              <a:rPr b="1" lang="pt-BR" sz="2000">
                <a:solidFill>
                  <a:schemeClr val="accent3"/>
                </a:solidFill>
              </a:rPr>
              <a:t> (em leis, decretos, portarias, regulamentos etc.):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Art. 127 – São penalidades disciplinares: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I- advertência</a:t>
            </a:r>
            <a:r>
              <a:rPr b="1" lang="pt-BR" sz="2000">
                <a:solidFill>
                  <a:srgbClr val="347C36"/>
                </a:solidFill>
              </a:rPr>
              <a:t>;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II- suspensão</a:t>
            </a:r>
            <a:r>
              <a:rPr b="1" lang="pt-BR" sz="2000">
                <a:solidFill>
                  <a:srgbClr val="347C36"/>
                </a:solidFill>
              </a:rPr>
              <a:t>;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III- demissão</a:t>
            </a:r>
            <a:r>
              <a:rPr b="1" lang="pt-BR" sz="2000">
                <a:solidFill>
                  <a:srgbClr val="347C36"/>
                </a:solidFill>
              </a:rPr>
              <a:t>;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IV- cassação de aposentadoria ou disponibilidade</a:t>
            </a:r>
            <a:r>
              <a:rPr b="1" lang="pt-BR" sz="2000">
                <a:solidFill>
                  <a:srgbClr val="347C36"/>
                </a:solidFill>
              </a:rPr>
              <a:t>;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V- destituição de cargo em comissão</a:t>
            </a:r>
            <a:r>
              <a:rPr b="1" lang="pt-BR" sz="2000">
                <a:solidFill>
                  <a:srgbClr val="347C36"/>
                </a:solidFill>
              </a:rPr>
              <a:t>;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VI- destituição de função comissionada. 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(cap. V das penalidades referentes ao Direito Administrativo)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8"/>
          <p:cNvSpPr txBox="1"/>
          <p:nvPr/>
        </p:nvSpPr>
        <p:spPr>
          <a:xfrm>
            <a:off x="504975" y="2304664"/>
            <a:ext cx="11182200" cy="34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Os dois pontos são utilizados para </a:t>
            </a:r>
            <a:r>
              <a:rPr b="1" lang="pt-BR" sz="2000">
                <a:solidFill>
                  <a:srgbClr val="92D050"/>
                </a:solidFill>
              </a:rPr>
              <a:t>anunciar</a:t>
            </a:r>
            <a:r>
              <a:rPr b="1" lang="pt-BR" sz="2000">
                <a:solidFill>
                  <a:schemeClr val="accent3"/>
                </a:solidFill>
              </a:rPr>
              <a:t>: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- uma </a:t>
            </a:r>
            <a:r>
              <a:rPr b="1" lang="pt-BR" sz="2000">
                <a:solidFill>
                  <a:srgbClr val="92D050"/>
                </a:solidFill>
              </a:rPr>
              <a:t>citação</a:t>
            </a:r>
            <a:r>
              <a:rPr b="1" lang="pt-BR" sz="2000">
                <a:solidFill>
                  <a:schemeClr val="accent3"/>
                </a:solidFill>
              </a:rPr>
              <a:t> (geralmente depois de verbo ou expressão que signifique dizer, responder, perguntar e afins); 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Eu lhe responderia: a vida é uma ilusão... (Afrânio Peixoto)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- uma </a:t>
            </a:r>
            <a:r>
              <a:rPr b="1" lang="pt-BR" sz="2000">
                <a:solidFill>
                  <a:srgbClr val="92D050"/>
                </a:solidFill>
              </a:rPr>
              <a:t>enumeração</a:t>
            </a:r>
            <a:r>
              <a:rPr b="1" lang="pt-BR" sz="2000">
                <a:solidFill>
                  <a:schemeClr val="accent3"/>
                </a:solidFill>
              </a:rPr>
              <a:t> </a:t>
            </a:r>
            <a:r>
              <a:rPr b="1" lang="pt-BR" sz="2000">
                <a:solidFill>
                  <a:srgbClr val="92D050"/>
                </a:solidFill>
              </a:rPr>
              <a:t>explicativa</a:t>
            </a:r>
            <a:r>
              <a:rPr b="1" lang="pt-BR" sz="2000">
                <a:solidFill>
                  <a:schemeClr val="accent3"/>
                </a:solidFill>
              </a:rPr>
              <a:t>; 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Viajo entre todas as coisas do mundo: homem, flores, animais, água... (Cecília Meireles)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accent3"/>
                </a:solidFill>
              </a:rPr>
              <a:t>- um </a:t>
            </a:r>
            <a:r>
              <a:rPr b="1" lang="pt-BR" sz="2000">
                <a:solidFill>
                  <a:srgbClr val="92D050"/>
                </a:solidFill>
              </a:rPr>
              <a:t>esclarecimento</a:t>
            </a:r>
            <a:r>
              <a:rPr b="1" lang="pt-BR" sz="2000">
                <a:solidFill>
                  <a:schemeClr val="accent3"/>
                </a:solidFill>
              </a:rPr>
              <a:t>, uma </a:t>
            </a:r>
            <a:r>
              <a:rPr b="1" lang="pt-BR" sz="2000">
                <a:solidFill>
                  <a:srgbClr val="92D050"/>
                </a:solidFill>
              </a:rPr>
              <a:t>síntese</a:t>
            </a:r>
            <a:r>
              <a:rPr b="1" lang="pt-BR" sz="2000">
                <a:solidFill>
                  <a:schemeClr val="accent3"/>
                </a:solidFill>
              </a:rPr>
              <a:t> ou uma </a:t>
            </a:r>
            <a:r>
              <a:rPr b="1" lang="pt-BR" sz="2000">
                <a:solidFill>
                  <a:srgbClr val="92D050"/>
                </a:solidFill>
              </a:rPr>
              <a:t>consequência</a:t>
            </a:r>
            <a:r>
              <a:rPr b="1" lang="pt-BR" sz="2000">
                <a:solidFill>
                  <a:schemeClr val="accent3"/>
                </a:solidFill>
              </a:rPr>
              <a:t> do que foi enunciado. </a:t>
            </a:r>
            <a:endParaRPr b="1" sz="20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Não sou alegre nem sou triste: sou poeta. (Cecília Meireles)</a:t>
            </a:r>
            <a:endParaRPr b="1" sz="2000">
              <a:solidFill>
                <a:srgbClr val="347C36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3"/>
              </a:solidFill>
            </a:endParaRPr>
          </a:p>
        </p:txBody>
      </p:sp>
      <p:sp>
        <p:nvSpPr>
          <p:cNvPr id="257" name="Google Shape;257;p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58" name="Google Shape;258;p28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59" name="Google Shape;25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28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61" name="Google Shape;261;p28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Dois pontos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68" name="Google Shape;268;p29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9" name="Google Shape;26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9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Aspas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1" name="Google Shape;271;p29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72" name="Google Shape;272;p29"/>
          <p:cNvSpPr txBox="1"/>
          <p:nvPr/>
        </p:nvSpPr>
        <p:spPr>
          <a:xfrm>
            <a:off x="539925" y="2257975"/>
            <a:ext cx="111822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/>
              <a:t>As aspas são utilizadas principalmente no início e no final de uma citação, para </a:t>
            </a:r>
            <a:r>
              <a:rPr b="1" lang="pt-BR" sz="2100">
                <a:solidFill>
                  <a:srgbClr val="92D050"/>
                </a:solidFill>
              </a:rPr>
              <a:t>demarcar</a:t>
            </a:r>
            <a:r>
              <a:rPr b="1" lang="pt-BR" sz="2100"/>
              <a:t> </a:t>
            </a:r>
            <a:r>
              <a:rPr b="1" lang="pt-BR" sz="2100">
                <a:solidFill>
                  <a:srgbClr val="92D050"/>
                </a:solidFill>
              </a:rPr>
              <a:t>outra</a:t>
            </a:r>
            <a:r>
              <a:rPr b="1" lang="pt-BR" sz="2100"/>
              <a:t> </a:t>
            </a:r>
            <a:r>
              <a:rPr b="1" lang="pt-BR" sz="2100">
                <a:solidFill>
                  <a:srgbClr val="92D050"/>
                </a:solidFill>
              </a:rPr>
              <a:t>voz</a:t>
            </a:r>
            <a:r>
              <a:rPr b="1" lang="pt-BR" sz="2100"/>
              <a:t> e diferenciá-la do restante do contexto. Também são utilizadas para ressaltar uma </a:t>
            </a:r>
            <a:r>
              <a:rPr b="1" lang="pt-BR" sz="2100">
                <a:solidFill>
                  <a:srgbClr val="92D050"/>
                </a:solidFill>
              </a:rPr>
              <a:t>gíria</a:t>
            </a:r>
            <a:r>
              <a:rPr b="1" lang="pt-BR" sz="2100"/>
              <a:t>, </a:t>
            </a:r>
            <a:r>
              <a:rPr b="1" lang="pt-BR" sz="2100">
                <a:solidFill>
                  <a:srgbClr val="92D050"/>
                </a:solidFill>
              </a:rPr>
              <a:t>palavra</a:t>
            </a:r>
            <a:r>
              <a:rPr b="1" lang="pt-BR" sz="2100"/>
              <a:t> </a:t>
            </a:r>
            <a:r>
              <a:rPr b="1" lang="pt-BR" sz="2100">
                <a:solidFill>
                  <a:srgbClr val="92D050"/>
                </a:solidFill>
              </a:rPr>
              <a:t>estrangeira</a:t>
            </a:r>
            <a:r>
              <a:rPr b="1" lang="pt-BR" sz="2100"/>
              <a:t> ou qualquer </a:t>
            </a:r>
            <a:r>
              <a:rPr b="1" lang="pt-BR" sz="2100">
                <a:solidFill>
                  <a:srgbClr val="92D050"/>
                </a:solidFill>
              </a:rPr>
              <a:t>expressão</a:t>
            </a:r>
            <a:r>
              <a:rPr b="1" lang="pt-BR" sz="2100"/>
              <a:t> </a:t>
            </a:r>
            <a:r>
              <a:rPr b="1" lang="pt-BR" sz="2100">
                <a:solidFill>
                  <a:srgbClr val="92D050"/>
                </a:solidFill>
              </a:rPr>
              <a:t>fora</a:t>
            </a:r>
            <a:r>
              <a:rPr b="1" lang="pt-BR" sz="2100"/>
              <a:t> </a:t>
            </a:r>
            <a:r>
              <a:rPr b="1" lang="pt-BR" sz="2100">
                <a:solidFill>
                  <a:srgbClr val="92D050"/>
                </a:solidFill>
              </a:rPr>
              <a:t>do</a:t>
            </a:r>
            <a:r>
              <a:rPr b="1" lang="pt-BR" sz="2100"/>
              <a:t> </a:t>
            </a:r>
            <a:r>
              <a:rPr b="1" lang="pt-BR" sz="2100">
                <a:solidFill>
                  <a:srgbClr val="92D050"/>
                </a:solidFill>
              </a:rPr>
              <a:t>esperado</a:t>
            </a:r>
            <a:r>
              <a:rPr b="1" lang="pt-BR" sz="2100"/>
              <a:t> naquele discurso ou até mesmo para </a:t>
            </a:r>
            <a:r>
              <a:rPr b="1" lang="pt-BR" sz="2100">
                <a:solidFill>
                  <a:srgbClr val="92D050"/>
                </a:solidFill>
              </a:rPr>
              <a:t>acentuar</a:t>
            </a:r>
            <a:r>
              <a:rPr b="1" lang="pt-BR" sz="2100"/>
              <a:t> o </a:t>
            </a:r>
            <a:r>
              <a:rPr b="1" lang="pt-BR" sz="2100">
                <a:solidFill>
                  <a:srgbClr val="92D050"/>
                </a:solidFill>
              </a:rPr>
              <a:t>significado</a:t>
            </a:r>
            <a:r>
              <a:rPr b="1" lang="pt-BR" sz="2100"/>
              <a:t> de uma palavra ou expressão. Exemplos: </a:t>
            </a:r>
            <a:endParaRPr b="1" sz="21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-3619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2100"/>
              <a:buChar char="●"/>
            </a:pPr>
            <a:r>
              <a:rPr b="1" lang="pt-BR" sz="2100">
                <a:solidFill>
                  <a:srgbClr val="347C36"/>
                </a:solidFill>
              </a:rPr>
              <a:t>Ontem, minha mãe me disse: “Filho, tome cuidado”. </a:t>
            </a:r>
            <a:endParaRPr b="1" sz="2100">
              <a:solidFill>
                <a:srgbClr val="347C36"/>
              </a:solidFill>
            </a:endParaRPr>
          </a:p>
          <a:p>
            <a:pPr indent="-3619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2100"/>
              <a:buChar char="●"/>
            </a:pPr>
            <a:r>
              <a:rPr b="1" lang="pt-BR" sz="2100">
                <a:solidFill>
                  <a:srgbClr val="347C36"/>
                </a:solidFill>
              </a:rPr>
              <a:t>Era melhor que fosse "clown". (Erico Verissimo)</a:t>
            </a:r>
            <a:endParaRPr b="1" sz="2100">
              <a:solidFill>
                <a:srgbClr val="347C36"/>
              </a:solidFill>
            </a:endParaRPr>
          </a:p>
          <a:p>
            <a:pPr indent="-3619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2100"/>
              <a:buChar char="●"/>
            </a:pPr>
            <a:r>
              <a:rPr b="1" lang="pt-BR" sz="2100">
                <a:solidFill>
                  <a:srgbClr val="347C36"/>
                </a:solidFill>
              </a:rPr>
              <a:t>A palavra "nordeste" é hoje uma palavra desfigurada pela expressão </a:t>
            </a:r>
            <a:endParaRPr b="1" sz="2100">
              <a:solidFill>
                <a:srgbClr val="347C36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>
                <a:solidFill>
                  <a:srgbClr val="347C36"/>
                </a:solidFill>
              </a:rPr>
              <a:t>"obras do Nordeste" que quer dizer:  "obras contra as secas". </a:t>
            </a:r>
            <a:endParaRPr b="1" sz="2100">
              <a:solidFill>
                <a:srgbClr val="347C36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>
                <a:solidFill>
                  <a:srgbClr val="347C36"/>
                </a:solidFill>
              </a:rPr>
              <a:t>E quase não sugere senão as secas. (Gilberto Freyre)</a:t>
            </a:r>
            <a:endParaRPr b="1" sz="2100">
              <a:solidFill>
                <a:srgbClr val="347C3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79" name="Google Shape;27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30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81" name="Google Shape;281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0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Travessão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3" name="Google Shape;283;p30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84" name="Google Shape;284;p30"/>
          <p:cNvSpPr txBox="1"/>
          <p:nvPr/>
        </p:nvSpPr>
        <p:spPr>
          <a:xfrm>
            <a:off x="765225" y="2257963"/>
            <a:ext cx="102390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/>
              <a:t>Geralmente o travessão é utilizado em dois casos: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pt-BR" sz="2000"/>
              <a:t>para indicar, em diálogos, a mudança de interlocutor;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- Muito bom dia, meu compadre.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- Por que não apeia, compadre Vitorino?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- Estou com pressa.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(José Lins do Rego)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pt-BR" sz="2000"/>
              <a:t>para isolar, em determinado contexto, palavras ou frases.</a:t>
            </a:r>
            <a:endParaRPr b="1" sz="20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347C36"/>
                </a:solidFill>
              </a:rPr>
              <a:t>Duas horas depois - a tempestade ainda dominava a cidade e o mar - o "Canavieiras" ia encostando no cais. (Jorge Amado)</a:t>
            </a:r>
            <a:endParaRPr b="1" sz="2000">
              <a:solidFill>
                <a:srgbClr val="347C3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91" name="Google Shape;291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1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3" name="Google Shape;293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31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Reticência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5" name="Google Shape;295;p31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296" name="Google Shape;296;p31"/>
          <p:cNvSpPr txBox="1"/>
          <p:nvPr/>
        </p:nvSpPr>
        <p:spPr>
          <a:xfrm>
            <a:off x="645525" y="2257975"/>
            <a:ext cx="10689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/>
              <a:t>As reticências </a:t>
            </a:r>
            <a:r>
              <a:rPr b="1" lang="pt-BR" sz="2100">
                <a:solidFill>
                  <a:srgbClr val="92D050"/>
                </a:solidFill>
              </a:rPr>
              <a:t>marcam algum tipo de interrupção</a:t>
            </a:r>
            <a:r>
              <a:rPr b="1" lang="pt-BR" sz="2100"/>
              <a:t> da frase e podem ser usadas em casos muito variados.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pt-BR" sz="2100"/>
              <a:t>Para indicar que o narrador ou personagem interrompe uma ideia que começou a exprimir e passa a considerações acessórias;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pt-BR" sz="2100"/>
              <a:t>Para marcar suspensões provocadas por hesitação, surpresa, dúvida, timidez ou para assinalar certas inflexões de natureza emocional de quem fala;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pt-BR" sz="2100"/>
              <a:t>Para indicar que a ideia que se pretende exprimir não se completa com o término gramatical da frase, e que deve ser suprimida com a imaginação do leitor;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pt-BR" sz="2100"/>
              <a:t>Também indicam não uma suspensão voluntária da voz, mas uma interrupção por parte do outro interlocutor.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O que é um fichamento?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4">
            <a:off x="-50151" y="-363538"/>
            <a:ext cx="2787461" cy="37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" name="Google Shape;10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>
            <p:ph idx="11" type="ftr"/>
          </p:nvPr>
        </p:nvSpPr>
        <p:spPr>
          <a:xfrm>
            <a:off x="3917768" y="6346734"/>
            <a:ext cx="43564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741900" y="2633100"/>
            <a:ext cx="10248300" cy="23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chemeClr val="accent3"/>
                </a:solidFill>
              </a:rPr>
              <a:t>Na </a:t>
            </a:r>
            <a:r>
              <a:rPr b="1" lang="pt-BR" sz="3000">
                <a:solidFill>
                  <a:srgbClr val="92D050"/>
                </a:solidFill>
              </a:rPr>
              <a:t>língua falada</a:t>
            </a:r>
            <a:r>
              <a:rPr b="1" lang="pt-BR" sz="3000">
                <a:solidFill>
                  <a:schemeClr val="accent3"/>
                </a:solidFill>
              </a:rPr>
              <a:t>, possuímos inúmeros </a:t>
            </a:r>
            <a:r>
              <a:rPr b="1" lang="pt-BR" sz="3000">
                <a:solidFill>
                  <a:srgbClr val="92D050"/>
                </a:solidFill>
              </a:rPr>
              <a:t>recursos</a:t>
            </a:r>
            <a:r>
              <a:rPr b="1" lang="pt-BR" sz="3000">
                <a:solidFill>
                  <a:schemeClr val="accent3"/>
                </a:solidFill>
              </a:rPr>
              <a:t> </a:t>
            </a:r>
            <a:r>
              <a:rPr b="1" lang="pt-BR" sz="3000">
                <a:solidFill>
                  <a:srgbClr val="92D050"/>
                </a:solidFill>
              </a:rPr>
              <a:t>rítmicos</a:t>
            </a:r>
            <a:r>
              <a:rPr b="1" lang="pt-BR" sz="3000">
                <a:solidFill>
                  <a:schemeClr val="accent3"/>
                </a:solidFill>
              </a:rPr>
              <a:t> </a:t>
            </a:r>
            <a:r>
              <a:rPr b="1" lang="pt-BR" sz="3000">
                <a:solidFill>
                  <a:srgbClr val="92D050"/>
                </a:solidFill>
              </a:rPr>
              <a:t>e</a:t>
            </a:r>
            <a:r>
              <a:rPr b="1" lang="pt-BR" sz="3000">
                <a:solidFill>
                  <a:schemeClr val="accent3"/>
                </a:solidFill>
              </a:rPr>
              <a:t> </a:t>
            </a:r>
            <a:r>
              <a:rPr b="1" lang="pt-BR" sz="3000">
                <a:solidFill>
                  <a:srgbClr val="92D050"/>
                </a:solidFill>
              </a:rPr>
              <a:t>melódicos</a:t>
            </a:r>
            <a:r>
              <a:rPr b="1" lang="pt-BR" sz="3000">
                <a:solidFill>
                  <a:schemeClr val="accent3"/>
                </a:solidFill>
              </a:rPr>
              <a:t> para colaborar em nossa comunicação, bem como </a:t>
            </a:r>
            <a:r>
              <a:rPr b="1" lang="pt-BR" sz="3000">
                <a:solidFill>
                  <a:srgbClr val="92D050"/>
                </a:solidFill>
              </a:rPr>
              <a:t>elementos</a:t>
            </a:r>
            <a:r>
              <a:rPr b="1" lang="pt-BR" sz="3000">
                <a:solidFill>
                  <a:schemeClr val="accent3"/>
                </a:solidFill>
              </a:rPr>
              <a:t> </a:t>
            </a:r>
            <a:r>
              <a:rPr b="1" lang="pt-BR" sz="3000">
                <a:solidFill>
                  <a:srgbClr val="92D050"/>
                </a:solidFill>
              </a:rPr>
              <a:t>gestuais</a:t>
            </a:r>
            <a:r>
              <a:rPr b="1" lang="pt-BR" sz="3000">
                <a:solidFill>
                  <a:schemeClr val="accent3"/>
                </a:solidFill>
              </a:rPr>
              <a:t> </a:t>
            </a:r>
            <a:r>
              <a:rPr b="1" lang="pt-BR" sz="3000">
                <a:solidFill>
                  <a:srgbClr val="92D050"/>
                </a:solidFill>
              </a:rPr>
              <a:t>e</a:t>
            </a:r>
            <a:r>
              <a:rPr b="1" lang="pt-BR" sz="3000">
                <a:solidFill>
                  <a:schemeClr val="accent3"/>
                </a:solidFill>
              </a:rPr>
              <a:t> </a:t>
            </a:r>
            <a:r>
              <a:rPr b="1" lang="pt-BR" sz="3000">
                <a:solidFill>
                  <a:srgbClr val="92D050"/>
                </a:solidFill>
              </a:rPr>
              <a:t>expressivos</a:t>
            </a:r>
            <a:r>
              <a:rPr b="1" lang="pt-BR" sz="3000">
                <a:solidFill>
                  <a:schemeClr val="accent3"/>
                </a:solidFill>
              </a:rPr>
              <a:t> que apelam para aspectos visuais. Na </a:t>
            </a:r>
            <a:r>
              <a:rPr b="1" lang="pt-BR" sz="3000">
                <a:solidFill>
                  <a:srgbClr val="92D050"/>
                </a:solidFill>
              </a:rPr>
              <a:t>língua</a:t>
            </a:r>
            <a:r>
              <a:rPr b="1" lang="pt-BR" sz="3000">
                <a:solidFill>
                  <a:schemeClr val="accent3"/>
                </a:solidFill>
              </a:rPr>
              <a:t> </a:t>
            </a:r>
            <a:r>
              <a:rPr b="1" lang="pt-BR" sz="3000">
                <a:solidFill>
                  <a:srgbClr val="92D050"/>
                </a:solidFill>
              </a:rPr>
              <a:t>escrita</a:t>
            </a:r>
            <a:r>
              <a:rPr b="1" lang="pt-BR" sz="3000">
                <a:solidFill>
                  <a:schemeClr val="accent3"/>
                </a:solidFill>
              </a:rPr>
              <a:t>, não contamos com nada disso, mas dispomos dos sinais de </a:t>
            </a:r>
            <a:r>
              <a:rPr b="1" lang="pt-BR" sz="3000">
                <a:solidFill>
                  <a:srgbClr val="92D050"/>
                </a:solidFill>
              </a:rPr>
              <a:t>pontuação</a:t>
            </a:r>
            <a:r>
              <a:rPr b="1" lang="pt-BR" sz="3000">
                <a:solidFill>
                  <a:schemeClr val="accent3"/>
                </a:solidFill>
              </a:rPr>
              <a:t> para organizar o discurso. </a:t>
            </a:r>
            <a:endParaRPr sz="4700">
              <a:solidFill>
                <a:schemeClr val="accent3"/>
              </a:solidFill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chemeClr val="lt1"/>
                </a:solidFill>
              </a:rPr>
              <a:t>Pontuação: organização do discuso escrito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03" name="Google Shape;30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32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5" name="Google Shape;305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32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chemeClr val="lt1"/>
                </a:solidFill>
              </a:rPr>
              <a:t>Parênteses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307" name="Google Shape;307;p32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308" name="Google Shape;308;p32"/>
          <p:cNvSpPr txBox="1"/>
          <p:nvPr/>
        </p:nvSpPr>
        <p:spPr>
          <a:xfrm>
            <a:off x="839025" y="2462325"/>
            <a:ext cx="100317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/>
              <a:t>Usamos os parênteses para </a:t>
            </a:r>
            <a:r>
              <a:rPr b="1" lang="pt-BR" sz="2500">
                <a:solidFill>
                  <a:srgbClr val="92D050"/>
                </a:solidFill>
              </a:rPr>
              <a:t>intercalar em um texto qualquer indicação acessória, como uma explicação, uma reflexão, um comentário ou até mesmo uma nota emocional.</a:t>
            </a:r>
            <a:r>
              <a:rPr b="1" lang="pt-BR" sz="2500"/>
              <a:t> Exemplo: </a:t>
            </a:r>
            <a:endParaRPr b="1"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rgbClr val="347C36"/>
                </a:solidFill>
              </a:rPr>
              <a:t>Mais uma vez (tinha consciência disso) decidia o seu destino. (Antônio de Alcântara Machado)</a:t>
            </a:r>
            <a:endParaRPr b="1" sz="2500">
              <a:solidFill>
                <a:srgbClr val="347C3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347C3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/>
              <a:t>Também usamos parênteses para fazer referência de indicações bibliográficas, como podemos notar nos artigos científicos.</a:t>
            </a:r>
            <a:endParaRPr b="1"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347C3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3"/>
          <p:cNvSpPr txBox="1"/>
          <p:nvPr/>
        </p:nvSpPr>
        <p:spPr>
          <a:xfrm>
            <a:off x="868875" y="2843325"/>
            <a:ext cx="10031700" cy="3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/>
              <a:t>Os colchetes têm a mesma finalidade que os parênteses; todavia, seu uso se restringe aos escritos de cunho didático, filológico, científico. Pode ser empregado: em </a:t>
            </a:r>
            <a:r>
              <a:rPr b="1" lang="pt-BR" sz="2800">
                <a:solidFill>
                  <a:srgbClr val="92D050"/>
                </a:solidFill>
              </a:rPr>
              <a:t>definições de dicionário</a:t>
            </a:r>
            <a:r>
              <a:rPr b="1" lang="pt-BR" sz="2800"/>
              <a:t>, para </a:t>
            </a:r>
            <a:r>
              <a:rPr b="1" lang="pt-BR" sz="2800">
                <a:solidFill>
                  <a:srgbClr val="92D050"/>
                </a:solidFill>
              </a:rPr>
              <a:t>inserir comentários em textos já publicados</a:t>
            </a:r>
            <a:r>
              <a:rPr b="1" lang="pt-BR" sz="2800"/>
              <a:t>, para indicar </a:t>
            </a:r>
            <a:r>
              <a:rPr b="1" lang="pt-BR" sz="2800">
                <a:solidFill>
                  <a:srgbClr val="92D050"/>
                </a:solidFill>
              </a:rPr>
              <a:t>supressão de parte de um texto</a:t>
            </a:r>
            <a:r>
              <a:rPr b="1" lang="pt-BR" sz="2800"/>
              <a:t> [...].</a:t>
            </a:r>
            <a:endParaRPr b="1"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16" name="Google Shape;316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33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8" name="Google Shape;318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3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chemeClr val="lt1"/>
                </a:solidFill>
              </a:rPr>
              <a:t>Colchetes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320" name="Google Shape;320;p33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7" name="Google Shape;327;p34"/>
          <p:cNvSpPr txBox="1"/>
          <p:nvPr/>
        </p:nvSpPr>
        <p:spPr>
          <a:xfrm>
            <a:off x="2973630" y="3157551"/>
            <a:ext cx="6366658" cy="582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8" name="Google Shape;328;p34"/>
          <p:cNvSpPr/>
          <p:nvPr/>
        </p:nvSpPr>
        <p:spPr>
          <a:xfrm>
            <a:off x="3048000" y="5246250"/>
            <a:ext cx="60960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Contato: marianaklafke@ifsul.edu.br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9" name="Google Shape;329;p34"/>
          <p:cNvSpPr txBox="1"/>
          <p:nvPr>
            <p:ph type="title"/>
          </p:nvPr>
        </p:nvSpPr>
        <p:spPr>
          <a:xfrm>
            <a:off x="942475" y="1369225"/>
            <a:ext cx="10367100" cy="237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4450"/>
              <a:buFont typeface="Trebuchet MS"/>
              <a:buNone/>
            </a:pPr>
            <a:r>
              <a:rPr b="1" lang="pt-BR" sz="3844">
                <a:solidFill>
                  <a:srgbClr val="8DC641"/>
                </a:solidFill>
              </a:rPr>
              <a:t>Referências</a:t>
            </a:r>
            <a:endParaRPr b="1" sz="3844">
              <a:solidFill>
                <a:srgbClr val="8DC64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>
                <a:solidFill>
                  <a:schemeClr val="lt1"/>
                </a:solidFill>
              </a:rPr>
              <a:t>CUNHA, Celso. </a:t>
            </a:r>
            <a:r>
              <a:rPr b="1" lang="pt-BR" sz="3100">
                <a:solidFill>
                  <a:schemeClr val="lt1"/>
                </a:solidFill>
              </a:rPr>
              <a:t>Gramática do Português contemporâneo.</a:t>
            </a:r>
            <a:r>
              <a:rPr lang="pt-BR" sz="3100">
                <a:solidFill>
                  <a:schemeClr val="lt1"/>
                </a:solidFill>
              </a:rPr>
              <a:t> Porto Alegre: L&amp;PM, 2010.</a:t>
            </a:r>
            <a:endParaRPr sz="31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>
                <a:solidFill>
                  <a:schemeClr val="lt1"/>
                </a:solidFill>
              </a:rPr>
              <a:t>MARTINS, Dileta Silveira; ZILBERKNOP, Lúbia Scliar. </a:t>
            </a:r>
            <a:r>
              <a:rPr b="1" lang="pt-BR" sz="3100">
                <a:solidFill>
                  <a:schemeClr val="lt1"/>
                </a:solidFill>
              </a:rPr>
              <a:t>Português instrumental de acordo com as</a:t>
            </a:r>
            <a:endParaRPr b="1" sz="31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>
                <a:solidFill>
                  <a:schemeClr val="lt1"/>
                </a:solidFill>
              </a:rPr>
              <a:t>normas da ABNT</a:t>
            </a:r>
            <a:r>
              <a:rPr lang="pt-BR" sz="3100">
                <a:solidFill>
                  <a:schemeClr val="lt1"/>
                </a:solidFill>
              </a:rPr>
              <a:t>. 28. ed. São Paulo: Atlas, 2009.</a:t>
            </a:r>
            <a:endParaRPr sz="31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41935"/>
              <a:buFont typeface="Trebuchet MS"/>
              <a:buNone/>
            </a:pPr>
            <a:r>
              <a:t/>
            </a:r>
            <a:endParaRPr sz="3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/>
        </p:nvSpPr>
        <p:spPr>
          <a:xfrm>
            <a:off x="741950" y="2486525"/>
            <a:ext cx="10689600" cy="38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chemeClr val="accent3"/>
                </a:solidFill>
              </a:rPr>
              <a:t>É usado fundamentalmente para </a:t>
            </a:r>
            <a:r>
              <a:rPr b="1" lang="pt-BR" sz="2600">
                <a:solidFill>
                  <a:srgbClr val="92D050"/>
                </a:solidFill>
              </a:rPr>
              <a:t>finalizar uma oração declarativa</a:t>
            </a:r>
            <a:r>
              <a:rPr b="1" lang="pt-BR" sz="2600">
                <a:solidFill>
                  <a:schemeClr val="accent3"/>
                </a:solidFill>
              </a:rPr>
              <a:t>. </a:t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chemeClr val="accent3"/>
                </a:solidFill>
              </a:rPr>
              <a:t>O ponto também é usado em abreviações (sr., dra., V. Ex.ª). </a:t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chemeClr val="accent3"/>
                </a:solidFill>
              </a:rPr>
              <a:t>Em termos sonoros, é utilizado como pausa máxima da voz depois de um grupo fônico descendente. </a:t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chemeClr val="accent3"/>
                </a:solidFill>
              </a:rPr>
              <a:t>Exemplo: </a:t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rgbClr val="347C36"/>
                </a:solidFill>
              </a:rPr>
              <a:t>Hoje foi um dia muito quente.</a:t>
            </a:r>
            <a:endParaRPr b="1" sz="2600">
              <a:solidFill>
                <a:srgbClr val="347C36"/>
              </a:solidFill>
            </a:endParaRPr>
          </a:p>
        </p:txBody>
      </p:sp>
      <p:sp>
        <p:nvSpPr>
          <p:cNvPr id="112" name="Google Shape;112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13" name="Google Shape;11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5" name="Google Shape;11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5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chemeClr val="lt1"/>
                </a:solidFill>
              </a:rPr>
              <a:t>Ponto 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</p:txBody>
      </p:sp>
      <p:sp>
        <p:nvSpPr>
          <p:cNvPr id="117" name="Google Shape;117;p15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24" name="Google Shape;12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6" name="Google Shape;12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6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28" name="Google Shape;128;p16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Ponto de interrogação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504975" y="2257375"/>
            <a:ext cx="108489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>
                <a:solidFill>
                  <a:schemeClr val="accent3"/>
                </a:solidFill>
              </a:rPr>
              <a:t>É o sinal usado para demarcar qualquer </a:t>
            </a:r>
            <a:r>
              <a:rPr b="1" lang="pt-BR" sz="2100">
                <a:solidFill>
                  <a:srgbClr val="92D050"/>
                </a:solidFill>
              </a:rPr>
              <a:t>interrogação</a:t>
            </a:r>
            <a:r>
              <a:rPr b="1" lang="pt-BR" sz="2100">
                <a:solidFill>
                  <a:schemeClr val="accent3"/>
                </a:solidFill>
              </a:rPr>
              <a:t> direta, ainda que a pergunta não exija resposta. Exemplo: </a:t>
            </a:r>
            <a:r>
              <a:rPr b="1" lang="pt-BR" sz="2100">
                <a:solidFill>
                  <a:srgbClr val="347C36"/>
                </a:solidFill>
              </a:rPr>
              <a:t>Você sabe da novidade?</a:t>
            </a:r>
            <a:endParaRPr b="1" sz="21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>
                <a:solidFill>
                  <a:schemeClr val="accent3"/>
                </a:solidFill>
              </a:rPr>
              <a:t>Em casos de grande dúvida, é possível utilizar reticências junto ao ponto de interrogação. </a:t>
            </a:r>
            <a:endParaRPr b="1" sz="21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>
                <a:solidFill>
                  <a:schemeClr val="accent3"/>
                </a:solidFill>
              </a:rPr>
              <a:t>Exemplo: </a:t>
            </a:r>
            <a:r>
              <a:rPr b="1" lang="pt-BR" sz="2100">
                <a:solidFill>
                  <a:srgbClr val="347C36"/>
                </a:solidFill>
              </a:rPr>
              <a:t>Então?... Que foi isso?...</a:t>
            </a:r>
            <a:r>
              <a:rPr b="1" lang="pt-BR" sz="2100">
                <a:solidFill>
                  <a:schemeClr val="accent3"/>
                </a:solidFill>
              </a:rPr>
              <a:t> </a:t>
            </a:r>
            <a:endParaRPr b="1" sz="2100">
              <a:solidFill>
                <a:schemeClr val="accent3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>
                <a:solidFill>
                  <a:schemeClr val="accent3"/>
                </a:solidFill>
              </a:rPr>
              <a:t>Nas perguntas que denotam surpresa, eventualmente aparecem combinados o ponto de interrogação e o ponto de exclamação. Exemplo: </a:t>
            </a:r>
            <a:r>
              <a:rPr b="1" lang="pt-BR" sz="2100">
                <a:solidFill>
                  <a:srgbClr val="347C36"/>
                </a:solidFill>
              </a:rPr>
              <a:t>Que negócio é esse: cabra falando?!</a:t>
            </a:r>
            <a:r>
              <a:rPr b="1" lang="pt-BR" sz="2000">
                <a:solidFill>
                  <a:schemeClr val="accent3"/>
                </a:solidFill>
              </a:rPr>
              <a:t> </a:t>
            </a:r>
            <a:endParaRPr b="1" sz="2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/>
        </p:nvSpPr>
        <p:spPr>
          <a:xfrm>
            <a:off x="701850" y="2485975"/>
            <a:ext cx="109854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chemeClr val="accent3"/>
                </a:solidFill>
              </a:rPr>
              <a:t>É o ponto que demarca qualquer enunciado de </a:t>
            </a:r>
            <a:r>
              <a:rPr b="1" lang="pt-BR" sz="2600">
                <a:solidFill>
                  <a:srgbClr val="92D050"/>
                </a:solidFill>
              </a:rPr>
              <a:t>entoação exclamativa</a:t>
            </a:r>
            <a:r>
              <a:rPr b="1" lang="pt-BR" sz="2600">
                <a:solidFill>
                  <a:schemeClr val="accent3"/>
                </a:solidFill>
              </a:rPr>
              <a:t>. É usado normalmente depois de interjeições ou termos equivalentes e depois de imperativos. É usado para </a:t>
            </a:r>
            <a:r>
              <a:rPr b="1" lang="pt-BR" sz="2600">
                <a:solidFill>
                  <a:srgbClr val="92D050"/>
                </a:solidFill>
              </a:rPr>
              <a:t>expressar</a:t>
            </a:r>
            <a:r>
              <a:rPr b="1" lang="pt-BR" sz="2600">
                <a:solidFill>
                  <a:schemeClr val="accent3"/>
                </a:solidFill>
              </a:rPr>
              <a:t> </a:t>
            </a:r>
            <a:r>
              <a:rPr b="1" lang="pt-BR" sz="2600">
                <a:solidFill>
                  <a:srgbClr val="92D050"/>
                </a:solidFill>
              </a:rPr>
              <a:t>emoções</a:t>
            </a:r>
            <a:r>
              <a:rPr b="1" lang="pt-BR" sz="2600">
                <a:solidFill>
                  <a:schemeClr val="accent3"/>
                </a:solidFill>
              </a:rPr>
              <a:t>, </a:t>
            </a:r>
            <a:r>
              <a:rPr b="1" lang="pt-BR" sz="2600">
                <a:solidFill>
                  <a:srgbClr val="92D050"/>
                </a:solidFill>
              </a:rPr>
              <a:t>sensações</a:t>
            </a:r>
            <a:r>
              <a:rPr b="1" lang="pt-BR" sz="2600">
                <a:solidFill>
                  <a:schemeClr val="accent3"/>
                </a:solidFill>
              </a:rPr>
              <a:t> e </a:t>
            </a:r>
            <a:r>
              <a:rPr b="1" lang="pt-BR" sz="2600">
                <a:solidFill>
                  <a:srgbClr val="92D050"/>
                </a:solidFill>
              </a:rPr>
              <a:t>enfatizar</a:t>
            </a:r>
            <a:r>
              <a:rPr b="1" lang="pt-BR" sz="2600">
                <a:solidFill>
                  <a:schemeClr val="accent3"/>
                </a:solidFill>
              </a:rPr>
              <a:t> termos ou informações.</a:t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chemeClr val="accent3"/>
                </a:solidFill>
              </a:rPr>
              <a:t>Exemplo: </a:t>
            </a:r>
            <a:r>
              <a:rPr b="1" lang="pt-BR" sz="2600">
                <a:solidFill>
                  <a:srgbClr val="347C36"/>
                </a:solidFill>
              </a:rPr>
              <a:t>Ei! Preste atenção!</a:t>
            </a:r>
            <a:endParaRPr b="1" sz="2600">
              <a:solidFill>
                <a:srgbClr val="347C3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</p:txBody>
      </p:sp>
      <p:sp>
        <p:nvSpPr>
          <p:cNvPr id="136" name="Google Shape;136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7" name="Google Shape;137;p17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8" name="Google Shape;13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40" name="Google Shape;140;p17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Ponto de exclamação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7" name="Google Shape;147;p18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8" name="Google Shape;14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8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50" name="Google Shape;150;p18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ampanha" id="151" name="Google Shape;151;p18" title="a importância de uma virgula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79300" y="2300586"/>
            <a:ext cx="6882445" cy="387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/>
        </p:nvSpPr>
        <p:spPr>
          <a:xfrm>
            <a:off x="661725" y="2485975"/>
            <a:ext cx="11025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solidFill>
                  <a:schemeClr val="accent3"/>
                </a:solidFill>
              </a:rPr>
              <a:t>A vírgula possui diversas funções e é o caso mais complicado de pontuação! Usamos a vírgula para:</a:t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00"/>
              <a:buChar char="●"/>
            </a:pPr>
            <a:r>
              <a:rPr b="1" lang="pt-BR" sz="2600">
                <a:solidFill>
                  <a:schemeClr val="accent3"/>
                </a:solidFill>
              </a:rPr>
              <a:t>Isolar o </a:t>
            </a:r>
            <a:r>
              <a:rPr b="1" lang="pt-BR" sz="2600">
                <a:solidFill>
                  <a:srgbClr val="92D050"/>
                </a:solidFill>
              </a:rPr>
              <a:t>aposto</a:t>
            </a:r>
            <a:r>
              <a:rPr b="1" lang="pt-BR" sz="2600">
                <a:solidFill>
                  <a:schemeClr val="accent3"/>
                </a:solidFill>
              </a:rPr>
              <a:t>: Thiago</a:t>
            </a:r>
            <a:r>
              <a:rPr b="1" lang="pt-BR" sz="2600">
                <a:solidFill>
                  <a:srgbClr val="347C36"/>
                </a:solidFill>
              </a:rPr>
              <a:t>, considerado o melhor atacante do campeonato, </a:t>
            </a:r>
            <a:r>
              <a:rPr b="1" lang="pt-BR" sz="2600">
                <a:solidFill>
                  <a:schemeClr val="accent3"/>
                </a:solidFill>
              </a:rPr>
              <a:t>não jogará a próxima partida.</a:t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00"/>
              <a:buChar char="●"/>
            </a:pPr>
            <a:r>
              <a:rPr b="1" lang="pt-BR" sz="2600">
                <a:solidFill>
                  <a:schemeClr val="accent3"/>
                </a:solidFill>
              </a:rPr>
              <a:t>Isolar o </a:t>
            </a:r>
            <a:r>
              <a:rPr b="1" lang="pt-BR" sz="2600">
                <a:solidFill>
                  <a:srgbClr val="8DC641"/>
                </a:solidFill>
              </a:rPr>
              <a:t>vocativo</a:t>
            </a:r>
            <a:r>
              <a:rPr b="1" lang="pt-BR" sz="2600">
                <a:solidFill>
                  <a:schemeClr val="accent3"/>
                </a:solidFill>
              </a:rPr>
              <a:t>: Ei</a:t>
            </a:r>
            <a:r>
              <a:rPr b="1" lang="pt-BR" sz="2600">
                <a:solidFill>
                  <a:srgbClr val="347C36"/>
                </a:solidFill>
              </a:rPr>
              <a:t>, Vânia,</a:t>
            </a:r>
            <a:r>
              <a:rPr b="1" lang="pt-BR" sz="2600">
                <a:solidFill>
                  <a:schemeClr val="accent3"/>
                </a:solidFill>
              </a:rPr>
              <a:t> venha ver o que eu fiz! </a:t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</p:txBody>
      </p:sp>
      <p:sp>
        <p:nvSpPr>
          <p:cNvPr id="158" name="Google Shape;158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9" name="Google Shape;159;p19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0" name="Google Shape;16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9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62" name="Google Shape;162;p19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69" name="Google Shape;169;p20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0" name="Google Shape;17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0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72" name="Google Shape;172;p20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3" name="Google Shape;173;p20"/>
          <p:cNvSpPr txBox="1"/>
          <p:nvPr/>
        </p:nvSpPr>
        <p:spPr>
          <a:xfrm>
            <a:off x="661725" y="2485975"/>
            <a:ext cx="11025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Char char="●"/>
            </a:pPr>
            <a:r>
              <a:rPr b="1" lang="pt-BR" sz="2200">
                <a:solidFill>
                  <a:srgbClr val="92D050"/>
                </a:solidFill>
              </a:rPr>
              <a:t>Separar</a:t>
            </a:r>
            <a:r>
              <a:rPr b="1" lang="pt-BR" sz="2200">
                <a:solidFill>
                  <a:schemeClr val="accent3"/>
                </a:solidFill>
              </a:rPr>
              <a:t> </a:t>
            </a:r>
            <a:r>
              <a:rPr b="1" lang="pt-BR" sz="2200">
                <a:solidFill>
                  <a:srgbClr val="92D050"/>
                </a:solidFill>
              </a:rPr>
              <a:t>elementos</a:t>
            </a:r>
            <a:r>
              <a:rPr b="1" lang="pt-BR" sz="2200">
                <a:solidFill>
                  <a:schemeClr val="accent3"/>
                </a:solidFill>
              </a:rPr>
              <a:t> que você poderia listar:</a:t>
            </a:r>
            <a:endParaRPr b="1" sz="2200">
              <a:solidFill>
                <a:schemeClr val="accent3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rgbClr val="347C36"/>
                </a:solidFill>
              </a:rPr>
              <a:t>João, Maria, Ricardo, Pedro e Augusto </a:t>
            </a:r>
            <a:r>
              <a:rPr b="1" lang="pt-BR" sz="2200">
                <a:solidFill>
                  <a:schemeClr val="accent3"/>
                </a:solidFill>
              </a:rPr>
              <a:t>foram almoçar.</a:t>
            </a:r>
            <a:endParaRPr b="1" sz="2200">
              <a:solidFill>
                <a:schemeClr val="accent3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chemeClr val="accent3"/>
                </a:solidFill>
              </a:rPr>
              <a:t>Fui ao mercado comprar </a:t>
            </a:r>
            <a:r>
              <a:rPr b="1" lang="pt-BR" sz="2200">
                <a:solidFill>
                  <a:srgbClr val="347C36"/>
                </a:solidFill>
              </a:rPr>
              <a:t>leite, ovos, farinha e açúcar</a:t>
            </a:r>
            <a:r>
              <a:rPr b="1" lang="pt-BR" sz="2200">
                <a:solidFill>
                  <a:schemeClr val="accent3"/>
                </a:solidFill>
              </a:rPr>
              <a:t>. </a:t>
            </a:r>
            <a:endParaRPr b="1" sz="22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accent3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Char char="●"/>
            </a:pPr>
            <a:r>
              <a:rPr b="1" lang="pt-BR" sz="2200">
                <a:solidFill>
                  <a:srgbClr val="92D050"/>
                </a:solidFill>
              </a:rPr>
              <a:t>Separar</a:t>
            </a:r>
            <a:r>
              <a:rPr b="1" lang="pt-BR" sz="2200">
                <a:solidFill>
                  <a:schemeClr val="accent3"/>
                </a:solidFill>
              </a:rPr>
              <a:t> o lugar, o tempo ou o modo que vier no início da frase. Em outras palavras, separa-se o </a:t>
            </a:r>
            <a:r>
              <a:rPr b="1" lang="pt-BR" sz="2200">
                <a:solidFill>
                  <a:srgbClr val="92D050"/>
                </a:solidFill>
              </a:rPr>
              <a:t>adjunto</a:t>
            </a:r>
            <a:r>
              <a:rPr b="1" lang="pt-BR" sz="2200">
                <a:solidFill>
                  <a:schemeClr val="accent3"/>
                </a:solidFill>
              </a:rPr>
              <a:t> </a:t>
            </a:r>
            <a:r>
              <a:rPr b="1" lang="pt-BR" sz="2200">
                <a:solidFill>
                  <a:srgbClr val="92D050"/>
                </a:solidFill>
              </a:rPr>
              <a:t>adverbial</a:t>
            </a:r>
            <a:r>
              <a:rPr b="1" lang="pt-BR" sz="2200">
                <a:solidFill>
                  <a:schemeClr val="accent3"/>
                </a:solidFill>
              </a:rPr>
              <a:t> </a:t>
            </a:r>
            <a:r>
              <a:rPr b="1" lang="pt-BR" sz="2200">
                <a:solidFill>
                  <a:srgbClr val="92D050"/>
                </a:solidFill>
              </a:rPr>
              <a:t>antecipado</a:t>
            </a:r>
            <a:r>
              <a:rPr b="1" lang="pt-BR" sz="2200">
                <a:solidFill>
                  <a:schemeClr val="accent3"/>
                </a:solidFill>
              </a:rPr>
              <a:t>, porque a ordem mais direta seria essa informação aparecer ao final.</a:t>
            </a:r>
            <a:endParaRPr b="1" sz="2200">
              <a:solidFill>
                <a:schemeClr val="accent3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rgbClr val="347C36"/>
                </a:solidFill>
              </a:rPr>
              <a:t>Lá fora, </a:t>
            </a:r>
            <a:r>
              <a:rPr b="1" lang="pt-BR" sz="2200">
                <a:solidFill>
                  <a:schemeClr val="accent3"/>
                </a:solidFill>
              </a:rPr>
              <a:t>o sol está de rachar!</a:t>
            </a:r>
            <a:endParaRPr b="1" sz="2200">
              <a:solidFill>
                <a:schemeClr val="accent3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rgbClr val="347C36"/>
                </a:solidFill>
              </a:rPr>
              <a:t>Semana passada, </a:t>
            </a:r>
            <a:r>
              <a:rPr b="1" lang="pt-BR" sz="2200">
                <a:solidFill>
                  <a:schemeClr val="accent3"/>
                </a:solidFill>
              </a:rPr>
              <a:t>todos vieram jantar aqui em casa.</a:t>
            </a:r>
            <a:endParaRPr b="1" sz="22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80" name="Google Shape;180;p21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1" name="Google Shape;18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1"/>
          <p:cNvSpPr txBox="1"/>
          <p:nvPr>
            <p:ph idx="11" type="ftr"/>
          </p:nvPr>
        </p:nvSpPr>
        <p:spPr>
          <a:xfrm>
            <a:off x="3917768" y="6346734"/>
            <a:ext cx="435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Passo Fundo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83" name="Google Shape;183;p21"/>
          <p:cNvSpPr/>
          <p:nvPr/>
        </p:nvSpPr>
        <p:spPr>
          <a:xfrm>
            <a:off x="539922" y="396375"/>
            <a:ext cx="106896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500">
                <a:solidFill>
                  <a:srgbClr val="FFFFFF"/>
                </a:solidFill>
              </a:rPr>
              <a:t>Vírgula</a:t>
            </a:r>
            <a:endParaRPr sz="4200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661725" y="2333575"/>
            <a:ext cx="11025600" cy="31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rgbClr val="92D050"/>
                </a:solidFill>
              </a:rPr>
              <a:t>Separar as orações que não apresentem conjunções</a:t>
            </a:r>
            <a:r>
              <a:rPr b="1" lang="pt-BR" sz="2400">
                <a:solidFill>
                  <a:schemeClr val="accent3"/>
                </a:solidFill>
              </a:rPr>
              <a:t> que as interliguem:</a:t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Decidiu começar a estudar para passar no curso dos seus sonhos</a:t>
            </a:r>
            <a:r>
              <a:rPr b="1" lang="pt-BR" sz="2400">
                <a:solidFill>
                  <a:srgbClr val="347C36"/>
                </a:solidFill>
              </a:rPr>
              <a:t>, fez o vestibular </a:t>
            </a:r>
            <a:r>
              <a:rPr b="1" lang="pt-BR" sz="2400">
                <a:solidFill>
                  <a:schemeClr val="accent3"/>
                </a:solidFill>
              </a:rPr>
              <a:t>e foi aprovado.</a:t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3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●"/>
            </a:pPr>
            <a:r>
              <a:rPr b="1" lang="pt-BR" sz="2400">
                <a:solidFill>
                  <a:srgbClr val="92D050"/>
                </a:solidFill>
              </a:rPr>
              <a:t>Isolar orações explicativas</a:t>
            </a:r>
            <a:r>
              <a:rPr b="1" lang="pt-BR" sz="2400">
                <a:solidFill>
                  <a:schemeClr val="accent3"/>
                </a:solidFill>
              </a:rPr>
              <a:t>: </a:t>
            </a:r>
            <a:endParaRPr b="1" sz="24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3"/>
                </a:solidFill>
              </a:rPr>
              <a:t>Machado de Assis</a:t>
            </a:r>
            <a:r>
              <a:rPr b="1" lang="pt-BR" sz="2400">
                <a:solidFill>
                  <a:srgbClr val="347C36"/>
                </a:solidFill>
              </a:rPr>
              <a:t>, que é autor de Dom Casmurro, </a:t>
            </a:r>
            <a:r>
              <a:rPr b="1" lang="pt-BR" sz="2400">
                <a:solidFill>
                  <a:schemeClr val="accent3"/>
                </a:solidFill>
              </a:rPr>
              <a:t>tornou-se canonizado.</a:t>
            </a:r>
            <a:endParaRPr b="1" sz="24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