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f4b7b5a290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g1f4b7b5a290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1f4b7b5a290_0_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f4b8711a9d_0_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1f4b8711a9d_0_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1f4b8711a9d_0_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f4b8711a9d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g1f4b8711a9d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1f4b8711a9d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f4b8711a9d_0_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g1f4b8711a9d_0_2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1f4b8711a9d_0_2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7ec0f2b2b8c2e1d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g27ec0f2b2b8c2e1d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27ec0f2b2b8c2e1d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7ec0f2b2b8c2e1d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g27ec0f2b2b8c2e1d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27ec0f2b2b8c2e1d_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29599"/>
              </a:buClr>
              <a:buSzPts val="2400"/>
              <a:buNone/>
              <a:defRPr sz="2400">
                <a:solidFill>
                  <a:srgbClr val="92959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2000"/>
              <a:buNone/>
              <a:defRPr sz="2000">
                <a:solidFill>
                  <a:srgbClr val="929599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800"/>
              <a:buNone/>
              <a:defRPr sz="1800">
                <a:solidFill>
                  <a:srgbClr val="929599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61524" y="1"/>
            <a:ext cx="1084332" cy="250806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/>
          <p:nvPr/>
        </p:nvSpPr>
        <p:spPr>
          <a:xfrm>
            <a:off x="1263325" y="3193175"/>
            <a:ext cx="96855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pt-BR" sz="4400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E-mail profissional</a:t>
            </a:r>
            <a:endParaRPr b="1" sz="44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Professora Mariana Klafke</a:t>
            </a:r>
            <a:endParaRPr b="0" i="0" sz="2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3168325" y="5720550"/>
            <a:ext cx="5895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Redação técnica e expressão oral II</a:t>
            </a:r>
            <a:endParaRPr b="1" sz="20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8842" y="573950"/>
            <a:ext cx="5752147" cy="1360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/>
        </p:nvSpPr>
        <p:spPr>
          <a:xfrm>
            <a:off x="741950" y="2590800"/>
            <a:ext cx="10248300" cy="28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19100" lvl="0" marL="342900" rtl="0" algn="just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SzPts val="3000"/>
              <a:buChar char="•"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Clareza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342900" rtl="0" algn="just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SzPts val="3000"/>
              <a:buFont typeface="Calibri"/>
              <a:buChar char="•"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Objetividade/concisão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342900" rtl="0" algn="just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SzPts val="3000"/>
              <a:buChar char="•"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Cordialidade/gentileza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342900" rtl="0" algn="just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SzPts val="3000"/>
              <a:buChar char="•"/>
            </a:pPr>
            <a:r>
              <a:rPr lang="pt-BR" sz="3000">
                <a:latin typeface="Calibri"/>
                <a:ea typeface="Calibri"/>
                <a:cs typeface="Calibri"/>
                <a:sym typeface="Calibri"/>
              </a:rPr>
              <a:t>Correção linguística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00" name="Google Shape;10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4">
            <a:off x="-50151" y="-363538"/>
            <a:ext cx="2787461" cy="3758848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2" name="Google Shape;10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4"/>
          <p:cNvSpPr/>
          <p:nvPr/>
        </p:nvSpPr>
        <p:spPr>
          <a:xfrm>
            <a:off x="539924" y="396375"/>
            <a:ext cx="89049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Características de um bom e-mail</a:t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  <p:sp>
        <p:nvSpPr>
          <p:cNvPr id="104" name="Google Shape;104;p14"/>
          <p:cNvSpPr txBox="1"/>
          <p:nvPr>
            <p:ph idx="11" type="ftr"/>
          </p:nvPr>
        </p:nvSpPr>
        <p:spPr>
          <a:xfrm>
            <a:off x="3917768" y="6346734"/>
            <a:ext cx="43564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/>
        </p:nvSpPr>
        <p:spPr>
          <a:xfrm>
            <a:off x="701850" y="2437550"/>
            <a:ext cx="10288200" cy="38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Indique o assunto da mensagem no título do e-mail, assim, você já prepara seu interlocutor.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Exemplos: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Pedido de manutenção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Venda efetuada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Confirmação de presença na reunião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2" name="Google Shape;112;p15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3" name="Google Shape;11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5"/>
          <p:cNvSpPr/>
          <p:nvPr/>
        </p:nvSpPr>
        <p:spPr>
          <a:xfrm>
            <a:off x="539925" y="396375"/>
            <a:ext cx="79425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Etapas de um bom e-mail: assunto</a:t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  <p:sp>
        <p:nvSpPr>
          <p:cNvPr id="115" name="Google Shape;115;p15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/>
          <p:nvPr/>
        </p:nvSpPr>
        <p:spPr>
          <a:xfrm>
            <a:off x="701850" y="2437550"/>
            <a:ext cx="10288200" cy="38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Cumprimente seu interlocutor, de preferência, mencionando o nome.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Exemplos: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Prezada Ana Santos,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Senhor Mario Andrade,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●"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Bom dia, Jucelino Santos!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3" name="Google Shape;123;p16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4" name="Google Shape;12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6"/>
          <p:cNvSpPr/>
          <p:nvPr/>
        </p:nvSpPr>
        <p:spPr>
          <a:xfrm>
            <a:off x="539925" y="396375"/>
            <a:ext cx="79425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Etapas de um bom e-mail: saudação</a:t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  <p:sp>
        <p:nvSpPr>
          <p:cNvPr id="126" name="Google Shape;126;p16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3" name="Google Shape;133;p17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4" name="Google Shape;13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7"/>
          <p:cNvSpPr/>
          <p:nvPr/>
        </p:nvSpPr>
        <p:spPr>
          <a:xfrm>
            <a:off x="539925" y="396375"/>
            <a:ext cx="9225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Etapas de um bom e-mail: corpo do e-mail</a:t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  <p:sp>
        <p:nvSpPr>
          <p:cNvPr id="136" name="Google Shape;136;p17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701850" y="2513750"/>
            <a:ext cx="10288200" cy="38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Seja claro e vá direto ao assunto. Não use gírias, emoticons nem palavras exageradamente formais (exemplo: venho por meio deste...).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Exemplo: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Conforme combinado em reunião, segue a lista dos materiais necessários para o setor de manutenção: 12 parafusos, 1 parafusadeira. Por favor, realize as aquisições antes do dia 07/09, para evitar prejuízos à produção. 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/>
        </p:nvSpPr>
        <p:spPr>
          <a:xfrm>
            <a:off x="701850" y="2285150"/>
            <a:ext cx="10288200" cy="38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É essencial que você se despeça do destinatário. Evite expressões informais, como “Beijos” ou “Abraço”, ou que sejam grosseiras.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Exemplos: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“Qualquer dúvida, estou à disposição”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“Aguardo seu retorno”		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“Cordialmente”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600">
                <a:latin typeface="Calibri"/>
                <a:ea typeface="Calibri"/>
                <a:cs typeface="Calibri"/>
                <a:sym typeface="Calibri"/>
              </a:rPr>
              <a:t>“Atenciosamente”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45" name="Google Shape;145;p18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6" name="Google Shape;14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18"/>
          <p:cNvSpPr/>
          <p:nvPr/>
        </p:nvSpPr>
        <p:spPr>
          <a:xfrm>
            <a:off x="539925" y="396375"/>
            <a:ext cx="9225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Etapas de um bom e-mail: saudação final</a:t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  <p:sp>
        <p:nvSpPr>
          <p:cNvPr id="148" name="Google Shape;148;p18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/>
          <p:nvPr/>
        </p:nvSpPr>
        <p:spPr>
          <a:xfrm>
            <a:off x="701850" y="2208950"/>
            <a:ext cx="10288200" cy="38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Assunto: CONFIRMAÇÃO DA REUNIÃO COM O CLIENTE JÚLIO RAZ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Bom dia, Marcos!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O gerente  Ângelo Luz confirmou a reunião com o cliente Júlio Raz. Ela está marcada para o dia 06/09, às 19h, na sala 202 da nossa empresa.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Você está organizado para apresentar a proposta de orçamento nesse dia?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Aguardo retorno,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000">
                <a:latin typeface="Calibri"/>
                <a:ea typeface="Calibri"/>
                <a:cs typeface="Calibri"/>
                <a:sym typeface="Calibri"/>
              </a:rPr>
              <a:t>Jéssica Alma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56" name="Google Shape;156;p19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7" name="Google Shape;15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9"/>
          <p:cNvSpPr/>
          <p:nvPr/>
        </p:nvSpPr>
        <p:spPr>
          <a:xfrm>
            <a:off x="539925" y="396375"/>
            <a:ext cx="9225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Exemplo</a:t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  <p:sp>
        <p:nvSpPr>
          <p:cNvPr id="159" name="Google Shape;159;p19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66" name="Google Shape;166;p20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7" name="Google Shape;167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0"/>
          <p:cNvSpPr/>
          <p:nvPr/>
        </p:nvSpPr>
        <p:spPr>
          <a:xfrm>
            <a:off x="539925" y="396375"/>
            <a:ext cx="9225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Proposta de redação</a:t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  <p:sp>
        <p:nvSpPr>
          <p:cNvPr id="169" name="Google Shape;169;p20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70" name="Google Shape;170;p20"/>
          <p:cNvSpPr txBox="1"/>
          <p:nvPr/>
        </p:nvSpPr>
        <p:spPr>
          <a:xfrm>
            <a:off x="701850" y="2285150"/>
            <a:ext cx="10288200" cy="38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A seguir são apresentados alguns assuntos de e-mail. Escolha um deles para escrever um e-mail ao gerente de seu setor.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1) Pedido de aquisição de material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2) Desentendimentos entre funcionários do setor de produção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3) Problema no recebimento de mercadorias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4) Agendamento de reunião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Você deve enviar o e-mail para </a:t>
            </a:r>
            <a:r>
              <a:rPr lang="pt-BR" sz="2500">
                <a:solidFill>
                  <a:srgbClr val="347C36"/>
                </a:solidFill>
                <a:latin typeface="Calibri"/>
                <a:ea typeface="Calibri"/>
                <a:cs typeface="Calibri"/>
                <a:sym typeface="Calibri"/>
              </a:rPr>
              <a:t>marianaklafke@ifsul.edu.br</a:t>
            </a:r>
            <a:r>
              <a:rPr lang="pt-BR" sz="2500">
                <a:latin typeface="Calibri"/>
                <a:ea typeface="Calibri"/>
                <a:cs typeface="Calibri"/>
                <a:sym typeface="Calibri"/>
              </a:rPr>
              <a:t>!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Personalizada 2">
      <a:dk1>
        <a:srgbClr val="454F59"/>
      </a:dk1>
      <a:lt1>
        <a:srgbClr val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