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66" r:id="rId8"/>
    <p:sldId id="267" r:id="rId9"/>
    <p:sldId id="265" r:id="rId10"/>
    <p:sldId id="268" r:id="rId11"/>
    <p:sldId id="269" r:id="rId12"/>
    <p:sldId id="271" r:id="rId13"/>
    <p:sldId id="273" r:id="rId14"/>
    <p:sldId id="275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E2FAB1-870B-4126-8A6A-2BF61EA82A55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E252A333-E506-4C5C-ADE1-E2F37E57E1EA}">
      <dgm:prSet custT="1"/>
      <dgm:spPr/>
      <dgm:t>
        <a:bodyPr/>
        <a:lstStyle/>
        <a:p>
          <a:pPr>
            <a:defRPr cap="all"/>
          </a:pPr>
          <a:r>
            <a:rPr lang="en-US" sz="2400" b="1" dirty="0" err="1">
              <a:latin typeface="Arial" panose="020B0604020202020204" pitchFamily="34" charset="0"/>
              <a:cs typeface="Arial" panose="020B0604020202020204" pitchFamily="34" charset="0"/>
            </a:rPr>
            <a:t>Acolhida</a:t>
          </a:r>
          <a:endParaRPr lang="en-US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4FE1D5-27AD-49A6-AA97-1BFD36B24EE4}" type="parTrans" cxnId="{A6767250-6FFF-4787-8930-9D7568D61BB9}">
      <dgm:prSet/>
      <dgm:spPr/>
      <dgm:t>
        <a:bodyPr/>
        <a:lstStyle/>
        <a:p>
          <a:endParaRPr lang="en-US"/>
        </a:p>
      </dgm:t>
    </dgm:pt>
    <dgm:pt modelId="{F1CE9E86-B9B0-4BDD-8A38-FF4810607FBF}" type="sibTrans" cxnId="{A6767250-6FFF-4787-8930-9D7568D61BB9}">
      <dgm:prSet/>
      <dgm:spPr/>
      <dgm:t>
        <a:bodyPr/>
        <a:lstStyle/>
        <a:p>
          <a:endParaRPr lang="en-US"/>
        </a:p>
      </dgm:t>
    </dgm:pt>
    <dgm:pt modelId="{440BDD07-7023-49C0-AE70-56A3A955FB52}">
      <dgm:prSet custT="1"/>
      <dgm:spPr/>
      <dgm:t>
        <a:bodyPr/>
        <a:lstStyle/>
        <a:p>
          <a:pPr>
            <a:defRPr cap="all"/>
          </a:pPr>
          <a:r>
            <a:rPr lang="pt-BR" sz="2400" b="1" dirty="0">
              <a:latin typeface="Arial" panose="020B0604020202020204" pitchFamily="34" charset="0"/>
              <a:cs typeface="Arial" panose="020B0604020202020204" pitchFamily="34" charset="0"/>
            </a:rPr>
            <a:t>Organização do SEGUNDO semestre do curso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4FEE91-A28E-405B-B25C-8DFD8D4A5B78}" type="parTrans" cxnId="{EF8A2108-9D99-43BB-88FA-0533A9BC7503}">
      <dgm:prSet/>
      <dgm:spPr/>
      <dgm:t>
        <a:bodyPr/>
        <a:lstStyle/>
        <a:p>
          <a:endParaRPr lang="en-US"/>
        </a:p>
      </dgm:t>
    </dgm:pt>
    <dgm:pt modelId="{10066BDD-7321-4DA4-91A1-6BBB4148219B}" type="sibTrans" cxnId="{EF8A2108-9D99-43BB-88FA-0533A9BC7503}">
      <dgm:prSet/>
      <dgm:spPr/>
      <dgm:t>
        <a:bodyPr/>
        <a:lstStyle/>
        <a:p>
          <a:endParaRPr lang="en-US"/>
        </a:p>
      </dgm:t>
    </dgm:pt>
    <dgm:pt modelId="{602DE90C-64A5-4287-8635-58FFC21260A6}">
      <dgm:prSet custT="1"/>
      <dgm:spPr/>
      <dgm:t>
        <a:bodyPr/>
        <a:lstStyle/>
        <a:p>
          <a:pPr>
            <a:defRPr cap="all"/>
          </a:pP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PROJETO</a:t>
          </a:r>
          <a:r>
            <a:rPr lang="en-US" sz="2400" b="1" baseline="0" dirty="0">
              <a:latin typeface="Arial" panose="020B0604020202020204" pitchFamily="34" charset="0"/>
              <a:cs typeface="Arial" panose="020B0604020202020204" pitchFamily="34" charset="0"/>
            </a:rPr>
            <a:t> DE TCC</a:t>
          </a:r>
          <a:endParaRPr lang="en-US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AE41A0-1EA9-44A5-8DA1-1C352687224B}" type="parTrans" cxnId="{7E0DBCF8-97F9-41FF-A428-43730E524BEE}">
      <dgm:prSet/>
      <dgm:spPr/>
      <dgm:t>
        <a:bodyPr/>
        <a:lstStyle/>
        <a:p>
          <a:endParaRPr lang="en-US"/>
        </a:p>
      </dgm:t>
    </dgm:pt>
    <dgm:pt modelId="{74C0DC9A-3EF4-4DC9-99D5-E318B97397C4}" type="sibTrans" cxnId="{7E0DBCF8-97F9-41FF-A428-43730E524BEE}">
      <dgm:prSet/>
      <dgm:spPr/>
      <dgm:t>
        <a:bodyPr/>
        <a:lstStyle/>
        <a:p>
          <a:endParaRPr lang="en-US"/>
        </a:p>
      </dgm:t>
    </dgm:pt>
    <dgm:pt modelId="{7759ACCF-92CB-496C-96D1-BE27D93CADA8}" type="pres">
      <dgm:prSet presAssocID="{69E2FAB1-870B-4126-8A6A-2BF61EA82A55}" presName="root" presStyleCnt="0">
        <dgm:presLayoutVars>
          <dgm:dir/>
          <dgm:resizeHandles val="exact"/>
        </dgm:presLayoutVars>
      </dgm:prSet>
      <dgm:spPr/>
    </dgm:pt>
    <dgm:pt modelId="{17687CCA-2453-4090-9586-508A883A2834}" type="pres">
      <dgm:prSet presAssocID="{E252A333-E506-4C5C-ADE1-E2F37E57E1EA}" presName="compNode" presStyleCnt="0"/>
      <dgm:spPr/>
    </dgm:pt>
    <dgm:pt modelId="{5C4589A9-206F-4A6D-A13C-F1EFEF1092EE}" type="pres">
      <dgm:prSet presAssocID="{E252A333-E506-4C5C-ADE1-E2F37E57E1EA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1600A8DA-9F2A-4748-8FF4-C88545099228}" type="pres">
      <dgm:prSet presAssocID="{E252A333-E506-4C5C-ADE1-E2F37E57E1E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grenagens"/>
        </a:ext>
      </dgm:extLst>
    </dgm:pt>
    <dgm:pt modelId="{236E4516-DB77-47EA-8D8A-F32293960A80}" type="pres">
      <dgm:prSet presAssocID="{E252A333-E506-4C5C-ADE1-E2F37E57E1EA}" presName="spaceRect" presStyleCnt="0"/>
      <dgm:spPr/>
    </dgm:pt>
    <dgm:pt modelId="{F0283356-7E58-4A93-A7BC-4914991AD845}" type="pres">
      <dgm:prSet presAssocID="{E252A333-E506-4C5C-ADE1-E2F37E57E1EA}" presName="textRect" presStyleLbl="revTx" presStyleIdx="0" presStyleCnt="3" custScaleX="105890" custScaleY="99755">
        <dgm:presLayoutVars>
          <dgm:chMax val="1"/>
          <dgm:chPref val="1"/>
        </dgm:presLayoutVars>
      </dgm:prSet>
      <dgm:spPr/>
    </dgm:pt>
    <dgm:pt modelId="{BCA2646E-4AF9-4694-9192-7A051A2C2A92}" type="pres">
      <dgm:prSet presAssocID="{F1CE9E86-B9B0-4BDD-8A38-FF4810607FBF}" presName="sibTrans" presStyleCnt="0"/>
      <dgm:spPr/>
    </dgm:pt>
    <dgm:pt modelId="{E4ED8226-E060-4940-9AF0-BF9DFD6FD14E}" type="pres">
      <dgm:prSet presAssocID="{440BDD07-7023-49C0-AE70-56A3A955FB52}" presName="compNode" presStyleCnt="0"/>
      <dgm:spPr/>
    </dgm:pt>
    <dgm:pt modelId="{81997868-50F0-4D6F-8713-163F0C686A16}" type="pres">
      <dgm:prSet presAssocID="{440BDD07-7023-49C0-AE70-56A3A955FB52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2F3A0870-FFBA-4D02-8AB9-02BA542A0C6A}" type="pres">
      <dgm:prSet presAssocID="{440BDD07-7023-49C0-AE70-56A3A955FB5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quia"/>
        </a:ext>
      </dgm:extLst>
    </dgm:pt>
    <dgm:pt modelId="{DDFC569C-22DE-497F-A0B3-46B4CC043493}" type="pres">
      <dgm:prSet presAssocID="{440BDD07-7023-49C0-AE70-56A3A955FB52}" presName="spaceRect" presStyleCnt="0"/>
      <dgm:spPr/>
    </dgm:pt>
    <dgm:pt modelId="{5514BD3C-E346-4986-BBCD-FBB3509E6149}" type="pres">
      <dgm:prSet presAssocID="{440BDD07-7023-49C0-AE70-56A3A955FB52}" presName="textRect" presStyleLbl="revTx" presStyleIdx="1" presStyleCnt="3" custScaleX="100075" custScaleY="102912">
        <dgm:presLayoutVars>
          <dgm:chMax val="1"/>
          <dgm:chPref val="1"/>
        </dgm:presLayoutVars>
      </dgm:prSet>
      <dgm:spPr/>
    </dgm:pt>
    <dgm:pt modelId="{427CC4A8-4792-4A2F-9118-14290CB4AE1C}" type="pres">
      <dgm:prSet presAssocID="{10066BDD-7321-4DA4-91A1-6BBB4148219B}" presName="sibTrans" presStyleCnt="0"/>
      <dgm:spPr/>
    </dgm:pt>
    <dgm:pt modelId="{517607D8-FB8E-4B02-BF8B-393360F3581B}" type="pres">
      <dgm:prSet presAssocID="{602DE90C-64A5-4287-8635-58FFC21260A6}" presName="compNode" presStyleCnt="0"/>
      <dgm:spPr/>
    </dgm:pt>
    <dgm:pt modelId="{211B3CFE-D08D-4860-BDB6-06ECD444AF7A}" type="pres">
      <dgm:prSet presAssocID="{602DE90C-64A5-4287-8635-58FFC21260A6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7A6A8496-1FA7-4380-AF68-4DA6675D791D}" type="pres">
      <dgm:prSet presAssocID="{602DE90C-64A5-4287-8635-58FFC21260A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lestrante"/>
        </a:ext>
      </dgm:extLst>
    </dgm:pt>
    <dgm:pt modelId="{22290E13-D8D6-4E93-984A-262FF5B7B28E}" type="pres">
      <dgm:prSet presAssocID="{602DE90C-64A5-4287-8635-58FFC21260A6}" presName="spaceRect" presStyleCnt="0"/>
      <dgm:spPr/>
    </dgm:pt>
    <dgm:pt modelId="{21C7C46B-5AE6-4BDD-AEAC-A031ADFFFF8D}" type="pres">
      <dgm:prSet presAssocID="{602DE90C-64A5-4287-8635-58FFC21260A6}" presName="textRect" presStyleLbl="revTx" presStyleIdx="2" presStyleCnt="3" custScaleX="96467" custScaleY="101669">
        <dgm:presLayoutVars>
          <dgm:chMax val="1"/>
          <dgm:chPref val="1"/>
        </dgm:presLayoutVars>
      </dgm:prSet>
      <dgm:spPr/>
    </dgm:pt>
  </dgm:ptLst>
  <dgm:cxnLst>
    <dgm:cxn modelId="{EF8A2108-9D99-43BB-88FA-0533A9BC7503}" srcId="{69E2FAB1-870B-4126-8A6A-2BF61EA82A55}" destId="{440BDD07-7023-49C0-AE70-56A3A955FB52}" srcOrd="1" destOrd="0" parTransId="{CF4FEE91-A28E-405B-B25C-8DFD8D4A5B78}" sibTransId="{10066BDD-7321-4DA4-91A1-6BBB4148219B}"/>
    <dgm:cxn modelId="{A6767250-6FFF-4787-8930-9D7568D61BB9}" srcId="{69E2FAB1-870B-4126-8A6A-2BF61EA82A55}" destId="{E252A333-E506-4C5C-ADE1-E2F37E57E1EA}" srcOrd="0" destOrd="0" parTransId="{CD4FE1D5-27AD-49A6-AA97-1BFD36B24EE4}" sibTransId="{F1CE9E86-B9B0-4BDD-8A38-FF4810607FBF}"/>
    <dgm:cxn modelId="{89785D51-EE37-4288-A546-D09ADEE95E76}" type="presOf" srcId="{440BDD07-7023-49C0-AE70-56A3A955FB52}" destId="{5514BD3C-E346-4986-BBCD-FBB3509E6149}" srcOrd="0" destOrd="0" presId="urn:microsoft.com/office/officeart/2018/5/layout/IconLeafLabelList"/>
    <dgm:cxn modelId="{B5C1E273-BAD4-45CE-8B80-40F40953D770}" type="presOf" srcId="{E252A333-E506-4C5C-ADE1-E2F37E57E1EA}" destId="{F0283356-7E58-4A93-A7BC-4914991AD845}" srcOrd="0" destOrd="0" presId="urn:microsoft.com/office/officeart/2018/5/layout/IconLeafLabelList"/>
    <dgm:cxn modelId="{D19A26A0-798F-44BC-8FD2-B338F8DBEBE8}" type="presOf" srcId="{602DE90C-64A5-4287-8635-58FFC21260A6}" destId="{21C7C46B-5AE6-4BDD-AEAC-A031ADFFFF8D}" srcOrd="0" destOrd="0" presId="urn:microsoft.com/office/officeart/2018/5/layout/IconLeafLabelList"/>
    <dgm:cxn modelId="{C4F233C9-D8CE-47BC-B019-4DD8063D5431}" type="presOf" srcId="{69E2FAB1-870B-4126-8A6A-2BF61EA82A55}" destId="{7759ACCF-92CB-496C-96D1-BE27D93CADA8}" srcOrd="0" destOrd="0" presId="urn:microsoft.com/office/officeart/2018/5/layout/IconLeafLabelList"/>
    <dgm:cxn modelId="{7E0DBCF8-97F9-41FF-A428-43730E524BEE}" srcId="{69E2FAB1-870B-4126-8A6A-2BF61EA82A55}" destId="{602DE90C-64A5-4287-8635-58FFC21260A6}" srcOrd="2" destOrd="0" parTransId="{F3AE41A0-1EA9-44A5-8DA1-1C352687224B}" sibTransId="{74C0DC9A-3EF4-4DC9-99D5-E318B97397C4}"/>
    <dgm:cxn modelId="{46E4BA32-D3FF-49F7-A97C-7F24EBD70A44}" type="presParOf" srcId="{7759ACCF-92CB-496C-96D1-BE27D93CADA8}" destId="{17687CCA-2453-4090-9586-508A883A2834}" srcOrd="0" destOrd="0" presId="urn:microsoft.com/office/officeart/2018/5/layout/IconLeafLabelList"/>
    <dgm:cxn modelId="{5337F482-3BC3-45E2-891A-0B3BFACFB16A}" type="presParOf" srcId="{17687CCA-2453-4090-9586-508A883A2834}" destId="{5C4589A9-206F-4A6D-A13C-F1EFEF1092EE}" srcOrd="0" destOrd="0" presId="urn:microsoft.com/office/officeart/2018/5/layout/IconLeafLabelList"/>
    <dgm:cxn modelId="{E5A44076-FED6-40AB-83E5-0372F88DFC26}" type="presParOf" srcId="{17687CCA-2453-4090-9586-508A883A2834}" destId="{1600A8DA-9F2A-4748-8FF4-C88545099228}" srcOrd="1" destOrd="0" presId="urn:microsoft.com/office/officeart/2018/5/layout/IconLeafLabelList"/>
    <dgm:cxn modelId="{BDFE1C18-1D2A-40F8-8873-B11EED4B08AB}" type="presParOf" srcId="{17687CCA-2453-4090-9586-508A883A2834}" destId="{236E4516-DB77-47EA-8D8A-F32293960A80}" srcOrd="2" destOrd="0" presId="urn:microsoft.com/office/officeart/2018/5/layout/IconLeafLabelList"/>
    <dgm:cxn modelId="{00787421-E0D7-4A00-9D56-7EB861F63586}" type="presParOf" srcId="{17687CCA-2453-4090-9586-508A883A2834}" destId="{F0283356-7E58-4A93-A7BC-4914991AD845}" srcOrd="3" destOrd="0" presId="urn:microsoft.com/office/officeart/2018/5/layout/IconLeafLabelList"/>
    <dgm:cxn modelId="{5A42CC33-AFE9-49CE-B52F-D3BA8F0BE730}" type="presParOf" srcId="{7759ACCF-92CB-496C-96D1-BE27D93CADA8}" destId="{BCA2646E-4AF9-4694-9192-7A051A2C2A92}" srcOrd="1" destOrd="0" presId="urn:microsoft.com/office/officeart/2018/5/layout/IconLeafLabelList"/>
    <dgm:cxn modelId="{763068ED-105D-479A-8DB1-5C920D06C3F4}" type="presParOf" srcId="{7759ACCF-92CB-496C-96D1-BE27D93CADA8}" destId="{E4ED8226-E060-4940-9AF0-BF9DFD6FD14E}" srcOrd="2" destOrd="0" presId="urn:microsoft.com/office/officeart/2018/5/layout/IconLeafLabelList"/>
    <dgm:cxn modelId="{90724B14-E679-41D1-AA14-4E062E795799}" type="presParOf" srcId="{E4ED8226-E060-4940-9AF0-BF9DFD6FD14E}" destId="{81997868-50F0-4D6F-8713-163F0C686A16}" srcOrd="0" destOrd="0" presId="urn:microsoft.com/office/officeart/2018/5/layout/IconLeafLabelList"/>
    <dgm:cxn modelId="{ED6A3C79-3158-4E74-963E-F008BBDCC430}" type="presParOf" srcId="{E4ED8226-E060-4940-9AF0-BF9DFD6FD14E}" destId="{2F3A0870-FFBA-4D02-8AB9-02BA542A0C6A}" srcOrd="1" destOrd="0" presId="urn:microsoft.com/office/officeart/2018/5/layout/IconLeafLabelList"/>
    <dgm:cxn modelId="{308B7430-3090-4277-9607-28B02AA48819}" type="presParOf" srcId="{E4ED8226-E060-4940-9AF0-BF9DFD6FD14E}" destId="{DDFC569C-22DE-497F-A0B3-46B4CC043493}" srcOrd="2" destOrd="0" presId="urn:microsoft.com/office/officeart/2018/5/layout/IconLeafLabelList"/>
    <dgm:cxn modelId="{2A9FD267-ED8B-4DB9-B50F-60CA795D4422}" type="presParOf" srcId="{E4ED8226-E060-4940-9AF0-BF9DFD6FD14E}" destId="{5514BD3C-E346-4986-BBCD-FBB3509E6149}" srcOrd="3" destOrd="0" presId="urn:microsoft.com/office/officeart/2018/5/layout/IconLeafLabelList"/>
    <dgm:cxn modelId="{236207EB-1433-4638-BBCF-B83931221F36}" type="presParOf" srcId="{7759ACCF-92CB-496C-96D1-BE27D93CADA8}" destId="{427CC4A8-4792-4A2F-9118-14290CB4AE1C}" srcOrd="3" destOrd="0" presId="urn:microsoft.com/office/officeart/2018/5/layout/IconLeafLabelList"/>
    <dgm:cxn modelId="{EAFAD99E-6AA6-4FFD-ACD6-6C4B446FF662}" type="presParOf" srcId="{7759ACCF-92CB-496C-96D1-BE27D93CADA8}" destId="{517607D8-FB8E-4B02-BF8B-393360F3581B}" srcOrd="4" destOrd="0" presId="urn:microsoft.com/office/officeart/2018/5/layout/IconLeafLabelList"/>
    <dgm:cxn modelId="{DA301D7C-6368-4C8E-A874-5A5B565C8E90}" type="presParOf" srcId="{517607D8-FB8E-4B02-BF8B-393360F3581B}" destId="{211B3CFE-D08D-4860-BDB6-06ECD444AF7A}" srcOrd="0" destOrd="0" presId="urn:microsoft.com/office/officeart/2018/5/layout/IconLeafLabelList"/>
    <dgm:cxn modelId="{E4FEFD15-50EA-44D3-9AA7-E6FA31C3B8B1}" type="presParOf" srcId="{517607D8-FB8E-4B02-BF8B-393360F3581B}" destId="{7A6A8496-1FA7-4380-AF68-4DA6675D791D}" srcOrd="1" destOrd="0" presId="urn:microsoft.com/office/officeart/2018/5/layout/IconLeafLabelList"/>
    <dgm:cxn modelId="{FB6B19DA-B3DB-45ED-943F-E4E410B4CBD1}" type="presParOf" srcId="{517607D8-FB8E-4B02-BF8B-393360F3581B}" destId="{22290E13-D8D6-4E93-984A-262FF5B7B28E}" srcOrd="2" destOrd="0" presId="urn:microsoft.com/office/officeart/2018/5/layout/IconLeafLabelList"/>
    <dgm:cxn modelId="{43C79DF5-38F8-4536-8FFD-8755D907C5FE}" type="presParOf" srcId="{517607D8-FB8E-4B02-BF8B-393360F3581B}" destId="{21C7C46B-5AE6-4BDD-AEAC-A031ADFFFF8D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4589A9-206F-4A6D-A13C-F1EFEF1092EE}">
      <dsp:nvSpPr>
        <dsp:cNvPr id="0" name=""/>
        <dsp:cNvSpPr/>
      </dsp:nvSpPr>
      <dsp:spPr>
        <a:xfrm>
          <a:off x="731527" y="199150"/>
          <a:ext cx="1852875" cy="18528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00A8DA-9F2A-4748-8FF4-C88545099228}">
      <dsp:nvSpPr>
        <dsp:cNvPr id="0" name=""/>
        <dsp:cNvSpPr/>
      </dsp:nvSpPr>
      <dsp:spPr>
        <a:xfrm>
          <a:off x="1126402" y="594025"/>
          <a:ext cx="1063125" cy="10631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283356-7E58-4A93-A7BC-4914991AD845}">
      <dsp:nvSpPr>
        <dsp:cNvPr id="0" name=""/>
        <dsp:cNvSpPr/>
      </dsp:nvSpPr>
      <dsp:spPr>
        <a:xfrm>
          <a:off x="49761" y="2630702"/>
          <a:ext cx="3216408" cy="12636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Acolhida</a:t>
          </a:r>
          <a:endParaRPr lang="en-US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761" y="2630702"/>
        <a:ext cx="3216408" cy="1263629"/>
      </dsp:txXfrm>
    </dsp:sp>
    <dsp:sp modelId="{81997868-50F0-4D6F-8713-163F0C686A16}">
      <dsp:nvSpPr>
        <dsp:cNvPr id="0" name=""/>
        <dsp:cNvSpPr/>
      </dsp:nvSpPr>
      <dsp:spPr>
        <a:xfrm>
          <a:off x="4391183" y="187574"/>
          <a:ext cx="1852875" cy="18528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3A0870-FFBA-4D02-8AB9-02BA542A0C6A}">
      <dsp:nvSpPr>
        <dsp:cNvPr id="0" name=""/>
        <dsp:cNvSpPr/>
      </dsp:nvSpPr>
      <dsp:spPr>
        <a:xfrm>
          <a:off x="4786058" y="582449"/>
          <a:ext cx="1063125" cy="10631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14BD3C-E346-4986-BBCD-FBB3509E6149}">
      <dsp:nvSpPr>
        <dsp:cNvPr id="0" name=""/>
        <dsp:cNvSpPr/>
      </dsp:nvSpPr>
      <dsp:spPr>
        <a:xfrm>
          <a:off x="3797732" y="2599085"/>
          <a:ext cx="3039778" cy="1306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t-BR" sz="2400" b="1" kern="1200" dirty="0">
              <a:latin typeface="Arial" panose="020B0604020202020204" pitchFamily="34" charset="0"/>
              <a:cs typeface="Arial" panose="020B0604020202020204" pitchFamily="34" charset="0"/>
            </a:rPr>
            <a:t>Organização do SEGUNDO semestre do curso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97732" y="2599085"/>
        <a:ext cx="3039778" cy="1306821"/>
      </dsp:txXfrm>
    </dsp:sp>
    <dsp:sp modelId="{211B3CFE-D08D-4860-BDB6-06ECD444AF7A}">
      <dsp:nvSpPr>
        <dsp:cNvPr id="0" name=""/>
        <dsp:cNvSpPr/>
      </dsp:nvSpPr>
      <dsp:spPr>
        <a:xfrm>
          <a:off x="7961385" y="191520"/>
          <a:ext cx="1852875" cy="18528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6A8496-1FA7-4380-AF68-4DA6675D791D}">
      <dsp:nvSpPr>
        <dsp:cNvPr id="0" name=""/>
        <dsp:cNvSpPr/>
      </dsp:nvSpPr>
      <dsp:spPr>
        <a:xfrm>
          <a:off x="8356260" y="586395"/>
          <a:ext cx="1063125" cy="10631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C7C46B-5AE6-4BDD-AEAC-A031ADFFFF8D}">
      <dsp:nvSpPr>
        <dsp:cNvPr id="0" name=""/>
        <dsp:cNvSpPr/>
      </dsp:nvSpPr>
      <dsp:spPr>
        <a:xfrm>
          <a:off x="7422730" y="2610923"/>
          <a:ext cx="2930185" cy="1291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PROJETO</a:t>
          </a:r>
          <a:r>
            <a:rPr lang="en-US" sz="2400" b="1" kern="1200" baseline="0" dirty="0">
              <a:latin typeface="Arial" panose="020B0604020202020204" pitchFamily="34" charset="0"/>
              <a:cs typeface="Arial" panose="020B0604020202020204" pitchFamily="34" charset="0"/>
            </a:rPr>
            <a:t> DE TCC</a:t>
          </a:r>
          <a:endParaRPr lang="en-US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422730" y="2610923"/>
        <a:ext cx="2930185" cy="1291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8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0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2972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45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2396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21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44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2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51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1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48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90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7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62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36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9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FE71E98-A417-4ECC-ACEB-C0490C20DB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676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sqAfD4BkwA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3POrNGHfBs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3FC44C8-A826-5148-B20F-64AB6149A6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9091" t="11971" b="8439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F5F0CD5C-72F3-4090-8A69-8E15CB432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217496A2-9394-4FB7-BA0E-717D2D2E7A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33800" y="0"/>
            <a:ext cx="7315200" cy="6858000"/>
          </a:xfrm>
          <a:prstGeom prst="parallelogram">
            <a:avLst>
              <a:gd name="adj" fmla="val 15925"/>
            </a:avLst>
          </a:prstGeom>
          <a:solidFill>
            <a:schemeClr val="bg1">
              <a:alpha val="8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2CF681-4765-4E88-802F-B2474DCD51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D57B2BA-243C-45C7-A5D8-46CA71943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23">
            <a:extLst>
              <a:ext uri="{FF2B5EF4-FFF2-40B4-BE49-F238E27FC236}">
                <a16:creationId xmlns:a16="http://schemas.microsoft.com/office/drawing/2014/main" id="{67374FB5-CBB7-46FF-95B5-2251BC685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34BCEAB7-D9E0-40A4-9254-8593BD346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D567A354-BB63-405C-8E5F-2F510E670F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96208D9-D411-F4DB-FB51-58285F34FF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7000" y="1678666"/>
            <a:ext cx="10165080" cy="2131334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br>
              <a:rPr lang="pt-BR" sz="32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32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CURSO DE PÓS-GRADUAÇÃO </a:t>
            </a:r>
            <a:r>
              <a:rPr lang="pt-BR" sz="3200" b="1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LATO SENSU</a:t>
            </a:r>
            <a:r>
              <a:rPr lang="pt-BR" sz="32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ESPECIALIZAÇÃO EM GESTÃO DA EDUCAÇÃO BÁSICA</a:t>
            </a:r>
            <a:br>
              <a:rPr lang="pt-BR" sz="32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pt-BR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618403C-3771-48C8-21ED-D8952A404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8276" y="4050832"/>
            <a:ext cx="5801936" cy="1096899"/>
          </a:xfrm>
        </p:spPr>
        <p:txBody>
          <a:bodyPr>
            <a:normAutofit/>
          </a:bodyPr>
          <a:lstStyle/>
          <a:p>
            <a:r>
              <a:rPr lang="pt-B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Profª</a:t>
            </a: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Dra. Maria Carolina Fortes</a:t>
            </a:r>
          </a:p>
          <a:p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Coordenação do Curso</a:t>
            </a:r>
          </a:p>
        </p:txBody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9185A8D7-2F20-4F7A-97BE-21DB1654C7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25" name="Rectangle 28">
            <a:extLst>
              <a:ext uri="{FF2B5EF4-FFF2-40B4-BE49-F238E27FC236}">
                <a16:creationId xmlns:a16="http://schemas.microsoft.com/office/drawing/2014/main" id="{CB65BD56-22B3-4E13-BFCA-B8E8BEB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27" name="Rectangle 29">
            <a:extLst>
              <a:ext uri="{FF2B5EF4-FFF2-40B4-BE49-F238E27FC236}">
                <a16:creationId xmlns:a16="http://schemas.microsoft.com/office/drawing/2014/main" id="{6790ED68-BCA0-4247-A72F-1CB85DF06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DD0F2B3F-DC55-4FA7-B667-1ACD07920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pic>
        <p:nvPicPr>
          <p:cNvPr id="5" name="Imagem 4" descr="logoIfet">
            <a:extLst>
              <a:ext uri="{FF2B5EF4-FFF2-40B4-BE49-F238E27FC236}">
                <a16:creationId xmlns:a16="http://schemas.microsoft.com/office/drawing/2014/main" id="{43D2E2EB-A0E2-42AD-D443-91020796468E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3" y="777435"/>
            <a:ext cx="2584244" cy="67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931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4B9DB4-D9DB-D004-D175-ECE2C3166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62560"/>
            <a:ext cx="8596668" cy="65024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Trabalho de conclusão de curso</a:t>
            </a:r>
            <a:b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1138A4-7A75-9EF1-9A9A-38DAAF050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20" y="863600"/>
            <a:ext cx="11744960" cy="5740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No decorrer do último semestre do curso, o/a discente deverá desenvolver o seu Trabalho de Conclusão de Curso–TCC, de forma individual, na forma de artigo científico ou de plano de gestão escolar.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Para o desenvolvimento desse trabalho, o/a discente terão acompanhamento de um/a orientador/a que deverá ser um/a professor/a do programa, sendo esse/a definido/a até o final do 2º semestre do curso.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O tema do TCC deverá ter relação com a gestão de estabelecimentos de Educação Básica e terá anuência do/a orientador/a. </a:t>
            </a:r>
          </a:p>
        </p:txBody>
      </p:sp>
    </p:spTree>
    <p:extLst>
      <p:ext uri="{BB962C8B-B14F-4D97-AF65-F5344CB8AC3E}">
        <p14:creationId xmlns:p14="http://schemas.microsoft.com/office/powerpoint/2010/main" val="4292621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788FCC-E784-41EB-5552-985040478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504509"/>
            <a:ext cx="11541760" cy="607917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O/A discente deverá encaminhar o TCC, conforme estrutura e formatação trabalhada na disciplina de Metodologia de Pesquisa, em data previamente definida pela coordenação pedagógica do curso, para uma banca avaliadora</a:t>
            </a:r>
          </a:p>
          <a:p>
            <a:pPr algn="just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A banca será composta pelo/a professor/a orientador/a e dois professores, com formação stricto sensu, sendo, pelo menos, um/a deles/as externo/a ao programa. A banca examinadora do TCC será presidida pelo/a orientador/a ou substituto/a nomeado/a pela coordenação pedagógica do curso. O/A orientador/a não terá direito à arguição e à avaliação final do TCC.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215404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67CE8-07DA-C4F9-5F3B-DCCD69B0B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3840"/>
            <a:ext cx="5306906" cy="4267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2400" dirty="0"/>
              <a:t>POSSÍVEIS TEMÁTICAS DE INTERESSE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6F70D3-6804-661B-F30F-817669D38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70560"/>
            <a:ext cx="9848426" cy="5943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Aft>
                <a:spcPts val="800"/>
              </a:spcAft>
            </a:pPr>
            <a:r>
              <a:rPr lang="pt-BR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Políticas Públicas e Gestão Escolar</a:t>
            </a:r>
            <a:endParaRPr lang="pt-BR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pt-BR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Planejamento Educacional na Educação Básica</a:t>
            </a:r>
            <a:endParaRPr lang="pt-BR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pt-BR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Concepções de Educação e os Processos de Gestão na Educação Básica</a:t>
            </a:r>
            <a:endParaRPr lang="pt-BR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pt-BR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Gestão Financeira na Gestão Escolar</a:t>
            </a:r>
            <a:endParaRPr lang="pt-BR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pt-BR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Gestão de Pessoas e Gestão Escolar</a:t>
            </a:r>
            <a:endParaRPr lang="pt-BR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pt-BR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Processos Históricos e Sociológicos da Gestão Escolar</a:t>
            </a:r>
            <a:endParaRPr lang="pt-BR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pt-BR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Tecnologias Educacionais e a Gestão Escolar</a:t>
            </a:r>
            <a:endParaRPr lang="pt-BR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pt-BR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Processos de Inclusão e a Gestão Escolar</a:t>
            </a:r>
            <a:endParaRPr lang="pt-BR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pt-BR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Gestão na Educação Básica e Planejamento Estratégico</a:t>
            </a:r>
            <a:endParaRPr lang="pt-BR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pt-BR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 dados estatísticos sobre a Educação Básica e a Gestão da escola</a:t>
            </a:r>
          </a:p>
          <a:p>
            <a:pPr>
              <a:spcAft>
                <a:spcPts val="800"/>
              </a:spcAft>
            </a:pPr>
            <a:r>
              <a:rPr lang="pt-BR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Gestão Administrativa na Educação Básica</a:t>
            </a:r>
            <a:endParaRPr lang="pt-BR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pt-BR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Gestão de processos Pedagógicos na Educação Básica</a:t>
            </a:r>
          </a:p>
          <a:p>
            <a:pPr>
              <a:spcAft>
                <a:spcPts val="800"/>
              </a:spcAft>
            </a:pPr>
            <a:endParaRPr lang="pt-BR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endParaRPr lang="pt-BR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934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C4CFE-CBB0-A8E8-310A-E957891BC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3840"/>
            <a:ext cx="8596668" cy="690880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Subáreas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65CBFF-45AA-A502-8450-A8498DA9F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640" y="934720"/>
            <a:ext cx="11755120" cy="567943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pt-B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A inclusão de alunos com necessidades específicas na escola e o papel da gestão escolar.</a:t>
            </a:r>
          </a:p>
          <a:p>
            <a:pPr algn="l"/>
            <a:r>
              <a:rPr lang="pt-B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Questões preventivas e curativas sobre saúde mental na escola e a gestão escolar. </a:t>
            </a:r>
          </a:p>
          <a:p>
            <a:pPr algn="l"/>
            <a:r>
              <a:rPr lang="pt-B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Trabalhando com a diversidade sexual e de gênero no contexto escolar e suas implicações para a gestão escolar. </a:t>
            </a:r>
          </a:p>
          <a:p>
            <a:pPr algn="l"/>
            <a:r>
              <a:rPr lang="pt-B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Discutindo questões étnico-raciais na escola e o papel da gestão escolar.</a:t>
            </a:r>
          </a:p>
          <a:p>
            <a:pPr algn="l"/>
            <a:r>
              <a:rPr lang="pt-B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Relacionamento humano na gestão de pessoas e o papel do gestor escolar.</a:t>
            </a:r>
          </a:p>
          <a:p>
            <a:pPr algn="l"/>
            <a:r>
              <a:rPr lang="pt-B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Políticas públicas; os processos pedagógicos e as repercussões na gestão escolar; estudos, com plano de ação, do processo de inclusão escolar;</a:t>
            </a:r>
          </a:p>
          <a:p>
            <a:pPr algn="l"/>
            <a:r>
              <a:rPr lang="pt-B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interferências das concepções pedagógicas no processo de gestão, dentre outras temáticas.</a:t>
            </a:r>
          </a:p>
          <a:p>
            <a:pPr algn="l"/>
            <a:r>
              <a:rPr lang="pt-B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Estudos sobre a formação docente e os processos de gestão pedagógica.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66247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C5B4D57A-F38D-4818-8E5A-2B1BB93BAA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292912"/>
              </p:ext>
            </p:extLst>
          </p:nvPr>
        </p:nvGraphicFramePr>
        <p:xfrm>
          <a:off x="213360" y="148908"/>
          <a:ext cx="11887200" cy="662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1760">
                  <a:extLst>
                    <a:ext uri="{9D8B030D-6E8A-4147-A177-3AD203B41FA5}">
                      <a16:colId xmlns:a16="http://schemas.microsoft.com/office/drawing/2014/main" val="3046375205"/>
                    </a:ext>
                  </a:extLst>
                </a:gridCol>
                <a:gridCol w="1539234">
                  <a:extLst>
                    <a:ext uri="{9D8B030D-6E8A-4147-A177-3AD203B41FA5}">
                      <a16:colId xmlns:a16="http://schemas.microsoft.com/office/drawing/2014/main" val="780690829"/>
                    </a:ext>
                  </a:extLst>
                </a:gridCol>
                <a:gridCol w="6426206">
                  <a:extLst>
                    <a:ext uri="{9D8B030D-6E8A-4147-A177-3AD203B41FA5}">
                      <a16:colId xmlns:a16="http://schemas.microsoft.com/office/drawing/2014/main" val="26770696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PROFESSOR(A)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36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Anubis</a:t>
                      </a:r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Rossetto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Tecnologias Educacionais e a Gestão Escolar, Processos de Inclusão e a Gestão Escolar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826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Alexsander Carneiro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Gestão de Projetos na Educação Básica</a:t>
                      </a:r>
                      <a:endParaRPr lang="pt-BR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092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Gustavo Born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Gestão Financeira na Gestão Escolar, </a:t>
                      </a:r>
                    </a:p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Gestão Administrativa na Educação Básica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90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Michele Roos </a:t>
                      </a:r>
                      <a:r>
                        <a:rPr lang="pt-BR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Marchesan</a:t>
                      </a:r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Políticas Públicas e Gestão Escolar, </a:t>
                      </a:r>
                    </a:p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Concepções de Educação e os Processos de Gestão na Educação Básica, </a:t>
                      </a:r>
                    </a:p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Processos de Inclusão e a Gestão Escolar, </a:t>
                      </a:r>
                    </a:p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Gestão de Processos Pedagógicos na Educação Básica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986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Maria Carolina Fortes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Politicas Públicas e Gestão Escolar, </a:t>
                      </a:r>
                    </a:p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Concepções de Educação e os Processos de Gestão na Educação Básica, </a:t>
                      </a:r>
                    </a:p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Processos de Inclusão e a Gestão Escolar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561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Mateus da Fonseca </a:t>
                      </a:r>
                      <a:r>
                        <a:rPr lang="pt-BR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Capssa</a:t>
                      </a:r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Lima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Processos Históricos e Sociológicos da Gestão Escolar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159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Marcelo </a:t>
                      </a:r>
                      <a:r>
                        <a:rPr lang="pt-BR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Lacort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Os dados estatísticos sobre a Educação Básica e a Gestão da escola</a:t>
                      </a:r>
                      <a:endParaRPr lang="pt-BR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091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Lucas Vanini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Os dados estatísticos sobre a Educação Básica e a Gestão da escola</a:t>
                      </a:r>
                      <a:endParaRPr lang="pt-BR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21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Willian Guimarães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Gestão de Pessoas</a:t>
                      </a:r>
                    </a:p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Gestão Escolar, </a:t>
                      </a:r>
                    </a:p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Processos de Inclusão </a:t>
                      </a:r>
                      <a:endParaRPr lang="pt-BR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713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648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92606246-4857-354F-832E-D6DEB3A28C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753" r="25181" b="1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B0E38CA1-031E-0F26-5BAA-16000E6D8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720" y="629920"/>
            <a:ext cx="5776784" cy="4094479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7200" b="1" dirty="0" err="1">
                <a:solidFill>
                  <a:schemeClr val="tx1"/>
                </a:solidFill>
                <a:latin typeface="Blackadder ITC" panose="04020505051007020D02" pitchFamily="82" charset="0"/>
                <a:cs typeface="Arial" panose="020B0604020202020204" pitchFamily="34" charset="0"/>
              </a:rPr>
              <a:t>Desejo</a:t>
            </a:r>
            <a:r>
              <a:rPr lang="en-US" sz="7200" b="1" dirty="0">
                <a:solidFill>
                  <a:schemeClr val="tx1"/>
                </a:solidFill>
                <a:latin typeface="Blackadder ITC" panose="04020505051007020D02" pitchFamily="82" charset="0"/>
                <a:cs typeface="Arial" panose="020B0604020202020204" pitchFamily="34" charset="0"/>
              </a:rPr>
              <a:t> um </a:t>
            </a:r>
            <a:r>
              <a:rPr lang="en-US" sz="7200" b="1" dirty="0" err="1">
                <a:solidFill>
                  <a:schemeClr val="tx1"/>
                </a:solidFill>
                <a:latin typeface="Blackadder ITC" panose="04020505051007020D02" pitchFamily="82" charset="0"/>
                <a:cs typeface="Arial" panose="020B0604020202020204" pitchFamily="34" charset="0"/>
              </a:rPr>
              <a:t>maravilhoso</a:t>
            </a:r>
            <a:r>
              <a:rPr lang="en-US" sz="7200" b="1" dirty="0">
                <a:solidFill>
                  <a:schemeClr val="tx1"/>
                </a:solidFill>
                <a:latin typeface="Blackadder ITC" panose="04020505051007020D02" pitchFamily="82" charset="0"/>
                <a:cs typeface="Arial" panose="020B0604020202020204" pitchFamily="34" charset="0"/>
              </a:rPr>
              <a:t> semester </a:t>
            </a:r>
            <a:r>
              <a:rPr lang="en-US" sz="7200" b="1" dirty="0" err="1">
                <a:solidFill>
                  <a:schemeClr val="tx1"/>
                </a:solidFill>
                <a:latin typeface="Blackadder ITC" panose="04020505051007020D02" pitchFamily="82" charset="0"/>
                <a:cs typeface="Arial" panose="020B0604020202020204" pitchFamily="34" charset="0"/>
              </a:rPr>
              <a:t>letivo</a:t>
            </a:r>
            <a:r>
              <a:rPr lang="en-US" sz="7200" b="1" dirty="0">
                <a:solidFill>
                  <a:schemeClr val="tx1"/>
                </a:solidFill>
                <a:latin typeface="Blackadder ITC" panose="04020505051007020D02" pitchFamily="82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615877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9B9A91D-6BF1-0BFA-7E8B-E6D08355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pt-BR" b="1">
                <a:latin typeface="Arial" panose="020B0604020202020204" pitchFamily="34" charset="0"/>
                <a:cs typeface="Arial" panose="020B0604020202020204" pitchFamily="34" charset="0"/>
              </a:rPr>
              <a:t>PAUTA</a:t>
            </a:r>
          </a:p>
        </p:txBody>
      </p:sp>
      <p:sp>
        <p:nvSpPr>
          <p:cNvPr id="28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29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graphicFrame>
        <p:nvGraphicFramePr>
          <p:cNvPr id="30" name="Espaço Reservado para Conteúdo 2">
            <a:extLst>
              <a:ext uri="{FF2B5EF4-FFF2-40B4-BE49-F238E27FC236}">
                <a16:creationId xmlns:a16="http://schemas.microsoft.com/office/drawing/2014/main" id="{FF33B494-8DF8-CB31-35F3-3CB680A68D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487931"/>
              </p:ext>
            </p:extLst>
          </p:nvPr>
        </p:nvGraphicFramePr>
        <p:xfrm>
          <a:off x="1286933" y="1948543"/>
          <a:ext cx="10456334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9680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F7ED94-13C1-D46C-EAED-734562022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23520"/>
            <a:ext cx="11805920" cy="639063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r">
              <a:lnSpc>
                <a:spcPct val="150000"/>
              </a:lnSpc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Os postulados de Vygotsky parecem apontar para a necessidade de criação de uma escola bem diferente da que conhecemos. Uma escola em que possam dialogar, duvidar, discutir, questionar e compartilhar saberes. Onde há espaço para transformações, para as diferenças, para erros, para as contradições, para colaboração mútua e para a criatividade. Uma escola em que professores e alunos tenham autonomia, possam pensar, refletir sobre o seu próprio processo a novas informações. Uma escola em que o conhecimento já sistematizado não é tratado de forma dogmática e esvaziado de significado. 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(Teresa Cristina Rego, livro publicado em 1995 - Vygotsky, Uma Perspectiva Histórico-Cultural da Educação, contra capa). </a:t>
            </a:r>
          </a:p>
        </p:txBody>
      </p:sp>
    </p:spTree>
    <p:extLst>
      <p:ext uri="{BB962C8B-B14F-4D97-AF65-F5344CB8AC3E}">
        <p14:creationId xmlns:p14="http://schemas.microsoft.com/office/powerpoint/2010/main" val="619911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nto de exclamação em uma tela de fundo amarela">
            <a:extLst>
              <a:ext uri="{FF2B5EF4-FFF2-40B4-BE49-F238E27FC236}">
                <a16:creationId xmlns:a16="http://schemas.microsoft.com/office/drawing/2014/main" id="{AE634D56-FFBC-CD3C-33A6-6B6C198809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25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25EC6F5-7F3D-430A-C375-3C011CF9F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3760"/>
          </a:xfr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ACOLHIDA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369958-E4F4-2D2B-7FFB-393E6FA01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Milton Nascimento, Wagner Tiso - Coração De Estudante (youtube.com)</a:t>
            </a:r>
            <a:endParaRPr lang="pt-BR" dirty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Titãs - Enquanto Houver Sol (youtube.com)</a:t>
            </a:r>
            <a:endParaRPr lang="pt-BR" dirty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965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5AE621-2B5B-9B2B-F85F-746FDCCF5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200" y="640079"/>
            <a:ext cx="6028268" cy="476165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b="1" dirty="0" err="1"/>
              <a:t>Organização</a:t>
            </a:r>
            <a:r>
              <a:rPr lang="en-US" sz="5400" b="1" dirty="0"/>
              <a:t> do Segundo </a:t>
            </a:r>
            <a:r>
              <a:rPr lang="en-US" sz="5400" b="1" dirty="0" err="1"/>
              <a:t>semestre</a:t>
            </a:r>
            <a:r>
              <a:rPr lang="en-US" sz="5400" b="1" dirty="0"/>
              <a:t> do </a:t>
            </a:r>
            <a:r>
              <a:rPr lang="en-US" sz="5400" b="1" dirty="0" err="1"/>
              <a:t>curso</a:t>
            </a:r>
            <a:endParaRPr lang="en-US" sz="5400" dirty="0"/>
          </a:p>
        </p:txBody>
      </p:sp>
      <p:pic>
        <p:nvPicPr>
          <p:cNvPr id="12" name="Picture 4" descr="Pássaros voando em formação">
            <a:extLst>
              <a:ext uri="{FF2B5EF4-FFF2-40B4-BE49-F238E27FC236}">
                <a16:creationId xmlns:a16="http://schemas.microsoft.com/office/drawing/2014/main" id="{5EF0A860-C369-41EC-A519-14ADE90C6B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48" r="41281" b="-2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42725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CC5495BD-C450-CE34-AF62-9B6D4C3C6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1280"/>
            <a:ext cx="8596668" cy="5588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CRONOGRAMA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4A83201C-CEBB-D0A1-47E1-EB886AEBD5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902117"/>
              </p:ext>
            </p:extLst>
          </p:nvPr>
        </p:nvGraphicFramePr>
        <p:xfrm>
          <a:off x="182880" y="599440"/>
          <a:ext cx="11917680" cy="6258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9152">
                  <a:extLst>
                    <a:ext uri="{9D8B030D-6E8A-4147-A177-3AD203B41FA5}">
                      <a16:colId xmlns:a16="http://schemas.microsoft.com/office/drawing/2014/main" val="2696228521"/>
                    </a:ext>
                  </a:extLst>
                </a:gridCol>
                <a:gridCol w="2842768">
                  <a:extLst>
                    <a:ext uri="{9D8B030D-6E8A-4147-A177-3AD203B41FA5}">
                      <a16:colId xmlns:a16="http://schemas.microsoft.com/office/drawing/2014/main" val="1164513679"/>
                    </a:ext>
                  </a:extLst>
                </a:gridCol>
                <a:gridCol w="1936496">
                  <a:extLst>
                    <a:ext uri="{9D8B030D-6E8A-4147-A177-3AD203B41FA5}">
                      <a16:colId xmlns:a16="http://schemas.microsoft.com/office/drawing/2014/main" val="3402507044"/>
                    </a:ext>
                  </a:extLst>
                </a:gridCol>
                <a:gridCol w="2389632">
                  <a:extLst>
                    <a:ext uri="{9D8B030D-6E8A-4147-A177-3AD203B41FA5}">
                      <a16:colId xmlns:a16="http://schemas.microsoft.com/office/drawing/2014/main" val="1120004400"/>
                    </a:ext>
                  </a:extLst>
                </a:gridCol>
                <a:gridCol w="2389632">
                  <a:extLst>
                    <a:ext uri="{9D8B030D-6E8A-4147-A177-3AD203B41FA5}">
                      <a16:colId xmlns:a16="http://schemas.microsoft.com/office/drawing/2014/main" val="2165871799"/>
                    </a:ext>
                  </a:extLst>
                </a:gridCol>
              </a:tblGrid>
              <a:tr h="418029">
                <a:tc>
                  <a:txBody>
                    <a:bodyPr/>
                    <a:lstStyle/>
                    <a:p>
                      <a:r>
                        <a:rPr lang="pt-BR" sz="1800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TERÇA</a:t>
                      </a:r>
                      <a:endParaRPr lang="pt-BR" sz="1800" kern="100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DOCENTE</a:t>
                      </a:r>
                      <a:endParaRPr lang="pt-BR" sz="1800" kern="100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QUINTA</a:t>
                      </a:r>
                      <a:endParaRPr lang="pt-BR" sz="1800" kern="100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DOCENTE</a:t>
                      </a:r>
                      <a:endParaRPr lang="pt-BR" sz="1800" kern="100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6203321"/>
                  </a:ext>
                </a:extLst>
              </a:tr>
              <a:tr h="9758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20/02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GPPE</a:t>
                      </a:r>
                      <a:r>
                        <a:rPr lang="pt-BR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Gestão de Programas e Projetos Educacionais</a:t>
                      </a:r>
                      <a:r>
                        <a:rPr lang="pt-BR" sz="18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Alexsander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4949668"/>
                  </a:ext>
                </a:extLst>
              </a:tr>
              <a:tr h="9758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22/02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sz="18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</a:t>
                      </a:r>
                      <a:r>
                        <a:rPr lang="pt-BR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Gestão Orçamentária e Financeira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Gustavo Marcelo </a:t>
                      </a:r>
                      <a:r>
                        <a:rPr lang="pt-BR" sz="1800" b="1" kern="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Lacort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5290290"/>
                  </a:ext>
                </a:extLst>
              </a:tr>
              <a:tr h="9685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27/02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GPPE</a:t>
                      </a:r>
                      <a:r>
                        <a:rPr lang="pt-BR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- Gestão de Programas e Projetos Educacionais</a:t>
                      </a:r>
                      <a:r>
                        <a:rPr lang="pt-BR" sz="18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Alexsander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sz="180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211314"/>
                  </a:ext>
                </a:extLst>
              </a:tr>
              <a:tr h="9758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29/02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sz="180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</a:t>
                      </a:r>
                      <a:r>
                        <a:rPr lang="pt-BR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Gestão Orçamentária e Financeira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Gustavo Marcelo </a:t>
                      </a:r>
                      <a:r>
                        <a:rPr lang="pt-BR" sz="1800" b="1" kern="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Lacort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8520595"/>
                  </a:ext>
                </a:extLst>
              </a:tr>
              <a:tr h="9685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05/03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GPPE</a:t>
                      </a:r>
                      <a:r>
                        <a:rPr lang="pt-BR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- Gestão de Programas e Projetos Educacionais</a:t>
                      </a:r>
                      <a:r>
                        <a:rPr lang="pt-BR" sz="18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Alexsander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sz="180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857777"/>
                  </a:ext>
                </a:extLst>
              </a:tr>
              <a:tr h="9758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07/03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sz="180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6479284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17326380-78D8-B7F1-8F49-FAE34D9B3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416006"/>
              </p:ext>
            </p:extLst>
          </p:nvPr>
        </p:nvGraphicFramePr>
        <p:xfrm>
          <a:off x="240983" y="5919788"/>
          <a:ext cx="11917680" cy="865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9152">
                  <a:extLst>
                    <a:ext uri="{9D8B030D-6E8A-4147-A177-3AD203B41FA5}">
                      <a16:colId xmlns:a16="http://schemas.microsoft.com/office/drawing/2014/main" val="925332812"/>
                    </a:ext>
                  </a:extLst>
                </a:gridCol>
                <a:gridCol w="2754185">
                  <a:extLst>
                    <a:ext uri="{9D8B030D-6E8A-4147-A177-3AD203B41FA5}">
                      <a16:colId xmlns:a16="http://schemas.microsoft.com/office/drawing/2014/main" val="1963560928"/>
                    </a:ext>
                  </a:extLst>
                </a:gridCol>
                <a:gridCol w="2025079">
                  <a:extLst>
                    <a:ext uri="{9D8B030D-6E8A-4147-A177-3AD203B41FA5}">
                      <a16:colId xmlns:a16="http://schemas.microsoft.com/office/drawing/2014/main" val="1771868639"/>
                    </a:ext>
                  </a:extLst>
                </a:gridCol>
                <a:gridCol w="2389632">
                  <a:extLst>
                    <a:ext uri="{9D8B030D-6E8A-4147-A177-3AD203B41FA5}">
                      <a16:colId xmlns:a16="http://schemas.microsoft.com/office/drawing/2014/main" val="1366860605"/>
                    </a:ext>
                  </a:extLst>
                </a:gridCol>
                <a:gridCol w="2389632">
                  <a:extLst>
                    <a:ext uri="{9D8B030D-6E8A-4147-A177-3AD203B41FA5}">
                      <a16:colId xmlns:a16="http://schemas.microsoft.com/office/drawing/2014/main" val="10107538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07/03</a:t>
                      </a:r>
                      <a:endParaRPr lang="pt-BR" sz="18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</a:t>
                      </a:r>
                      <a:r>
                        <a:rPr lang="pt-BR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Gestão Orçamentária e Financeira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Gustavo Marcelo </a:t>
                      </a:r>
                      <a:r>
                        <a:rPr lang="pt-BR" sz="1800" b="1" kern="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Lacort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292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73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56A2F392-DBD7-32F8-BB6E-E9452349E5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8757976"/>
              </p:ext>
            </p:extLst>
          </p:nvPr>
        </p:nvGraphicFramePr>
        <p:xfrm>
          <a:off x="91438" y="311468"/>
          <a:ext cx="12019281" cy="4089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492">
                  <a:extLst>
                    <a:ext uri="{9D8B030D-6E8A-4147-A177-3AD203B41FA5}">
                      <a16:colId xmlns:a16="http://schemas.microsoft.com/office/drawing/2014/main" val="3946189730"/>
                    </a:ext>
                  </a:extLst>
                </a:gridCol>
                <a:gridCol w="3280263">
                  <a:extLst>
                    <a:ext uri="{9D8B030D-6E8A-4147-A177-3AD203B41FA5}">
                      <a16:colId xmlns:a16="http://schemas.microsoft.com/office/drawing/2014/main" val="3044644613"/>
                    </a:ext>
                  </a:extLst>
                </a:gridCol>
                <a:gridCol w="1519383">
                  <a:extLst>
                    <a:ext uri="{9D8B030D-6E8A-4147-A177-3AD203B41FA5}">
                      <a16:colId xmlns:a16="http://schemas.microsoft.com/office/drawing/2014/main" val="249136590"/>
                    </a:ext>
                  </a:extLst>
                </a:gridCol>
                <a:gridCol w="2940287">
                  <a:extLst>
                    <a:ext uri="{9D8B030D-6E8A-4147-A177-3AD203B41FA5}">
                      <a16:colId xmlns:a16="http://schemas.microsoft.com/office/drawing/2014/main" val="34962640"/>
                    </a:ext>
                  </a:extLst>
                </a:gridCol>
                <a:gridCol w="2403856">
                  <a:extLst>
                    <a:ext uri="{9D8B030D-6E8A-4147-A177-3AD203B41FA5}">
                      <a16:colId xmlns:a16="http://schemas.microsoft.com/office/drawing/2014/main" val="29758464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TERÇA</a:t>
                      </a:r>
                      <a:endParaRPr lang="pt-BR" sz="1800" kern="100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DOCENTE</a:t>
                      </a:r>
                      <a:endParaRPr lang="pt-BR" sz="1800" kern="100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QUINTA</a:t>
                      </a:r>
                      <a:endParaRPr lang="pt-BR" sz="1800" kern="100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DOCENTE</a:t>
                      </a:r>
                      <a:endParaRPr lang="pt-BR" sz="1800" kern="100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0372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14/03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</a:t>
                      </a:r>
                      <a:r>
                        <a:rPr lang="pt-BR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Gestão Orçamentária e Financeira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Gustavo Marcelo </a:t>
                      </a:r>
                      <a:r>
                        <a:rPr lang="pt-BR" sz="1800" b="1" kern="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Lacort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0063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19/03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GPPE</a:t>
                      </a:r>
                      <a:r>
                        <a:rPr lang="pt-BR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- Gestão de Programas e Projetos Educacionais</a:t>
                      </a:r>
                      <a:r>
                        <a:rPr lang="pt-BR" sz="18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Alexsander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815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21/03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</a:t>
                      </a:r>
                      <a:r>
                        <a:rPr lang="pt-BR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Gestão Orçamentária e Financeira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Gustavo Marcelo </a:t>
                      </a:r>
                      <a:r>
                        <a:rPr lang="pt-BR" sz="1800" b="1" kern="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Lacort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6864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26/03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GPPE</a:t>
                      </a:r>
                      <a:r>
                        <a:rPr lang="pt-BR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- Gestão de Programas e Projetos Educacionais</a:t>
                      </a:r>
                      <a:r>
                        <a:rPr lang="pt-BR" sz="18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Alexsander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138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28/03</a:t>
                      </a:r>
                      <a:endParaRPr lang="pt-B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</a:t>
                      </a:r>
                      <a:r>
                        <a:rPr lang="pt-BR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Gestão Orçamentária e Financeira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Gustavo Marcelo </a:t>
                      </a:r>
                      <a:r>
                        <a:rPr lang="pt-BR" sz="1800" b="1" kern="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Lacort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4119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02/04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GPPE</a:t>
                      </a:r>
                      <a:r>
                        <a:rPr lang="pt-BR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- Gestão de Programas e Projetos Educacionais</a:t>
                      </a:r>
                      <a:r>
                        <a:rPr lang="pt-BR" sz="18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Alexsander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594914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F2CF3BA-DB37-575B-482B-B8D04BD573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814049"/>
              </p:ext>
            </p:extLst>
          </p:nvPr>
        </p:nvGraphicFramePr>
        <p:xfrm>
          <a:off x="91440" y="4416108"/>
          <a:ext cx="12019282" cy="1533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1638">
                  <a:extLst>
                    <a:ext uri="{9D8B030D-6E8A-4147-A177-3AD203B41FA5}">
                      <a16:colId xmlns:a16="http://schemas.microsoft.com/office/drawing/2014/main" val="2094623682"/>
                    </a:ext>
                  </a:extLst>
                </a:gridCol>
                <a:gridCol w="3321646">
                  <a:extLst>
                    <a:ext uri="{9D8B030D-6E8A-4147-A177-3AD203B41FA5}">
                      <a16:colId xmlns:a16="http://schemas.microsoft.com/office/drawing/2014/main" val="3624417952"/>
                    </a:ext>
                  </a:extLst>
                </a:gridCol>
                <a:gridCol w="1551857">
                  <a:extLst>
                    <a:ext uri="{9D8B030D-6E8A-4147-A177-3AD203B41FA5}">
                      <a16:colId xmlns:a16="http://schemas.microsoft.com/office/drawing/2014/main" val="4010642537"/>
                    </a:ext>
                  </a:extLst>
                </a:gridCol>
                <a:gridCol w="2860285">
                  <a:extLst>
                    <a:ext uri="{9D8B030D-6E8A-4147-A177-3AD203B41FA5}">
                      <a16:colId xmlns:a16="http://schemas.microsoft.com/office/drawing/2014/main" val="3758279271"/>
                    </a:ext>
                  </a:extLst>
                </a:gridCol>
                <a:gridCol w="2403856">
                  <a:extLst>
                    <a:ext uri="{9D8B030D-6E8A-4147-A177-3AD203B41FA5}">
                      <a16:colId xmlns:a16="http://schemas.microsoft.com/office/drawing/2014/main" val="15629255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04/04</a:t>
                      </a:r>
                      <a:endParaRPr lang="pt-BR" sz="1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</a:t>
                      </a:r>
                      <a:r>
                        <a:rPr lang="pt-BR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Gestão Orçamentária e Financeira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Gustavo Marcelo </a:t>
                      </a:r>
                      <a:r>
                        <a:rPr lang="pt-BR" sz="1800" b="1" kern="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Lacort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315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09/04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GPPE</a:t>
                      </a:r>
                      <a:r>
                        <a:rPr lang="pt-BR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- Gestão de Programas e Projetos Educacionais</a:t>
                      </a:r>
                      <a:r>
                        <a:rPr lang="pt-BR" sz="18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Alexsander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227506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178C0344-97DA-F81A-789A-149516DA24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129324"/>
              </p:ext>
            </p:extLst>
          </p:nvPr>
        </p:nvGraphicFramePr>
        <p:xfrm>
          <a:off x="88582" y="5929948"/>
          <a:ext cx="12019281" cy="867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48">
                  <a:extLst>
                    <a:ext uri="{9D8B030D-6E8A-4147-A177-3AD203B41FA5}">
                      <a16:colId xmlns:a16="http://schemas.microsoft.com/office/drawing/2014/main" val="132523762"/>
                    </a:ext>
                  </a:extLst>
                </a:gridCol>
                <a:gridCol w="3428144">
                  <a:extLst>
                    <a:ext uri="{9D8B030D-6E8A-4147-A177-3AD203B41FA5}">
                      <a16:colId xmlns:a16="http://schemas.microsoft.com/office/drawing/2014/main" val="2184400323"/>
                    </a:ext>
                  </a:extLst>
                </a:gridCol>
                <a:gridCol w="1433588">
                  <a:extLst>
                    <a:ext uri="{9D8B030D-6E8A-4147-A177-3AD203B41FA5}">
                      <a16:colId xmlns:a16="http://schemas.microsoft.com/office/drawing/2014/main" val="955417547"/>
                    </a:ext>
                  </a:extLst>
                </a:gridCol>
                <a:gridCol w="2818545">
                  <a:extLst>
                    <a:ext uri="{9D8B030D-6E8A-4147-A177-3AD203B41FA5}">
                      <a16:colId xmlns:a16="http://schemas.microsoft.com/office/drawing/2014/main" val="51415275"/>
                    </a:ext>
                  </a:extLst>
                </a:gridCol>
                <a:gridCol w="2403856">
                  <a:extLst>
                    <a:ext uri="{9D8B030D-6E8A-4147-A177-3AD203B41FA5}">
                      <a16:colId xmlns:a16="http://schemas.microsoft.com/office/drawing/2014/main" val="3829321849"/>
                    </a:ext>
                  </a:extLst>
                </a:gridCol>
              </a:tblGrid>
              <a:tr h="8671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11/04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pt-BR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- Gestão Orçamentária e Financeira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Gustavo Marcelo </a:t>
                      </a:r>
                      <a:r>
                        <a:rPr lang="pt-BR" sz="1800" b="1" kern="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Lacort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784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62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087DFE96-0D2D-E83A-ADF9-B02E63DD06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646141"/>
              </p:ext>
            </p:extLst>
          </p:nvPr>
        </p:nvGraphicFramePr>
        <p:xfrm>
          <a:off x="0" y="-20320"/>
          <a:ext cx="12192001" cy="3808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67">
                  <a:extLst>
                    <a:ext uri="{9D8B030D-6E8A-4147-A177-3AD203B41FA5}">
                      <a16:colId xmlns:a16="http://schemas.microsoft.com/office/drawing/2014/main" val="1972733570"/>
                    </a:ext>
                  </a:extLst>
                </a:gridCol>
                <a:gridCol w="3148633">
                  <a:extLst>
                    <a:ext uri="{9D8B030D-6E8A-4147-A177-3AD203B41FA5}">
                      <a16:colId xmlns:a16="http://schemas.microsoft.com/office/drawing/2014/main" val="1422214335"/>
                    </a:ext>
                  </a:extLst>
                </a:gridCol>
                <a:gridCol w="2014789">
                  <a:extLst>
                    <a:ext uri="{9D8B030D-6E8A-4147-A177-3AD203B41FA5}">
                      <a16:colId xmlns:a16="http://schemas.microsoft.com/office/drawing/2014/main" val="1124465463"/>
                    </a:ext>
                  </a:extLst>
                </a:gridCol>
                <a:gridCol w="3166811">
                  <a:extLst>
                    <a:ext uri="{9D8B030D-6E8A-4147-A177-3AD203B41FA5}">
                      <a16:colId xmlns:a16="http://schemas.microsoft.com/office/drawing/2014/main" val="4068196828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1288344394"/>
                    </a:ext>
                  </a:extLst>
                </a:gridCol>
              </a:tblGrid>
              <a:tr h="5384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TERÇA</a:t>
                      </a:r>
                      <a:endParaRPr lang="pt-BR" sz="1800" kern="100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DOCENTE</a:t>
                      </a:r>
                      <a:endParaRPr lang="pt-BR" sz="1800" kern="100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QUINTA</a:t>
                      </a:r>
                      <a:endParaRPr lang="pt-BR" sz="1800" kern="100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DOCENTE</a:t>
                      </a:r>
                      <a:endParaRPr lang="pt-BR" sz="1800" kern="100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007798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16/04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MP</a:t>
                      </a:r>
                      <a:r>
                        <a:rPr lang="pt-BR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-Metodologia de Pesquisa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Carol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50651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18/04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EP </a:t>
                      </a:r>
                      <a:r>
                        <a:rPr lang="pt-BR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Educar pela Pesquisa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Willian e Carol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7202629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23/04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MP</a:t>
                      </a:r>
                      <a:r>
                        <a:rPr lang="pt-BR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-Metodologia de Pesquisa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Carol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701837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25/04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EP </a:t>
                      </a:r>
                      <a:r>
                        <a:rPr lang="pt-BR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Educar pela Pesquisa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Willian e Carol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4844039"/>
                  </a:ext>
                </a:extLst>
              </a:tr>
              <a:tr h="371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30/04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MP</a:t>
                      </a:r>
                      <a:r>
                        <a:rPr lang="pt-BR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-Metodologia de Pesquisa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Carol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27449"/>
                  </a:ext>
                </a:extLst>
              </a:tr>
              <a:tr h="371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02/05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EP </a:t>
                      </a:r>
                      <a:r>
                        <a:rPr lang="pt-BR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Educar pela Pesquisa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Willian e Carol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929879"/>
                  </a:ext>
                </a:extLst>
              </a:tr>
              <a:tr h="371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07/05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MP</a:t>
                      </a:r>
                      <a:r>
                        <a:rPr lang="pt-BR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-Metodologia de Pesquisa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Carol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33063"/>
                  </a:ext>
                </a:extLst>
              </a:tr>
              <a:tr h="371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09/05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EP </a:t>
                      </a:r>
                      <a:r>
                        <a:rPr lang="pt-BR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Educar pela Pesquisa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Willian e Carol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3011052"/>
                  </a:ext>
                </a:extLst>
              </a:tr>
              <a:tr h="371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14/05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MP</a:t>
                      </a:r>
                      <a:r>
                        <a:rPr lang="pt-BR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-Metodologia de Pesquisa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Carol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914717"/>
                  </a:ext>
                </a:extLst>
              </a:tr>
            </a:tbl>
          </a:graphicData>
        </a:graphic>
      </p:graphicFrame>
      <p:graphicFrame>
        <p:nvGraphicFramePr>
          <p:cNvPr id="5" name="Espaço Reservado para Conteúdo 3">
            <a:extLst>
              <a:ext uri="{FF2B5EF4-FFF2-40B4-BE49-F238E27FC236}">
                <a16:creationId xmlns:a16="http://schemas.microsoft.com/office/drawing/2014/main" id="{44DCABE7-47E4-37BD-03A3-18B3272832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9810591"/>
              </p:ext>
            </p:extLst>
          </p:nvPr>
        </p:nvGraphicFramePr>
        <p:xfrm>
          <a:off x="0" y="3787730"/>
          <a:ext cx="12192000" cy="3171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66">
                  <a:extLst>
                    <a:ext uri="{9D8B030D-6E8A-4147-A177-3AD203B41FA5}">
                      <a16:colId xmlns:a16="http://schemas.microsoft.com/office/drawing/2014/main" val="1972733570"/>
                    </a:ext>
                  </a:extLst>
                </a:gridCol>
                <a:gridCol w="3148634">
                  <a:extLst>
                    <a:ext uri="{9D8B030D-6E8A-4147-A177-3AD203B41FA5}">
                      <a16:colId xmlns:a16="http://schemas.microsoft.com/office/drawing/2014/main" val="1422214335"/>
                    </a:ext>
                  </a:extLst>
                </a:gridCol>
                <a:gridCol w="2014789">
                  <a:extLst>
                    <a:ext uri="{9D8B030D-6E8A-4147-A177-3AD203B41FA5}">
                      <a16:colId xmlns:a16="http://schemas.microsoft.com/office/drawing/2014/main" val="1124465463"/>
                    </a:ext>
                  </a:extLst>
                </a:gridCol>
                <a:gridCol w="3319211">
                  <a:extLst>
                    <a:ext uri="{9D8B030D-6E8A-4147-A177-3AD203B41FA5}">
                      <a16:colId xmlns:a16="http://schemas.microsoft.com/office/drawing/2014/main" val="4068196828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288344394"/>
                    </a:ext>
                  </a:extLst>
                </a:gridCol>
              </a:tblGrid>
              <a:tr h="3061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16/05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EP </a:t>
                      </a:r>
                      <a:r>
                        <a:rPr lang="pt-BR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Educar pela Pesquisa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Willian e Carol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506519"/>
                  </a:ext>
                </a:extLst>
              </a:tr>
              <a:tr h="3061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21/05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MP</a:t>
                      </a:r>
                      <a:r>
                        <a:rPr lang="pt-BR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-Metodologia de Pesquisa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Carol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202629"/>
                  </a:ext>
                </a:extLst>
              </a:tr>
              <a:tr h="4136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23/05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EP </a:t>
                      </a:r>
                      <a:r>
                        <a:rPr lang="pt-BR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Educar pela Pesquisa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Willian e Carol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5701837"/>
                  </a:ext>
                </a:extLst>
              </a:tr>
              <a:tr h="3061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28/05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MP</a:t>
                      </a:r>
                      <a:r>
                        <a:rPr lang="pt-BR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-Metodologia de Pesquisa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Carol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844039"/>
                  </a:ext>
                </a:extLst>
              </a:tr>
              <a:tr h="360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30/05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EP </a:t>
                      </a:r>
                      <a:r>
                        <a:rPr lang="pt-BR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Educar pela Pesquisa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Willian e Carol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227449"/>
                  </a:ext>
                </a:extLst>
              </a:tr>
              <a:tr h="360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04/06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MP</a:t>
                      </a:r>
                      <a:r>
                        <a:rPr lang="pt-BR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-Metodologia de Pesquisa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Carol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29879"/>
                  </a:ext>
                </a:extLst>
              </a:tr>
              <a:tr h="360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06/06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EP </a:t>
                      </a:r>
                      <a:r>
                        <a:rPr lang="pt-BR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Educar pela Pesquisa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Willian e Carol</a:t>
                      </a:r>
                      <a:endParaRPr lang="pt-BR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833063"/>
                  </a:ext>
                </a:extLst>
              </a:tr>
              <a:tr h="3992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09/07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Seminário de apresentação dos projetos</a:t>
                      </a:r>
                      <a:endParaRPr lang="pt-BR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3011052"/>
                  </a:ext>
                </a:extLst>
              </a:tr>
              <a:tr h="360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11/07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Seminário de apresentação dos projetos</a:t>
                      </a:r>
                      <a:endParaRPr lang="pt-BR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914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273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BA61DDF-BF10-BCEB-8B75-293CD7CB0A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542724"/>
              </p:ext>
            </p:extLst>
          </p:nvPr>
        </p:nvGraphicFramePr>
        <p:xfrm>
          <a:off x="345440" y="183917"/>
          <a:ext cx="11582400" cy="6282821"/>
        </p:xfrm>
        <a:graphic>
          <a:graphicData uri="http://schemas.openxmlformats.org/drawingml/2006/table">
            <a:tbl>
              <a:tblPr firstRow="1" firstCol="1" bandRow="1"/>
              <a:tblGrid>
                <a:gridCol w="2409309">
                  <a:extLst>
                    <a:ext uri="{9D8B030D-6E8A-4147-A177-3AD203B41FA5}">
                      <a16:colId xmlns:a16="http://schemas.microsoft.com/office/drawing/2014/main" val="3416983152"/>
                    </a:ext>
                  </a:extLst>
                </a:gridCol>
                <a:gridCol w="3987541">
                  <a:extLst>
                    <a:ext uri="{9D8B030D-6E8A-4147-A177-3AD203B41FA5}">
                      <a16:colId xmlns:a16="http://schemas.microsoft.com/office/drawing/2014/main" val="181295449"/>
                    </a:ext>
                  </a:extLst>
                </a:gridCol>
                <a:gridCol w="2592775">
                  <a:extLst>
                    <a:ext uri="{9D8B030D-6E8A-4147-A177-3AD203B41FA5}">
                      <a16:colId xmlns:a16="http://schemas.microsoft.com/office/drawing/2014/main" val="3740736681"/>
                    </a:ext>
                  </a:extLst>
                </a:gridCol>
                <a:gridCol w="2592775">
                  <a:extLst>
                    <a:ext uri="{9D8B030D-6E8A-4147-A177-3AD203B41FA5}">
                      <a16:colId xmlns:a16="http://schemas.microsoft.com/office/drawing/2014/main" val="352530424"/>
                    </a:ext>
                  </a:extLst>
                </a:gridCol>
              </a:tblGrid>
              <a:tr h="901231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0" i="0" u="none" strike="noStrike" kern="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1" i="0" u="none" strike="noStrike" kern="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DISCIPLINAS</a:t>
                      </a:r>
                      <a:endParaRPr lang="pt-BR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1" i="0" u="none" strike="noStrike" kern="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HORA AULA</a:t>
                      </a:r>
                      <a:endParaRPr lang="pt-BR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1" i="0" u="none" strike="noStrike" kern="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SEMESTRAL</a:t>
                      </a:r>
                      <a:endParaRPr lang="pt-BR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1" i="0" u="none" strike="noStrike" kern="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pt-BR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1" i="0" u="none" strike="noStrike" kern="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RELÓGIO</a:t>
                      </a:r>
                      <a:endParaRPr lang="pt-BR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1" i="0" u="none" strike="noStrike" kern="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SEMESTRAL</a:t>
                      </a:r>
                      <a:endParaRPr lang="pt-BR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207072"/>
                  </a:ext>
                </a:extLst>
              </a:tr>
              <a:tr h="542561">
                <a:tc rowSpan="4"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1" i="0" u="none" strike="noStrike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1" i="0" u="none" strike="noStrike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1" i="0" u="none" strike="noStrike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SEMESTRE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388" marR="38388" marT="19194" marB="191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0" i="0" u="none" strike="noStrike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Aspectos Sócio-Históricos da Educação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0" i="0" u="none" strike="noStrike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0" i="0" u="none" strike="noStrike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00611"/>
                  </a:ext>
                </a:extLst>
              </a:tr>
              <a:tr h="5425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0" i="0" u="none" strike="noStrike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Políticas Públicas para a Educação Básica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0" i="0" u="none" strike="noStrike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0" i="0" u="none" strike="noStrike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4213717"/>
                  </a:ext>
                </a:extLst>
              </a:tr>
              <a:tr h="53517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0" i="0" u="none" strike="noStrike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Gestão de Tecnologias Educacionais 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0" i="0" u="none" strike="noStrike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0" i="0" u="none" strike="noStrike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962950"/>
                  </a:ext>
                </a:extLst>
              </a:tr>
              <a:tr h="2938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1" i="0" u="none" strike="noStrike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SUBTOTAL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1" i="0" u="none" strike="noStrike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1" i="0" u="none" strike="noStrike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402645"/>
                  </a:ext>
                </a:extLst>
              </a:tr>
              <a:tr h="293844">
                <a:tc rowSpan="5"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1" i="0" u="none" strike="noStrike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1" i="0" u="none" strike="noStrike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1" i="0" u="none" strike="noStrike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 SEMESTRE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388" marR="38388" marT="19194" marB="191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0" i="0" u="none" strike="noStrike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Educar pela Pesquisa 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0" i="0" u="none" strike="noStrike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0" i="0" u="none" strike="noStrike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848675"/>
                  </a:ext>
                </a:extLst>
              </a:tr>
              <a:tr h="5425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0" i="0" u="none" strike="noStrike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Gestão de Programas e Projetos Educacionais 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0" i="0" u="none" strike="noStrike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0" i="0" u="none" strike="noStrike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701203"/>
                  </a:ext>
                </a:extLst>
              </a:tr>
              <a:tr h="3330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0" i="0" u="none" strike="noStrike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Gestão Orçamentária e Financeira 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0" i="0" u="none" strike="noStrike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0" i="0" u="none" strike="noStrike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512957"/>
                  </a:ext>
                </a:extLst>
              </a:tr>
              <a:tr h="2938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0" i="0" u="none" strike="noStrike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Metodologia de Pesquisa 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0" i="0" u="none" strike="noStrike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0" i="0" u="none" strike="noStrike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790937"/>
                  </a:ext>
                </a:extLst>
              </a:tr>
              <a:tr h="2938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1" i="0" u="none" strike="noStrike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SUBTOTAL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1" i="0" u="none" strike="noStrike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1" i="0" u="none" strike="noStrike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808402"/>
                  </a:ext>
                </a:extLst>
              </a:tr>
              <a:tr h="542561">
                <a:tc rowSpan="4"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1" i="0" u="none" strike="noStrike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1" i="0" u="none" strike="noStrike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1" i="0" u="none" strike="noStrike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 SEMESTRE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388" marR="38388" marT="19194" marB="191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0" i="0" u="none" strike="noStrike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Temas Emergentes para Gestão Escolar 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0" i="0" u="none" strike="noStrike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0" i="0" u="none" strike="noStrike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163991"/>
                  </a:ext>
                </a:extLst>
              </a:tr>
              <a:tr h="2938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0" i="0" u="none" strike="noStrike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Gestão de Pessoas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0" i="0" u="none" strike="noStrike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0" i="0" u="none" strike="noStrike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417473"/>
                  </a:ext>
                </a:extLst>
              </a:tr>
              <a:tr h="5425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0" i="0" u="none" strike="noStrike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Planejamento Estratégico na Educação Básica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0" i="0" u="none" strike="noStrike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0" i="0" u="none" strike="noStrike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225699"/>
                  </a:ext>
                </a:extLst>
              </a:tr>
              <a:tr h="2938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1" i="0" u="none" strike="noStrike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SUBTOTAL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1" i="0" u="none" strike="noStrike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1" i="0" u="none" strike="noStrike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791" marR="28791" marT="40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367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41085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17798</TotalTime>
  <Words>1202</Words>
  <Application>Microsoft Office PowerPoint</Application>
  <PresentationFormat>Widescreen</PresentationFormat>
  <Paragraphs>257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3" baseType="lpstr">
      <vt:lpstr>Arial</vt:lpstr>
      <vt:lpstr>Blackadder ITC</vt:lpstr>
      <vt:lpstr>Calibri</vt:lpstr>
      <vt:lpstr>Roboto</vt:lpstr>
      <vt:lpstr>Trebuchet MS</vt:lpstr>
      <vt:lpstr>Wingdings</vt:lpstr>
      <vt:lpstr>Wingdings 3</vt:lpstr>
      <vt:lpstr>Facetado</vt:lpstr>
      <vt:lpstr> CURSO DE PÓS-GRADUAÇÃO LATO SENSU ESPECIALIZAÇÃO EM GESTÃO DA EDUCAÇÃO BÁSICA </vt:lpstr>
      <vt:lpstr>PAUTA</vt:lpstr>
      <vt:lpstr>Apresentação do PowerPoint</vt:lpstr>
      <vt:lpstr>ACOLHIDA</vt:lpstr>
      <vt:lpstr>Organização do Segundo semestre do curso</vt:lpstr>
      <vt:lpstr>CRONOGRAMA</vt:lpstr>
      <vt:lpstr>Apresentação do PowerPoint</vt:lpstr>
      <vt:lpstr>Apresentação do PowerPoint</vt:lpstr>
      <vt:lpstr>Apresentação do PowerPoint</vt:lpstr>
      <vt:lpstr>Trabalho de conclusão de curso  </vt:lpstr>
      <vt:lpstr>Apresentação do PowerPoint</vt:lpstr>
      <vt:lpstr>POSSÍVEIS TEMÁTICAS DE INTERESSE</vt:lpstr>
      <vt:lpstr>Subáreas</vt:lpstr>
      <vt:lpstr>Apresentação do PowerPoint</vt:lpstr>
      <vt:lpstr>Desejo um maravilhoso semester letivo!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REUNIÃO – CURSO DE ESPECIALIZAÇÃO EM GESTÃO NA EDUCAÇÃO BÁSICA</dc:title>
  <dc:creator>Maria Carolina Fortes</dc:creator>
  <cp:lastModifiedBy>Maria Carolina Fortes</cp:lastModifiedBy>
  <cp:revision>7</cp:revision>
  <dcterms:created xsi:type="dcterms:W3CDTF">2023-07-11T20:04:58Z</dcterms:created>
  <dcterms:modified xsi:type="dcterms:W3CDTF">2024-04-04T20:09:38Z</dcterms:modified>
</cp:coreProperties>
</file>