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hYHS1oHz63eh/2MgHY3ReSXjg5D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pt-BR"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2d2d5ce0e21_0_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2" name="Google Shape;192;g2d2d5ce0e21_0_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3" name="Google Shape;193;g2d2d5ce0e21_0_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pt-BR"/>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pt-BR"/>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8" name="Google Shape;108;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pt-B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0" name="Google Shape;120;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pt-BR"/>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2d2c8a5eaba_0_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3" name="Google Shape;133;g2d2c8a5eaba_0_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g2d2c8a5eaba_0_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pt-BR"/>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2d2c8a5eaba_0_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5" name="Google Shape;145;g2d2c8a5eaba_0_2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g2d2c8a5eaba_0_2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pt-B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2d2c8a5eaba_0_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g2d2c8a5eaba_0_3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8" name="Google Shape;158;g2d2c8a5eaba_0_3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pt-BR"/>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2d2c8a5eaba_0_4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0" name="Google Shape;170;g2d2c8a5eaba_0_4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1" name="Google Shape;171;g2d2c8a5eaba_0_4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pt-BR"/>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2d2d5ce0e21_0_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1" name="Google Shape;181;g2d2d5ce0e21_0_1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2" name="Google Shape;182;g2d2d5ce0e21_0_1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pt-BR"/>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Trebuchet MS"/>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e texto verticais"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Trebuchet MS"/>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929599"/>
              </a:buClr>
              <a:buSzPts val="2400"/>
              <a:buNone/>
              <a:defRPr sz="2400">
                <a:solidFill>
                  <a:srgbClr val="929599"/>
                </a:solidFill>
              </a:defRPr>
            </a:lvl1pPr>
            <a:lvl2pPr marL="914400" lvl="1" indent="-228600" algn="l">
              <a:lnSpc>
                <a:spcPct val="90000"/>
              </a:lnSpc>
              <a:spcBef>
                <a:spcPts val="500"/>
              </a:spcBef>
              <a:spcAft>
                <a:spcPts val="0"/>
              </a:spcAft>
              <a:buClr>
                <a:srgbClr val="929599"/>
              </a:buClr>
              <a:buSzPts val="2000"/>
              <a:buNone/>
              <a:defRPr sz="2000">
                <a:solidFill>
                  <a:srgbClr val="929599"/>
                </a:solidFill>
              </a:defRPr>
            </a:lvl2pPr>
            <a:lvl3pPr marL="1371600" lvl="2" indent="-228600" algn="l">
              <a:lnSpc>
                <a:spcPct val="90000"/>
              </a:lnSpc>
              <a:spcBef>
                <a:spcPts val="500"/>
              </a:spcBef>
              <a:spcAft>
                <a:spcPts val="0"/>
              </a:spcAft>
              <a:buClr>
                <a:srgbClr val="929599"/>
              </a:buClr>
              <a:buSzPts val="1800"/>
              <a:buNone/>
              <a:defRPr sz="1800">
                <a:solidFill>
                  <a:srgbClr val="929599"/>
                </a:solidFill>
              </a:defRPr>
            </a:lvl3pPr>
            <a:lvl4pPr marL="1828800" lvl="3" indent="-228600" algn="l">
              <a:lnSpc>
                <a:spcPct val="90000"/>
              </a:lnSpc>
              <a:spcBef>
                <a:spcPts val="500"/>
              </a:spcBef>
              <a:spcAft>
                <a:spcPts val="0"/>
              </a:spcAft>
              <a:buClr>
                <a:srgbClr val="929599"/>
              </a:buClr>
              <a:buSzPts val="1600"/>
              <a:buNone/>
              <a:defRPr sz="1600">
                <a:solidFill>
                  <a:srgbClr val="929599"/>
                </a:solidFill>
              </a:defRPr>
            </a:lvl4pPr>
            <a:lvl5pPr marL="2286000" lvl="4" indent="-228600" algn="l">
              <a:lnSpc>
                <a:spcPct val="90000"/>
              </a:lnSpc>
              <a:spcBef>
                <a:spcPts val="500"/>
              </a:spcBef>
              <a:spcAft>
                <a:spcPts val="0"/>
              </a:spcAft>
              <a:buClr>
                <a:srgbClr val="929599"/>
              </a:buClr>
              <a:buSzPts val="1600"/>
              <a:buNone/>
              <a:defRPr sz="1600">
                <a:solidFill>
                  <a:srgbClr val="929599"/>
                </a:solidFill>
              </a:defRPr>
            </a:lvl5pPr>
            <a:lvl6pPr marL="2743200" lvl="5" indent="-228600" algn="l">
              <a:lnSpc>
                <a:spcPct val="90000"/>
              </a:lnSpc>
              <a:spcBef>
                <a:spcPts val="500"/>
              </a:spcBef>
              <a:spcAft>
                <a:spcPts val="0"/>
              </a:spcAft>
              <a:buClr>
                <a:srgbClr val="929599"/>
              </a:buClr>
              <a:buSzPts val="1600"/>
              <a:buNone/>
              <a:defRPr sz="1600">
                <a:solidFill>
                  <a:srgbClr val="929599"/>
                </a:solidFill>
              </a:defRPr>
            </a:lvl6pPr>
            <a:lvl7pPr marL="3200400" lvl="6" indent="-228600" algn="l">
              <a:lnSpc>
                <a:spcPct val="90000"/>
              </a:lnSpc>
              <a:spcBef>
                <a:spcPts val="500"/>
              </a:spcBef>
              <a:spcAft>
                <a:spcPts val="0"/>
              </a:spcAft>
              <a:buClr>
                <a:srgbClr val="929599"/>
              </a:buClr>
              <a:buSzPts val="1600"/>
              <a:buNone/>
              <a:defRPr sz="1600">
                <a:solidFill>
                  <a:srgbClr val="929599"/>
                </a:solidFill>
              </a:defRPr>
            </a:lvl7pPr>
            <a:lvl8pPr marL="3657600" lvl="7" indent="-228600" algn="l">
              <a:lnSpc>
                <a:spcPct val="90000"/>
              </a:lnSpc>
              <a:spcBef>
                <a:spcPts val="500"/>
              </a:spcBef>
              <a:spcAft>
                <a:spcPts val="0"/>
              </a:spcAft>
              <a:buClr>
                <a:srgbClr val="929599"/>
              </a:buClr>
              <a:buSzPts val="1600"/>
              <a:buNone/>
              <a:defRPr sz="1600">
                <a:solidFill>
                  <a:srgbClr val="929599"/>
                </a:solidFill>
              </a:defRPr>
            </a:lvl8pPr>
            <a:lvl9pPr marL="4114800" lvl="8" indent="-228600" algn="l">
              <a:lnSpc>
                <a:spcPct val="90000"/>
              </a:lnSpc>
              <a:spcBef>
                <a:spcPts val="500"/>
              </a:spcBef>
              <a:spcAft>
                <a:spcPts val="0"/>
              </a:spcAft>
              <a:buClr>
                <a:srgbClr val="929599"/>
              </a:buClr>
              <a:buSzPts val="1600"/>
              <a:buNone/>
              <a:defRPr sz="1600">
                <a:solidFill>
                  <a:srgbClr val="929599"/>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Trebuchet M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Trebuchet M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Trebuchet MS"/>
              <a:buNone/>
              <a:defRPr sz="4400" b="0" i="0" u="none" strike="noStrike" cap="none">
                <a:solidFill>
                  <a:schemeClr val="dk1"/>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Trebuchet MS"/>
                <a:ea typeface="Trebuchet MS"/>
                <a:cs typeface="Trebuchet MS"/>
                <a:sym typeface="Trebuchet MS"/>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929599"/>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929599"/>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929599"/>
                </a:solidFill>
                <a:latin typeface="Trebuchet MS"/>
                <a:ea typeface="Trebuchet MS"/>
                <a:cs typeface="Trebuchet MS"/>
                <a:sym typeface="Trebuchet MS"/>
              </a:defRPr>
            </a:lvl1pPr>
            <a:lvl2pPr marL="0" marR="0" lvl="1" indent="0" algn="r" rtl="0">
              <a:spcBef>
                <a:spcPts val="0"/>
              </a:spcBef>
              <a:buNone/>
              <a:defRPr sz="1200" b="0" i="0" u="none" strike="noStrike" cap="none">
                <a:solidFill>
                  <a:srgbClr val="929599"/>
                </a:solidFill>
                <a:latin typeface="Trebuchet MS"/>
                <a:ea typeface="Trebuchet MS"/>
                <a:cs typeface="Trebuchet MS"/>
                <a:sym typeface="Trebuchet MS"/>
              </a:defRPr>
            </a:lvl2pPr>
            <a:lvl3pPr marL="0" marR="0" lvl="2" indent="0" algn="r" rtl="0">
              <a:spcBef>
                <a:spcPts val="0"/>
              </a:spcBef>
              <a:buNone/>
              <a:defRPr sz="1200" b="0" i="0" u="none" strike="noStrike" cap="none">
                <a:solidFill>
                  <a:srgbClr val="929599"/>
                </a:solidFill>
                <a:latin typeface="Trebuchet MS"/>
                <a:ea typeface="Trebuchet MS"/>
                <a:cs typeface="Trebuchet MS"/>
                <a:sym typeface="Trebuchet MS"/>
              </a:defRPr>
            </a:lvl3pPr>
            <a:lvl4pPr marL="0" marR="0" lvl="3" indent="0" algn="r" rtl="0">
              <a:spcBef>
                <a:spcPts val="0"/>
              </a:spcBef>
              <a:buNone/>
              <a:defRPr sz="1200" b="0" i="0" u="none" strike="noStrike" cap="none">
                <a:solidFill>
                  <a:srgbClr val="929599"/>
                </a:solidFill>
                <a:latin typeface="Trebuchet MS"/>
                <a:ea typeface="Trebuchet MS"/>
                <a:cs typeface="Trebuchet MS"/>
                <a:sym typeface="Trebuchet MS"/>
              </a:defRPr>
            </a:lvl4pPr>
            <a:lvl5pPr marL="0" marR="0" lvl="4" indent="0" algn="r" rtl="0">
              <a:spcBef>
                <a:spcPts val="0"/>
              </a:spcBef>
              <a:buNone/>
              <a:defRPr sz="1200" b="0" i="0" u="none" strike="noStrike" cap="none">
                <a:solidFill>
                  <a:srgbClr val="929599"/>
                </a:solidFill>
                <a:latin typeface="Trebuchet MS"/>
                <a:ea typeface="Trebuchet MS"/>
                <a:cs typeface="Trebuchet MS"/>
                <a:sym typeface="Trebuchet MS"/>
              </a:defRPr>
            </a:lvl5pPr>
            <a:lvl6pPr marL="0" marR="0" lvl="5" indent="0" algn="r" rtl="0">
              <a:spcBef>
                <a:spcPts val="0"/>
              </a:spcBef>
              <a:buNone/>
              <a:defRPr sz="1200" b="0" i="0" u="none" strike="noStrike" cap="none">
                <a:solidFill>
                  <a:srgbClr val="929599"/>
                </a:solidFill>
                <a:latin typeface="Trebuchet MS"/>
                <a:ea typeface="Trebuchet MS"/>
                <a:cs typeface="Trebuchet MS"/>
                <a:sym typeface="Trebuchet MS"/>
              </a:defRPr>
            </a:lvl6pPr>
            <a:lvl7pPr marL="0" marR="0" lvl="6" indent="0" algn="r" rtl="0">
              <a:spcBef>
                <a:spcPts val="0"/>
              </a:spcBef>
              <a:buNone/>
              <a:defRPr sz="1200" b="0" i="0" u="none" strike="noStrike" cap="none">
                <a:solidFill>
                  <a:srgbClr val="929599"/>
                </a:solidFill>
                <a:latin typeface="Trebuchet MS"/>
                <a:ea typeface="Trebuchet MS"/>
                <a:cs typeface="Trebuchet MS"/>
                <a:sym typeface="Trebuchet MS"/>
              </a:defRPr>
            </a:lvl7pPr>
            <a:lvl8pPr marL="0" marR="0" lvl="7" indent="0" algn="r" rtl="0">
              <a:spcBef>
                <a:spcPts val="0"/>
              </a:spcBef>
              <a:buNone/>
              <a:defRPr sz="1200" b="0" i="0" u="none" strike="noStrike" cap="none">
                <a:solidFill>
                  <a:srgbClr val="929599"/>
                </a:solidFill>
                <a:latin typeface="Trebuchet MS"/>
                <a:ea typeface="Trebuchet MS"/>
                <a:cs typeface="Trebuchet MS"/>
                <a:sym typeface="Trebuchet MS"/>
              </a:defRPr>
            </a:lvl8pPr>
            <a:lvl9pPr marL="0" marR="0" lvl="8" indent="0" algn="r" rtl="0">
              <a:spcBef>
                <a:spcPts val="0"/>
              </a:spcBef>
              <a:buNone/>
              <a:defRPr sz="1200" b="0" i="0" u="none" strike="noStrike" cap="none">
                <a:solidFill>
                  <a:srgbClr val="929599"/>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acervodigital.unesp.br/handle/unesp/155306"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7"/>
        <p:cNvGrpSpPr/>
        <p:nvPr/>
      </p:nvGrpSpPr>
      <p:grpSpPr>
        <a:xfrm>
          <a:off x="0" y="0"/>
          <a:ext cx="0" cy="0"/>
          <a:chOff x="0" y="0"/>
          <a:chExt cx="0" cy="0"/>
        </a:xfrm>
      </p:grpSpPr>
      <p:sp>
        <p:nvSpPr>
          <p:cNvPr id="88" name="Google Shape;88;p1"/>
          <p:cNvSpPr/>
          <p:nvPr/>
        </p:nvSpPr>
        <p:spPr>
          <a:xfrm>
            <a:off x="0" y="1"/>
            <a:ext cx="12192000" cy="2116182"/>
          </a:xfrm>
          <a:prstGeom prst="rect">
            <a:avLst/>
          </a:prstGeom>
          <a:solidFill>
            <a:srgbClr val="347C3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347C36"/>
              </a:solidFill>
              <a:latin typeface="Trebuchet MS"/>
              <a:ea typeface="Trebuchet MS"/>
              <a:cs typeface="Trebuchet MS"/>
              <a:sym typeface="Trebuchet MS"/>
            </a:endParaRPr>
          </a:p>
        </p:txBody>
      </p:sp>
      <p:pic>
        <p:nvPicPr>
          <p:cNvPr id="89" name="Google Shape;89;p1"/>
          <p:cNvPicPr preferRelativeResize="0"/>
          <p:nvPr/>
        </p:nvPicPr>
        <p:blipFill rotWithShape="1">
          <a:blip r:embed="rId3">
            <a:alphaModFix/>
          </a:blip>
          <a:srcRect/>
          <a:stretch/>
        </p:blipFill>
        <p:spPr>
          <a:xfrm>
            <a:off x="10561524" y="1"/>
            <a:ext cx="1084332" cy="2508069"/>
          </a:xfrm>
          <a:prstGeom prst="rect">
            <a:avLst/>
          </a:prstGeom>
          <a:noFill/>
          <a:ln>
            <a:noFill/>
          </a:ln>
        </p:spPr>
      </p:pic>
      <p:sp>
        <p:nvSpPr>
          <p:cNvPr id="90" name="Google Shape;90;p1"/>
          <p:cNvSpPr/>
          <p:nvPr/>
        </p:nvSpPr>
        <p:spPr>
          <a:xfrm>
            <a:off x="583050" y="2936500"/>
            <a:ext cx="11025900" cy="1323300"/>
          </a:xfrm>
          <a:prstGeom prst="rect">
            <a:avLst/>
          </a:prstGeom>
          <a:noFill/>
          <a:ln>
            <a:noFill/>
          </a:ln>
        </p:spPr>
        <p:txBody>
          <a:bodyPr spcFirstLastPara="1" wrap="square" lIns="91425" tIns="45700" rIns="91425" bIns="45700" anchor="t" anchorCtr="0">
            <a:spAutoFit/>
          </a:bodyPr>
          <a:lstStyle/>
          <a:p>
            <a:pPr marL="0" marR="0" lvl="0" indent="0" algn="ctr" rtl="0">
              <a:lnSpc>
                <a:spcPct val="115000"/>
              </a:lnSpc>
              <a:spcBef>
                <a:spcPts val="0"/>
              </a:spcBef>
              <a:spcAft>
                <a:spcPts val="0"/>
              </a:spcAft>
              <a:buNone/>
            </a:pPr>
            <a:r>
              <a:rPr lang="pt-BR" sz="2800" b="1"/>
              <a:t>CRIANÇAS POTENTES: O PAPEL DA GESTÃO ESCOLAR NAS PRÁTICAS COTIDIANAS E A QUALIDADE DA EDUCAÇÃO NO(S) TEMPO(S) DA(S) INFÂNCIA(S)</a:t>
            </a:r>
            <a:br>
              <a:rPr lang="pt-BR" sz="3400" b="0" i="0" u="none" strike="noStrike" cap="none">
                <a:solidFill>
                  <a:schemeClr val="dk1"/>
                </a:solidFill>
                <a:latin typeface="Trebuchet MS"/>
                <a:ea typeface="Trebuchet MS"/>
                <a:cs typeface="Trebuchet MS"/>
                <a:sym typeface="Trebuchet MS"/>
              </a:rPr>
            </a:br>
            <a:endParaRPr sz="2300" b="1"/>
          </a:p>
          <a:p>
            <a:pPr marL="0" marR="0" lvl="0" indent="0" algn="ctr" rtl="0">
              <a:spcBef>
                <a:spcPts val="0"/>
              </a:spcBef>
              <a:spcAft>
                <a:spcPts val="0"/>
              </a:spcAft>
              <a:buNone/>
            </a:pPr>
            <a:endParaRPr sz="1800" b="0" i="0" u="none" strike="noStrike" cap="none">
              <a:solidFill>
                <a:schemeClr val="dk1"/>
              </a:solidFill>
              <a:latin typeface="Trebuchet MS"/>
              <a:ea typeface="Trebuchet MS"/>
              <a:cs typeface="Trebuchet MS"/>
              <a:sym typeface="Trebuchet MS"/>
            </a:endParaRPr>
          </a:p>
        </p:txBody>
      </p:sp>
      <p:sp>
        <p:nvSpPr>
          <p:cNvPr id="91" name="Google Shape;91;p1"/>
          <p:cNvSpPr/>
          <p:nvPr/>
        </p:nvSpPr>
        <p:spPr>
          <a:xfrm>
            <a:off x="3089150" y="5080150"/>
            <a:ext cx="7015500" cy="307800"/>
          </a:xfrm>
          <a:prstGeom prst="rect">
            <a:avLst/>
          </a:prstGeom>
          <a:noFill/>
          <a:ln>
            <a:noFill/>
          </a:ln>
        </p:spPr>
        <p:txBody>
          <a:bodyPr spcFirstLastPara="1" wrap="square" lIns="91425" tIns="45700" rIns="91425" bIns="45700" anchor="t" anchorCtr="0">
            <a:spAutoFit/>
          </a:bodyPr>
          <a:lstStyle/>
          <a:p>
            <a:pPr marL="0" marR="0" lvl="0" indent="0" algn="ctr" rtl="0">
              <a:lnSpc>
                <a:spcPct val="150000"/>
              </a:lnSpc>
              <a:spcBef>
                <a:spcPts val="0"/>
              </a:spcBef>
              <a:spcAft>
                <a:spcPts val="0"/>
              </a:spcAft>
              <a:buNone/>
            </a:pPr>
            <a:r>
              <a:rPr lang="pt-BR" sz="2300" b="1"/>
              <a:t>Acadêmica: Bianca Daniela Arnold</a:t>
            </a:r>
            <a:endParaRPr sz="2300" b="1"/>
          </a:p>
          <a:p>
            <a:pPr marL="0" marR="0" lvl="0" indent="0" algn="ctr" rtl="0">
              <a:lnSpc>
                <a:spcPct val="150000"/>
              </a:lnSpc>
              <a:spcBef>
                <a:spcPts val="0"/>
              </a:spcBef>
              <a:spcAft>
                <a:spcPts val="0"/>
              </a:spcAft>
              <a:buNone/>
            </a:pPr>
            <a:r>
              <a:rPr lang="pt-BR" sz="2300" b="1"/>
              <a:t>Orientadora: Dra. Michele Roos Marchesan</a:t>
            </a:r>
            <a:endParaRPr sz="2300" b="1"/>
          </a:p>
          <a:p>
            <a:pPr marL="0" marR="0" lvl="0" indent="0" algn="ctr" rtl="0">
              <a:spcBef>
                <a:spcPts val="0"/>
              </a:spcBef>
              <a:spcAft>
                <a:spcPts val="0"/>
              </a:spcAft>
              <a:buNone/>
            </a:pPr>
            <a:endParaRPr sz="1900" b="1">
              <a:latin typeface="Trebuchet MS"/>
              <a:ea typeface="Trebuchet MS"/>
              <a:cs typeface="Trebuchet MS"/>
              <a:sym typeface="Trebuchet MS"/>
            </a:endParaRPr>
          </a:p>
        </p:txBody>
      </p:sp>
      <p:pic>
        <p:nvPicPr>
          <p:cNvPr id="92" name="Google Shape;92;p1"/>
          <p:cNvPicPr preferRelativeResize="0"/>
          <p:nvPr/>
        </p:nvPicPr>
        <p:blipFill rotWithShape="1">
          <a:blip r:embed="rId4">
            <a:alphaModFix/>
          </a:blip>
          <a:srcRect/>
          <a:stretch/>
        </p:blipFill>
        <p:spPr>
          <a:xfrm>
            <a:off x="268842" y="573950"/>
            <a:ext cx="5752147" cy="1360170"/>
          </a:xfrm>
          <a:prstGeom prst="rect">
            <a:avLst/>
          </a:prstGeom>
          <a:noFill/>
          <a:ln>
            <a:noFill/>
          </a:ln>
        </p:spPr>
      </p:pic>
      <p:sp>
        <p:nvSpPr>
          <p:cNvPr id="93" name="Google Shape;93;p1"/>
          <p:cNvSpPr txBox="1"/>
          <p:nvPr/>
        </p:nvSpPr>
        <p:spPr>
          <a:xfrm>
            <a:off x="1699700" y="6085800"/>
            <a:ext cx="9794400" cy="5388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pt-BR" sz="2300" b="1"/>
              <a:t>Especialização em Gestão  da Educação Básica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g2d2d5ce0e21_0_4"/>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pt-BR"/>
              <a:t>10</a:t>
            </a:fld>
            <a:endParaRPr/>
          </a:p>
        </p:txBody>
      </p:sp>
      <p:pic>
        <p:nvPicPr>
          <p:cNvPr id="196" name="Google Shape;196;g2d2d5ce0e21_0_4"/>
          <p:cNvPicPr preferRelativeResize="0"/>
          <p:nvPr/>
        </p:nvPicPr>
        <p:blipFill rotWithShape="1">
          <a:blip r:embed="rId3">
            <a:alphaModFix/>
          </a:blip>
          <a:srcRect/>
          <a:stretch/>
        </p:blipFill>
        <p:spPr>
          <a:xfrm rot="-1075483">
            <a:off x="-50151" y="-363538"/>
            <a:ext cx="2787461" cy="3758847"/>
          </a:xfrm>
          <a:prstGeom prst="rect">
            <a:avLst/>
          </a:prstGeom>
          <a:noFill/>
          <a:ln>
            <a:noFill/>
          </a:ln>
        </p:spPr>
      </p:pic>
      <p:sp>
        <p:nvSpPr>
          <p:cNvPr id="197" name="Google Shape;197;g2d2d5ce0e21_0_4"/>
          <p:cNvSpPr/>
          <p:nvPr/>
        </p:nvSpPr>
        <p:spPr>
          <a:xfrm>
            <a:off x="0" y="0"/>
            <a:ext cx="12192000" cy="1623300"/>
          </a:xfrm>
          <a:prstGeom prst="rect">
            <a:avLst/>
          </a:prstGeom>
          <a:solidFill>
            <a:srgbClr val="347C3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347C36"/>
              </a:solidFill>
              <a:latin typeface="Trebuchet MS"/>
              <a:ea typeface="Trebuchet MS"/>
              <a:cs typeface="Trebuchet MS"/>
              <a:sym typeface="Trebuchet MS"/>
            </a:endParaRPr>
          </a:p>
        </p:txBody>
      </p:sp>
      <p:sp>
        <p:nvSpPr>
          <p:cNvPr id="198" name="Google Shape;198;g2d2d5ce0e21_0_4"/>
          <p:cNvSpPr/>
          <p:nvPr/>
        </p:nvSpPr>
        <p:spPr>
          <a:xfrm>
            <a:off x="539933" y="396372"/>
            <a:ext cx="7513500" cy="1323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br>
              <a:rPr lang="pt-BR" sz="1800">
                <a:solidFill>
                  <a:schemeClr val="lt1"/>
                </a:solidFill>
                <a:latin typeface="Trebuchet MS"/>
                <a:ea typeface="Trebuchet MS"/>
                <a:cs typeface="Trebuchet MS"/>
                <a:sym typeface="Trebuchet MS"/>
              </a:rPr>
            </a:br>
            <a:r>
              <a:rPr lang="pt-BR" sz="4400" b="1">
                <a:solidFill>
                  <a:schemeClr val="lt1"/>
                </a:solidFill>
                <a:latin typeface="Trebuchet MS"/>
                <a:ea typeface="Trebuchet MS"/>
                <a:cs typeface="Trebuchet MS"/>
                <a:sym typeface="Trebuchet MS"/>
              </a:rPr>
              <a:t>REFERÊNCIAS</a:t>
            </a:r>
            <a:endParaRPr/>
          </a:p>
          <a:p>
            <a:pPr marL="0" marR="0" lvl="0" indent="0" algn="l" rtl="0">
              <a:spcBef>
                <a:spcPts val="0"/>
              </a:spcBef>
              <a:spcAft>
                <a:spcPts val="0"/>
              </a:spcAft>
              <a:buNone/>
            </a:pPr>
            <a:endParaRPr sz="1800">
              <a:solidFill>
                <a:srgbClr val="8DC641"/>
              </a:solidFill>
              <a:latin typeface="Trebuchet MS"/>
              <a:ea typeface="Trebuchet MS"/>
              <a:cs typeface="Trebuchet MS"/>
              <a:sym typeface="Trebuchet MS"/>
            </a:endParaRPr>
          </a:p>
        </p:txBody>
      </p:sp>
      <p:sp>
        <p:nvSpPr>
          <p:cNvPr id="199" name="Google Shape;199;g2d2d5ce0e21_0_4"/>
          <p:cNvSpPr txBox="1">
            <a:spLocks noGrp="1"/>
          </p:cNvSpPr>
          <p:nvPr>
            <p:ph type="ftr" idx="11"/>
          </p:nvPr>
        </p:nvSpPr>
        <p:spPr>
          <a:xfrm>
            <a:off x="3917768" y="6346734"/>
            <a:ext cx="43566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a:solidFill>
                  <a:srgbClr val="8DC641"/>
                </a:solidFill>
              </a:rPr>
              <a:t>Instituto Federal Sul-rio-grandense | câmpus Passo Fundo</a:t>
            </a:r>
            <a:endParaRPr>
              <a:solidFill>
                <a:srgbClr val="8DC641"/>
              </a:solidFill>
            </a:endParaRPr>
          </a:p>
        </p:txBody>
      </p:sp>
      <p:sp>
        <p:nvSpPr>
          <p:cNvPr id="200" name="Google Shape;200;g2d2d5ce0e21_0_4"/>
          <p:cNvSpPr txBox="1"/>
          <p:nvPr/>
        </p:nvSpPr>
        <p:spPr>
          <a:xfrm>
            <a:off x="86075" y="1623300"/>
            <a:ext cx="11764500" cy="5546400"/>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endParaRPr sz="1500"/>
          </a:p>
          <a:p>
            <a:pPr marL="0" lvl="0" indent="0" algn="just" rtl="0">
              <a:spcBef>
                <a:spcPts val="0"/>
              </a:spcBef>
              <a:spcAft>
                <a:spcPts val="0"/>
              </a:spcAft>
              <a:buNone/>
            </a:pPr>
            <a:r>
              <a:rPr lang="pt-BR" sz="1500"/>
              <a:t>DAHLBERG, Gunilla; MOSS, Peter; PENCE, Alan. Qualidade na Educação da Primeira Infância: perspectivas pós-modernas. Porto Alegre: Artmed, 2003.</a:t>
            </a:r>
            <a:endParaRPr sz="1500"/>
          </a:p>
          <a:p>
            <a:pPr marL="0" lvl="0" indent="0" algn="just" rtl="0">
              <a:lnSpc>
                <a:spcPct val="115000"/>
              </a:lnSpc>
              <a:spcBef>
                <a:spcPts val="1000"/>
              </a:spcBef>
              <a:spcAft>
                <a:spcPts val="0"/>
              </a:spcAft>
              <a:buNone/>
            </a:pPr>
            <a:r>
              <a:rPr lang="pt-BR" sz="1500"/>
              <a:t>DEL-MASSO, M.C.S.; COTTA, M.A.C.; SANTOS, M.A.P. </a:t>
            </a:r>
            <a:r>
              <a:rPr lang="pt-BR" sz="1500" b="1"/>
              <a:t>Ética em pesquisa cientifica: conceitos e finalidades.</a:t>
            </a:r>
            <a:r>
              <a:rPr lang="pt-BR" sz="1500"/>
              <a:t> São Paulo. Unesp 2014. Disponível em:</a:t>
            </a:r>
            <a:r>
              <a:rPr lang="pt-BR" sz="1500">
                <a:uFill>
                  <a:noFill/>
                </a:uFill>
                <a:hlinkClick r:id="rId4"/>
              </a:rPr>
              <a:t> </a:t>
            </a:r>
            <a:r>
              <a:rPr lang="pt-BR" sz="1500" u="sng">
                <a:solidFill>
                  <a:srgbClr val="1155CC"/>
                </a:solidFill>
                <a:hlinkClick r:id="rId4">
                  <a:extLst>
                    <a:ext uri="{A12FA001-AC4F-418D-AE19-62706E023703}">
                      <ahyp:hlinkClr xmlns:ahyp="http://schemas.microsoft.com/office/drawing/2018/hyperlinkcolor" val="tx"/>
                    </a:ext>
                  </a:extLst>
                </a:hlinkClick>
              </a:rPr>
              <a:t>Acervo Digital: Ética em pesquisa científica: conceitos e finalidades (unesp.br)</a:t>
            </a:r>
            <a:endParaRPr sz="1500"/>
          </a:p>
          <a:p>
            <a:pPr marL="0" lvl="0" indent="0" algn="just" rtl="0">
              <a:lnSpc>
                <a:spcPct val="115000"/>
              </a:lnSpc>
              <a:spcBef>
                <a:spcPts val="1000"/>
              </a:spcBef>
              <a:spcAft>
                <a:spcPts val="0"/>
              </a:spcAft>
              <a:buNone/>
            </a:pPr>
            <a:r>
              <a:rPr lang="pt-BR" sz="1500"/>
              <a:t>DEMO, Pedro. Metodologia da Investigação Científica em Educação. Curitiba: Editora IBPX, 2003.</a:t>
            </a:r>
            <a:endParaRPr sz="1500"/>
          </a:p>
          <a:p>
            <a:pPr marL="0" lvl="0" indent="0" algn="l" rtl="0">
              <a:spcBef>
                <a:spcPts val="0"/>
              </a:spcBef>
              <a:spcAft>
                <a:spcPts val="0"/>
              </a:spcAft>
              <a:buNone/>
            </a:pPr>
            <a:endParaRPr sz="1500"/>
          </a:p>
          <a:p>
            <a:pPr marL="0" lvl="0" indent="0" algn="just" rtl="0">
              <a:spcBef>
                <a:spcPts val="0"/>
              </a:spcBef>
              <a:spcAft>
                <a:spcPts val="0"/>
              </a:spcAft>
              <a:buNone/>
            </a:pPr>
            <a:r>
              <a:rPr lang="pt-BR" sz="1500"/>
              <a:t>FREIRE, Paulo. A importância do ato de Ler: em três artigos que se completam. 44 ed. São Paulo: Cortez, 2003.</a:t>
            </a:r>
            <a:endParaRPr sz="1500"/>
          </a:p>
          <a:p>
            <a:pPr marL="0" lvl="0" indent="0" algn="just" rtl="0">
              <a:lnSpc>
                <a:spcPct val="115000"/>
              </a:lnSpc>
              <a:spcBef>
                <a:spcPts val="1000"/>
              </a:spcBef>
              <a:spcAft>
                <a:spcPts val="0"/>
              </a:spcAft>
              <a:buNone/>
            </a:pPr>
            <a:r>
              <a:rPr lang="pt-BR" sz="1500"/>
              <a:t>GIL, Antonio Carlos. Como elaborar projetos de pesquisa. 4. ed. São Paulo: Atlas, 2008.</a:t>
            </a:r>
            <a:endParaRPr sz="1500"/>
          </a:p>
          <a:p>
            <a:pPr marL="0" lvl="0" indent="0" algn="just" rtl="0">
              <a:lnSpc>
                <a:spcPct val="115000"/>
              </a:lnSpc>
              <a:spcBef>
                <a:spcPts val="1000"/>
              </a:spcBef>
              <a:spcAft>
                <a:spcPts val="0"/>
              </a:spcAft>
              <a:buNone/>
            </a:pPr>
            <a:r>
              <a:rPr lang="pt-BR" sz="1500"/>
              <a:t>LÜCK, Heloísa. A gestão participativa na escola.11 ed.-Petrópolis, RJ: Vozes,2013, </a:t>
            </a:r>
            <a:endParaRPr sz="1500"/>
          </a:p>
          <a:p>
            <a:pPr marL="0" lvl="0" indent="0" algn="just" rtl="0">
              <a:lnSpc>
                <a:spcPct val="115000"/>
              </a:lnSpc>
              <a:spcBef>
                <a:spcPts val="1000"/>
              </a:spcBef>
              <a:spcAft>
                <a:spcPts val="0"/>
              </a:spcAft>
              <a:buNone/>
            </a:pPr>
            <a:r>
              <a:rPr lang="pt-BR" sz="1500"/>
              <a:t>MARQUES, Mário Osório. Escrever é preciso: princípio da pesquisa. 4.ed.Ijuí: Ed. Unijuí, 2001. </a:t>
            </a:r>
            <a:endParaRPr sz="1500"/>
          </a:p>
          <a:p>
            <a:pPr marL="0" lvl="0" indent="0" algn="just" rtl="0">
              <a:spcBef>
                <a:spcPts val="0"/>
              </a:spcBef>
              <a:spcAft>
                <a:spcPts val="0"/>
              </a:spcAft>
              <a:buNone/>
            </a:pPr>
            <a:endParaRPr sz="1500"/>
          </a:p>
          <a:p>
            <a:pPr marL="0" lvl="0" indent="0" algn="just" rtl="0">
              <a:spcBef>
                <a:spcPts val="0"/>
              </a:spcBef>
              <a:spcAft>
                <a:spcPts val="0"/>
              </a:spcAft>
              <a:buNone/>
            </a:pPr>
            <a:r>
              <a:rPr lang="pt-BR" sz="1500"/>
              <a:t>MINAYO, Maria Cecília de Souza (organizadora); Deslandes, Suely Ferreira Pesquisa social : teoria, método e criatividade / Suely Ferreira Deslandes, Romeu Gomes. 26. ed. — Petrópolis, RJ : Vozes, 2007.  </a:t>
            </a:r>
            <a:endParaRPr sz="1500"/>
          </a:p>
          <a:p>
            <a:pPr marL="0" lvl="0" indent="0" algn="just" rtl="0">
              <a:spcBef>
                <a:spcPts val="0"/>
              </a:spcBef>
              <a:spcAft>
                <a:spcPts val="0"/>
              </a:spcAft>
              <a:buNone/>
            </a:pPr>
            <a:endParaRPr sz="1500"/>
          </a:p>
          <a:p>
            <a:pPr marL="0" lvl="0" indent="0" algn="just" rtl="0">
              <a:spcBef>
                <a:spcPts val="0"/>
              </a:spcBef>
              <a:spcAft>
                <a:spcPts val="0"/>
              </a:spcAft>
              <a:buNone/>
            </a:pPr>
            <a:r>
              <a:rPr lang="pt-BR" sz="1500"/>
              <a:t>ZABALZA, Miguel. Qualidade em educação infantil. Porto Alegre: Artmed, 1998.</a:t>
            </a:r>
            <a:endParaRPr sz="1500"/>
          </a:p>
          <a:p>
            <a:pPr marL="0" lvl="0" indent="0" algn="just" rtl="0">
              <a:spcBef>
                <a:spcPts val="685"/>
              </a:spcBef>
              <a:spcAft>
                <a:spcPts val="0"/>
              </a:spcAft>
              <a:buNone/>
            </a:pPr>
            <a:endParaRPr sz="1200"/>
          </a:p>
          <a:p>
            <a:pPr marL="0" lvl="0" indent="0" algn="just" rtl="0">
              <a:spcBef>
                <a:spcPts val="685"/>
              </a:spcBef>
              <a:spcAft>
                <a:spcPts val="0"/>
              </a:spcAft>
              <a:buNone/>
            </a:pPr>
            <a:endParaRPr sz="1200"/>
          </a:p>
          <a:p>
            <a:pPr marL="0" marR="1905" lvl="0" indent="0" algn="l" rtl="0">
              <a:lnSpc>
                <a:spcPct val="150000"/>
              </a:lnSpc>
              <a:spcBef>
                <a:spcPts val="690"/>
              </a:spcBef>
              <a:spcAft>
                <a:spcPts val="0"/>
              </a:spcAft>
              <a:buNone/>
            </a:pPr>
            <a:endParaRPr sz="120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pt-BR"/>
              <a:t>2</a:t>
            </a:fld>
            <a:endParaRPr/>
          </a:p>
        </p:txBody>
      </p:sp>
      <p:pic>
        <p:nvPicPr>
          <p:cNvPr id="100" name="Google Shape;100;p2"/>
          <p:cNvPicPr preferRelativeResize="0"/>
          <p:nvPr/>
        </p:nvPicPr>
        <p:blipFill rotWithShape="1">
          <a:blip r:embed="rId3">
            <a:alphaModFix/>
          </a:blip>
          <a:srcRect/>
          <a:stretch/>
        </p:blipFill>
        <p:spPr>
          <a:xfrm rot="-1075484">
            <a:off x="-50151" y="-363538"/>
            <a:ext cx="2787461" cy="3758848"/>
          </a:xfrm>
          <a:prstGeom prst="rect">
            <a:avLst/>
          </a:prstGeom>
          <a:noFill/>
          <a:ln>
            <a:noFill/>
          </a:ln>
        </p:spPr>
      </p:pic>
      <p:sp>
        <p:nvSpPr>
          <p:cNvPr id="101" name="Google Shape;101;p2"/>
          <p:cNvSpPr/>
          <p:nvPr/>
        </p:nvSpPr>
        <p:spPr>
          <a:xfrm>
            <a:off x="0" y="1"/>
            <a:ext cx="12192000" cy="2116182"/>
          </a:xfrm>
          <a:prstGeom prst="rect">
            <a:avLst/>
          </a:prstGeom>
          <a:solidFill>
            <a:srgbClr val="347C3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347C36"/>
              </a:solidFill>
              <a:latin typeface="Trebuchet MS"/>
              <a:ea typeface="Trebuchet MS"/>
              <a:cs typeface="Trebuchet MS"/>
              <a:sym typeface="Trebuchet MS"/>
            </a:endParaRPr>
          </a:p>
        </p:txBody>
      </p:sp>
      <p:pic>
        <p:nvPicPr>
          <p:cNvPr id="102" name="Google Shape;102;p2"/>
          <p:cNvPicPr preferRelativeResize="0"/>
          <p:nvPr/>
        </p:nvPicPr>
        <p:blipFill rotWithShape="1">
          <a:blip r:embed="rId4">
            <a:alphaModFix/>
          </a:blip>
          <a:srcRect/>
          <a:stretch/>
        </p:blipFill>
        <p:spPr>
          <a:xfrm>
            <a:off x="10990201" y="5503818"/>
            <a:ext cx="732032" cy="1362888"/>
          </a:xfrm>
          <a:prstGeom prst="rect">
            <a:avLst/>
          </a:prstGeom>
          <a:noFill/>
          <a:ln>
            <a:noFill/>
          </a:ln>
        </p:spPr>
      </p:pic>
      <p:sp>
        <p:nvSpPr>
          <p:cNvPr id="103" name="Google Shape;103;p2"/>
          <p:cNvSpPr/>
          <p:nvPr/>
        </p:nvSpPr>
        <p:spPr>
          <a:xfrm>
            <a:off x="539933" y="396372"/>
            <a:ext cx="7513524" cy="132343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br>
              <a:rPr lang="pt-BR" sz="1800" b="0" i="0" u="none" strike="noStrike" cap="none">
                <a:solidFill>
                  <a:schemeClr val="lt1"/>
                </a:solidFill>
                <a:latin typeface="Trebuchet MS"/>
                <a:ea typeface="Trebuchet MS"/>
                <a:cs typeface="Trebuchet MS"/>
                <a:sym typeface="Trebuchet MS"/>
              </a:rPr>
            </a:br>
            <a:r>
              <a:rPr lang="pt-BR" sz="4400" b="1">
                <a:solidFill>
                  <a:schemeClr val="lt1"/>
                </a:solidFill>
                <a:latin typeface="Trebuchet MS"/>
                <a:ea typeface="Trebuchet MS"/>
                <a:cs typeface="Trebuchet MS"/>
                <a:sym typeface="Trebuchet MS"/>
              </a:rPr>
              <a:t>TEMA</a:t>
            </a:r>
            <a:endParaRPr/>
          </a:p>
          <a:p>
            <a:pPr marL="0" marR="0" lvl="0" indent="0" algn="l" rtl="0">
              <a:spcBef>
                <a:spcPts val="0"/>
              </a:spcBef>
              <a:spcAft>
                <a:spcPts val="0"/>
              </a:spcAft>
              <a:buNone/>
            </a:pPr>
            <a:endParaRPr sz="1800">
              <a:solidFill>
                <a:srgbClr val="8DC641"/>
              </a:solidFill>
              <a:latin typeface="Trebuchet MS"/>
              <a:ea typeface="Trebuchet MS"/>
              <a:cs typeface="Trebuchet MS"/>
              <a:sym typeface="Trebuchet MS"/>
            </a:endParaRPr>
          </a:p>
        </p:txBody>
      </p:sp>
      <p:sp>
        <p:nvSpPr>
          <p:cNvPr id="104" name="Google Shape;104;p2"/>
          <p:cNvSpPr txBox="1">
            <a:spLocks noGrp="1"/>
          </p:cNvSpPr>
          <p:nvPr>
            <p:ph type="ftr" idx="11"/>
          </p:nvPr>
        </p:nvSpPr>
        <p:spPr>
          <a:xfrm>
            <a:off x="3917768" y="6346734"/>
            <a:ext cx="4356464"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a:solidFill>
                  <a:srgbClr val="8DC641"/>
                </a:solidFill>
              </a:rPr>
              <a:t>Instituto Federal Sul-rio-grandense | câmpus Passo Fundo</a:t>
            </a:r>
            <a:endParaRPr>
              <a:solidFill>
                <a:srgbClr val="8DC641"/>
              </a:solidFill>
            </a:endParaRPr>
          </a:p>
        </p:txBody>
      </p:sp>
      <p:sp>
        <p:nvSpPr>
          <p:cNvPr id="105" name="Google Shape;105;p2"/>
          <p:cNvSpPr txBox="1"/>
          <p:nvPr/>
        </p:nvSpPr>
        <p:spPr>
          <a:xfrm>
            <a:off x="766050" y="3105750"/>
            <a:ext cx="10587900" cy="1339200"/>
          </a:xfrm>
          <a:prstGeom prst="rect">
            <a:avLst/>
          </a:prstGeom>
          <a:noFill/>
          <a:ln>
            <a:noFill/>
          </a:ln>
        </p:spPr>
        <p:txBody>
          <a:bodyPr spcFirstLastPara="1" wrap="square" lIns="91425" tIns="91425" rIns="91425" bIns="91425" anchor="t" anchorCtr="0">
            <a:spAutoFit/>
          </a:bodyPr>
          <a:lstStyle/>
          <a:p>
            <a:pPr marL="0" lvl="0" indent="457200" algn="just" rtl="0">
              <a:lnSpc>
                <a:spcPct val="150000"/>
              </a:lnSpc>
              <a:spcBef>
                <a:spcPts val="5"/>
              </a:spcBef>
              <a:spcAft>
                <a:spcPts val="0"/>
              </a:spcAft>
              <a:buNone/>
            </a:pPr>
            <a:r>
              <a:rPr lang="pt-BR" sz="3000"/>
              <a:t>A relação entre a qualidade na Educação Infantil e os desafios e perspectivas da Gestão Escolar. </a:t>
            </a:r>
            <a:endParaRPr sz="3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pt-BR"/>
              <a:t>3</a:t>
            </a:fld>
            <a:endParaRPr/>
          </a:p>
        </p:txBody>
      </p:sp>
      <p:pic>
        <p:nvPicPr>
          <p:cNvPr id="112" name="Google Shape;112;p3"/>
          <p:cNvPicPr preferRelativeResize="0"/>
          <p:nvPr/>
        </p:nvPicPr>
        <p:blipFill rotWithShape="1">
          <a:blip r:embed="rId3">
            <a:alphaModFix/>
          </a:blip>
          <a:srcRect/>
          <a:stretch/>
        </p:blipFill>
        <p:spPr>
          <a:xfrm rot="-1075484">
            <a:off x="-50151" y="-363538"/>
            <a:ext cx="2787461" cy="3758848"/>
          </a:xfrm>
          <a:prstGeom prst="rect">
            <a:avLst/>
          </a:prstGeom>
          <a:noFill/>
          <a:ln>
            <a:noFill/>
          </a:ln>
        </p:spPr>
      </p:pic>
      <p:sp>
        <p:nvSpPr>
          <p:cNvPr id="113" name="Google Shape;113;p3"/>
          <p:cNvSpPr/>
          <p:nvPr/>
        </p:nvSpPr>
        <p:spPr>
          <a:xfrm>
            <a:off x="0" y="1"/>
            <a:ext cx="12192000" cy="2116182"/>
          </a:xfrm>
          <a:prstGeom prst="rect">
            <a:avLst/>
          </a:prstGeom>
          <a:solidFill>
            <a:srgbClr val="347C3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347C36"/>
              </a:solidFill>
              <a:latin typeface="Trebuchet MS"/>
              <a:ea typeface="Trebuchet MS"/>
              <a:cs typeface="Trebuchet MS"/>
              <a:sym typeface="Trebuchet MS"/>
            </a:endParaRPr>
          </a:p>
        </p:txBody>
      </p:sp>
      <p:pic>
        <p:nvPicPr>
          <p:cNvPr id="114" name="Google Shape;114;p3"/>
          <p:cNvPicPr preferRelativeResize="0"/>
          <p:nvPr/>
        </p:nvPicPr>
        <p:blipFill rotWithShape="1">
          <a:blip r:embed="rId4">
            <a:alphaModFix/>
          </a:blip>
          <a:srcRect/>
          <a:stretch/>
        </p:blipFill>
        <p:spPr>
          <a:xfrm>
            <a:off x="10990201" y="5503818"/>
            <a:ext cx="732032" cy="1362888"/>
          </a:xfrm>
          <a:prstGeom prst="rect">
            <a:avLst/>
          </a:prstGeom>
          <a:noFill/>
          <a:ln>
            <a:noFill/>
          </a:ln>
        </p:spPr>
      </p:pic>
      <p:sp>
        <p:nvSpPr>
          <p:cNvPr id="115" name="Google Shape;115;p3"/>
          <p:cNvSpPr/>
          <p:nvPr/>
        </p:nvSpPr>
        <p:spPr>
          <a:xfrm>
            <a:off x="539933" y="396372"/>
            <a:ext cx="7513524" cy="132343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br>
              <a:rPr lang="pt-BR" sz="1800">
                <a:solidFill>
                  <a:schemeClr val="lt1"/>
                </a:solidFill>
                <a:latin typeface="Trebuchet MS"/>
                <a:ea typeface="Trebuchet MS"/>
                <a:cs typeface="Trebuchet MS"/>
                <a:sym typeface="Trebuchet MS"/>
              </a:rPr>
            </a:br>
            <a:r>
              <a:rPr lang="pt-BR" sz="4400" b="1">
                <a:solidFill>
                  <a:schemeClr val="lt1"/>
                </a:solidFill>
                <a:latin typeface="Trebuchet MS"/>
                <a:ea typeface="Trebuchet MS"/>
                <a:cs typeface="Trebuchet MS"/>
                <a:sym typeface="Trebuchet MS"/>
              </a:rPr>
              <a:t>PROBLEMA</a:t>
            </a:r>
            <a:endParaRPr/>
          </a:p>
          <a:p>
            <a:pPr marL="0" marR="0" lvl="0" indent="0" algn="l" rtl="0">
              <a:spcBef>
                <a:spcPts val="0"/>
              </a:spcBef>
              <a:spcAft>
                <a:spcPts val="0"/>
              </a:spcAft>
              <a:buNone/>
            </a:pPr>
            <a:endParaRPr sz="1800">
              <a:solidFill>
                <a:srgbClr val="8DC641"/>
              </a:solidFill>
              <a:latin typeface="Trebuchet MS"/>
              <a:ea typeface="Trebuchet MS"/>
              <a:cs typeface="Trebuchet MS"/>
              <a:sym typeface="Trebuchet MS"/>
            </a:endParaRPr>
          </a:p>
        </p:txBody>
      </p:sp>
      <p:sp>
        <p:nvSpPr>
          <p:cNvPr id="116" name="Google Shape;116;p3"/>
          <p:cNvSpPr txBox="1">
            <a:spLocks noGrp="1"/>
          </p:cNvSpPr>
          <p:nvPr>
            <p:ph type="ftr" idx="11"/>
          </p:nvPr>
        </p:nvSpPr>
        <p:spPr>
          <a:xfrm>
            <a:off x="3917768" y="6346734"/>
            <a:ext cx="4356464"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a:solidFill>
                  <a:srgbClr val="8DC641"/>
                </a:solidFill>
              </a:rPr>
              <a:t>Instituto Federal Sul-rio-grandense | câmpus Passo Fundo</a:t>
            </a:r>
            <a:endParaRPr>
              <a:solidFill>
                <a:srgbClr val="8DC641"/>
              </a:solidFill>
            </a:endParaRPr>
          </a:p>
        </p:txBody>
      </p:sp>
      <p:sp>
        <p:nvSpPr>
          <p:cNvPr id="117" name="Google Shape;117;p3"/>
          <p:cNvSpPr txBox="1"/>
          <p:nvPr/>
        </p:nvSpPr>
        <p:spPr>
          <a:xfrm>
            <a:off x="1016400" y="3033000"/>
            <a:ext cx="10159200" cy="1339200"/>
          </a:xfrm>
          <a:prstGeom prst="rect">
            <a:avLst/>
          </a:prstGeom>
          <a:noFill/>
          <a:ln>
            <a:noFill/>
          </a:ln>
        </p:spPr>
        <p:txBody>
          <a:bodyPr spcFirstLastPara="1" wrap="square" lIns="91425" tIns="91425" rIns="91425" bIns="91425" anchor="t" anchorCtr="0">
            <a:spAutoFit/>
          </a:bodyPr>
          <a:lstStyle/>
          <a:p>
            <a:pPr marL="0" lvl="0" indent="457200" algn="just" rtl="0">
              <a:lnSpc>
                <a:spcPct val="150000"/>
              </a:lnSpc>
              <a:spcBef>
                <a:spcPts val="50"/>
              </a:spcBef>
              <a:spcAft>
                <a:spcPts val="0"/>
              </a:spcAft>
              <a:buNone/>
            </a:pPr>
            <a:r>
              <a:rPr lang="pt-BR" sz="3000"/>
              <a:t>Quais são os desafios enfrentados pela Gestão Escolar para garantir uma Educação Infantil de qualidade? </a:t>
            </a:r>
            <a:endParaRPr sz="3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pt-BR"/>
              <a:t>4</a:t>
            </a:fld>
            <a:endParaRPr/>
          </a:p>
        </p:txBody>
      </p:sp>
      <p:pic>
        <p:nvPicPr>
          <p:cNvPr id="124" name="Google Shape;124;p4"/>
          <p:cNvPicPr preferRelativeResize="0"/>
          <p:nvPr/>
        </p:nvPicPr>
        <p:blipFill rotWithShape="1">
          <a:blip r:embed="rId3">
            <a:alphaModFix/>
          </a:blip>
          <a:srcRect/>
          <a:stretch/>
        </p:blipFill>
        <p:spPr>
          <a:xfrm rot="-1075484">
            <a:off x="-50151" y="-363538"/>
            <a:ext cx="2787461" cy="3758848"/>
          </a:xfrm>
          <a:prstGeom prst="rect">
            <a:avLst/>
          </a:prstGeom>
          <a:noFill/>
          <a:ln>
            <a:noFill/>
          </a:ln>
        </p:spPr>
      </p:pic>
      <p:sp>
        <p:nvSpPr>
          <p:cNvPr id="125" name="Google Shape;125;p4"/>
          <p:cNvSpPr/>
          <p:nvPr/>
        </p:nvSpPr>
        <p:spPr>
          <a:xfrm>
            <a:off x="0" y="-396374"/>
            <a:ext cx="12192000" cy="2116200"/>
          </a:xfrm>
          <a:prstGeom prst="rect">
            <a:avLst/>
          </a:prstGeom>
          <a:solidFill>
            <a:srgbClr val="347C3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347C36"/>
              </a:solidFill>
              <a:latin typeface="Trebuchet MS"/>
              <a:ea typeface="Trebuchet MS"/>
              <a:cs typeface="Trebuchet MS"/>
              <a:sym typeface="Trebuchet MS"/>
            </a:endParaRPr>
          </a:p>
        </p:txBody>
      </p:sp>
      <p:pic>
        <p:nvPicPr>
          <p:cNvPr id="126" name="Google Shape;126;p4"/>
          <p:cNvPicPr preferRelativeResize="0"/>
          <p:nvPr/>
        </p:nvPicPr>
        <p:blipFill rotWithShape="1">
          <a:blip r:embed="rId4">
            <a:alphaModFix/>
          </a:blip>
          <a:srcRect b="19374"/>
          <a:stretch/>
        </p:blipFill>
        <p:spPr>
          <a:xfrm>
            <a:off x="11190825" y="5759174"/>
            <a:ext cx="732025" cy="1098824"/>
          </a:xfrm>
          <a:prstGeom prst="rect">
            <a:avLst/>
          </a:prstGeom>
          <a:noFill/>
          <a:ln>
            <a:noFill/>
          </a:ln>
        </p:spPr>
      </p:pic>
      <p:sp>
        <p:nvSpPr>
          <p:cNvPr id="127" name="Google Shape;127;p4"/>
          <p:cNvSpPr/>
          <p:nvPr/>
        </p:nvSpPr>
        <p:spPr>
          <a:xfrm>
            <a:off x="539933" y="396372"/>
            <a:ext cx="7513524" cy="132343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br>
              <a:rPr lang="pt-BR" sz="1800">
                <a:solidFill>
                  <a:schemeClr val="lt1"/>
                </a:solidFill>
                <a:latin typeface="Trebuchet MS"/>
                <a:ea typeface="Trebuchet MS"/>
                <a:cs typeface="Trebuchet MS"/>
                <a:sym typeface="Trebuchet MS"/>
              </a:rPr>
            </a:br>
            <a:r>
              <a:rPr lang="pt-BR" sz="4400" b="1">
                <a:solidFill>
                  <a:schemeClr val="lt1"/>
                </a:solidFill>
                <a:latin typeface="Trebuchet MS"/>
                <a:ea typeface="Trebuchet MS"/>
                <a:cs typeface="Trebuchet MS"/>
                <a:sym typeface="Trebuchet MS"/>
              </a:rPr>
              <a:t>OBJETIVOS</a:t>
            </a:r>
            <a:endParaRPr/>
          </a:p>
          <a:p>
            <a:pPr marL="0" marR="0" lvl="0" indent="0" algn="l" rtl="0">
              <a:spcBef>
                <a:spcPts val="0"/>
              </a:spcBef>
              <a:spcAft>
                <a:spcPts val="0"/>
              </a:spcAft>
              <a:buNone/>
            </a:pPr>
            <a:endParaRPr sz="1800">
              <a:solidFill>
                <a:srgbClr val="8DC641"/>
              </a:solidFill>
              <a:latin typeface="Trebuchet MS"/>
              <a:ea typeface="Trebuchet MS"/>
              <a:cs typeface="Trebuchet MS"/>
              <a:sym typeface="Trebuchet MS"/>
            </a:endParaRPr>
          </a:p>
        </p:txBody>
      </p:sp>
      <p:sp>
        <p:nvSpPr>
          <p:cNvPr id="128" name="Google Shape;128;p4"/>
          <p:cNvSpPr txBox="1">
            <a:spLocks noGrp="1"/>
          </p:cNvSpPr>
          <p:nvPr>
            <p:ph type="ftr" idx="11"/>
          </p:nvPr>
        </p:nvSpPr>
        <p:spPr>
          <a:xfrm>
            <a:off x="3917768" y="6346734"/>
            <a:ext cx="4356464"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a:solidFill>
                  <a:srgbClr val="8DC641"/>
                </a:solidFill>
              </a:rPr>
              <a:t>Instituto Federal Sul-rio-grandense | câmpus Passo Fundo</a:t>
            </a:r>
            <a:endParaRPr>
              <a:solidFill>
                <a:srgbClr val="8DC641"/>
              </a:solidFill>
            </a:endParaRPr>
          </a:p>
        </p:txBody>
      </p:sp>
      <p:sp>
        <p:nvSpPr>
          <p:cNvPr id="129" name="Google Shape;129;p4"/>
          <p:cNvSpPr txBox="1"/>
          <p:nvPr/>
        </p:nvSpPr>
        <p:spPr>
          <a:xfrm>
            <a:off x="248075" y="1719825"/>
            <a:ext cx="11757900" cy="1416000"/>
          </a:xfrm>
          <a:prstGeom prst="rect">
            <a:avLst/>
          </a:prstGeom>
          <a:noFill/>
          <a:ln>
            <a:noFill/>
          </a:ln>
        </p:spPr>
        <p:txBody>
          <a:bodyPr spcFirstLastPara="1" wrap="square" lIns="91425" tIns="91425" rIns="91425" bIns="91425" anchor="t" anchorCtr="0">
            <a:spAutoFit/>
          </a:bodyPr>
          <a:lstStyle/>
          <a:p>
            <a:pPr marL="0" lvl="0" indent="0" algn="just" rtl="0">
              <a:lnSpc>
                <a:spcPct val="150000"/>
              </a:lnSpc>
              <a:spcBef>
                <a:spcPts val="0"/>
              </a:spcBef>
              <a:spcAft>
                <a:spcPts val="0"/>
              </a:spcAft>
              <a:buNone/>
            </a:pPr>
            <a:r>
              <a:rPr lang="pt-BR" sz="2000" b="1"/>
              <a:t>OBJETIVO GERAL:</a:t>
            </a:r>
            <a:r>
              <a:rPr lang="pt-BR" sz="2000"/>
              <a:t> </a:t>
            </a:r>
            <a:endParaRPr sz="2000"/>
          </a:p>
          <a:p>
            <a:pPr marL="457200" lvl="0" indent="-355600" algn="just" rtl="0">
              <a:lnSpc>
                <a:spcPct val="150000"/>
              </a:lnSpc>
              <a:spcBef>
                <a:spcPts val="0"/>
              </a:spcBef>
              <a:spcAft>
                <a:spcPts val="0"/>
              </a:spcAft>
              <a:buSzPts val="2000"/>
              <a:buChar char="●"/>
            </a:pPr>
            <a:r>
              <a:rPr lang="pt-BR" sz="2000"/>
              <a:t>Analisar a atuação da Gestão Escolar e os seus desafios para a melhoria da qualidade na Educação Infantil. </a:t>
            </a:r>
            <a:endParaRPr sz="2000"/>
          </a:p>
        </p:txBody>
      </p:sp>
      <p:sp>
        <p:nvSpPr>
          <p:cNvPr id="130" name="Google Shape;130;p4"/>
          <p:cNvSpPr txBox="1"/>
          <p:nvPr/>
        </p:nvSpPr>
        <p:spPr>
          <a:xfrm>
            <a:off x="248075" y="3135850"/>
            <a:ext cx="11757900" cy="3238800"/>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pt-BR" sz="2000" b="1"/>
              <a:t>OBJETIVOS ESPECÍFICOS: </a:t>
            </a:r>
            <a:endParaRPr sz="2000" b="1"/>
          </a:p>
          <a:p>
            <a:pPr marL="0" lvl="0" indent="0" algn="just" rtl="0">
              <a:spcBef>
                <a:spcPts val="0"/>
              </a:spcBef>
              <a:spcAft>
                <a:spcPts val="0"/>
              </a:spcAft>
              <a:buNone/>
            </a:pPr>
            <a:endParaRPr sz="2000" b="1"/>
          </a:p>
          <a:p>
            <a:pPr marL="457200" lvl="0" indent="-355600" algn="just" rtl="0">
              <a:spcBef>
                <a:spcPts val="0"/>
              </a:spcBef>
              <a:spcAft>
                <a:spcPts val="0"/>
              </a:spcAft>
              <a:buSzPts val="2000"/>
              <a:buChar char="●"/>
            </a:pPr>
            <a:r>
              <a:rPr lang="pt-BR" sz="2000"/>
              <a:t>Identificar de que modo a Gestão Escolar, no contexto das infâncias, pode mediar uma educação de qualidade. </a:t>
            </a:r>
            <a:endParaRPr sz="2000"/>
          </a:p>
          <a:p>
            <a:pPr marL="457200" lvl="0" indent="-355600" algn="just" rtl="0">
              <a:lnSpc>
                <a:spcPct val="150000"/>
              </a:lnSpc>
              <a:spcBef>
                <a:spcPts val="5"/>
              </a:spcBef>
              <a:spcAft>
                <a:spcPts val="0"/>
              </a:spcAft>
              <a:buSzPts val="2000"/>
              <a:buChar char="●"/>
            </a:pPr>
            <a:r>
              <a:rPr lang="pt-BR" sz="2000"/>
              <a:t>Compreender de que maneira os desafios e perspectivas restringem ou possibilitam a qualidade na educação da primeira infância. </a:t>
            </a:r>
            <a:endParaRPr sz="2000"/>
          </a:p>
          <a:p>
            <a:pPr marL="457200" lvl="0" indent="-355600" algn="just" rtl="0">
              <a:lnSpc>
                <a:spcPct val="150000"/>
              </a:lnSpc>
              <a:spcBef>
                <a:spcPts val="1000"/>
              </a:spcBef>
              <a:spcAft>
                <a:spcPts val="0"/>
              </a:spcAft>
              <a:buSzPts val="2000"/>
              <a:buChar char="●"/>
            </a:pPr>
            <a:r>
              <a:rPr lang="pt-BR" sz="2000"/>
              <a:t>Relacionar o papel da Gestão Escolar enquanto espaço democrático e como essa concepção </a:t>
            </a:r>
            <a:endParaRPr sz="2000"/>
          </a:p>
          <a:p>
            <a:pPr marL="0" lvl="0" indent="0" algn="just" rtl="0">
              <a:lnSpc>
                <a:spcPct val="150000"/>
              </a:lnSpc>
              <a:spcBef>
                <a:spcPts val="5"/>
              </a:spcBef>
              <a:spcAft>
                <a:spcPts val="0"/>
              </a:spcAft>
              <a:buNone/>
            </a:pPr>
            <a:r>
              <a:rPr lang="pt-BR" sz="2000"/>
              <a:t>reflete nos desafios para atingir uma educação de qualidade na Educação Infantil. </a:t>
            </a:r>
            <a:endParaRPr sz="2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g2d2c8a5eaba_0_8"/>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pt-BR"/>
              <a:t>5</a:t>
            </a:fld>
            <a:endParaRPr/>
          </a:p>
        </p:txBody>
      </p:sp>
      <p:pic>
        <p:nvPicPr>
          <p:cNvPr id="137" name="Google Shape;137;g2d2c8a5eaba_0_8"/>
          <p:cNvPicPr preferRelativeResize="0"/>
          <p:nvPr/>
        </p:nvPicPr>
        <p:blipFill rotWithShape="1">
          <a:blip r:embed="rId3">
            <a:alphaModFix/>
          </a:blip>
          <a:srcRect/>
          <a:stretch/>
        </p:blipFill>
        <p:spPr>
          <a:xfrm rot="-1075483">
            <a:off x="-50151" y="-363538"/>
            <a:ext cx="2787461" cy="3758847"/>
          </a:xfrm>
          <a:prstGeom prst="rect">
            <a:avLst/>
          </a:prstGeom>
          <a:noFill/>
          <a:ln>
            <a:noFill/>
          </a:ln>
        </p:spPr>
      </p:pic>
      <p:sp>
        <p:nvSpPr>
          <p:cNvPr id="138" name="Google Shape;138;g2d2c8a5eaba_0_8"/>
          <p:cNvSpPr/>
          <p:nvPr/>
        </p:nvSpPr>
        <p:spPr>
          <a:xfrm>
            <a:off x="0" y="1"/>
            <a:ext cx="12192000" cy="2116200"/>
          </a:xfrm>
          <a:prstGeom prst="rect">
            <a:avLst/>
          </a:prstGeom>
          <a:solidFill>
            <a:srgbClr val="347C3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347C36"/>
              </a:solidFill>
              <a:latin typeface="Trebuchet MS"/>
              <a:ea typeface="Trebuchet MS"/>
              <a:cs typeface="Trebuchet MS"/>
              <a:sym typeface="Trebuchet MS"/>
            </a:endParaRPr>
          </a:p>
        </p:txBody>
      </p:sp>
      <p:pic>
        <p:nvPicPr>
          <p:cNvPr id="139" name="Google Shape;139;g2d2c8a5eaba_0_8"/>
          <p:cNvPicPr preferRelativeResize="0"/>
          <p:nvPr/>
        </p:nvPicPr>
        <p:blipFill rotWithShape="1">
          <a:blip r:embed="rId4">
            <a:alphaModFix/>
          </a:blip>
          <a:srcRect/>
          <a:stretch/>
        </p:blipFill>
        <p:spPr>
          <a:xfrm>
            <a:off x="10990201" y="5503818"/>
            <a:ext cx="732032" cy="1362888"/>
          </a:xfrm>
          <a:prstGeom prst="rect">
            <a:avLst/>
          </a:prstGeom>
          <a:noFill/>
          <a:ln>
            <a:noFill/>
          </a:ln>
        </p:spPr>
      </p:pic>
      <p:sp>
        <p:nvSpPr>
          <p:cNvPr id="140" name="Google Shape;140;g2d2c8a5eaba_0_8"/>
          <p:cNvSpPr/>
          <p:nvPr/>
        </p:nvSpPr>
        <p:spPr>
          <a:xfrm>
            <a:off x="539933" y="396372"/>
            <a:ext cx="7513500" cy="1323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br>
              <a:rPr lang="pt-BR" sz="1800">
                <a:solidFill>
                  <a:schemeClr val="lt1"/>
                </a:solidFill>
                <a:latin typeface="Trebuchet MS"/>
                <a:ea typeface="Trebuchet MS"/>
                <a:cs typeface="Trebuchet MS"/>
                <a:sym typeface="Trebuchet MS"/>
              </a:rPr>
            </a:br>
            <a:r>
              <a:rPr lang="pt-BR" sz="4400" b="1">
                <a:solidFill>
                  <a:schemeClr val="lt1"/>
                </a:solidFill>
                <a:latin typeface="Trebuchet MS"/>
                <a:ea typeface="Trebuchet MS"/>
                <a:cs typeface="Trebuchet MS"/>
                <a:sym typeface="Trebuchet MS"/>
              </a:rPr>
              <a:t>JUSTIFICATIVA</a:t>
            </a:r>
            <a:endParaRPr/>
          </a:p>
          <a:p>
            <a:pPr marL="0" marR="0" lvl="0" indent="0" algn="l" rtl="0">
              <a:spcBef>
                <a:spcPts val="0"/>
              </a:spcBef>
              <a:spcAft>
                <a:spcPts val="0"/>
              </a:spcAft>
              <a:buNone/>
            </a:pPr>
            <a:endParaRPr sz="1800">
              <a:solidFill>
                <a:srgbClr val="8DC641"/>
              </a:solidFill>
              <a:latin typeface="Trebuchet MS"/>
              <a:ea typeface="Trebuchet MS"/>
              <a:cs typeface="Trebuchet MS"/>
              <a:sym typeface="Trebuchet MS"/>
            </a:endParaRPr>
          </a:p>
        </p:txBody>
      </p:sp>
      <p:sp>
        <p:nvSpPr>
          <p:cNvPr id="141" name="Google Shape;141;g2d2c8a5eaba_0_8"/>
          <p:cNvSpPr txBox="1">
            <a:spLocks noGrp="1"/>
          </p:cNvSpPr>
          <p:nvPr>
            <p:ph type="ftr" idx="11"/>
          </p:nvPr>
        </p:nvSpPr>
        <p:spPr>
          <a:xfrm>
            <a:off x="3917768" y="6346734"/>
            <a:ext cx="43566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a:solidFill>
                  <a:srgbClr val="8DC641"/>
                </a:solidFill>
              </a:rPr>
              <a:t>Instituto Federal Sul-rio-grandense | câmpus Passo Fundo</a:t>
            </a:r>
            <a:endParaRPr>
              <a:solidFill>
                <a:srgbClr val="8DC641"/>
              </a:solidFill>
            </a:endParaRPr>
          </a:p>
        </p:txBody>
      </p:sp>
      <p:sp>
        <p:nvSpPr>
          <p:cNvPr id="142" name="Google Shape;142;g2d2c8a5eaba_0_8"/>
          <p:cNvSpPr txBox="1"/>
          <p:nvPr/>
        </p:nvSpPr>
        <p:spPr>
          <a:xfrm>
            <a:off x="286825" y="2219825"/>
            <a:ext cx="11435400" cy="4032900"/>
          </a:xfrm>
          <a:prstGeom prst="rect">
            <a:avLst/>
          </a:prstGeom>
          <a:noFill/>
          <a:ln>
            <a:noFill/>
          </a:ln>
        </p:spPr>
        <p:txBody>
          <a:bodyPr spcFirstLastPara="1" wrap="square" lIns="91425" tIns="91425" rIns="91425" bIns="91425" anchor="t" anchorCtr="0">
            <a:spAutoFit/>
          </a:bodyPr>
          <a:lstStyle/>
          <a:p>
            <a:pPr marL="0" lvl="0" indent="457200" algn="just" rtl="0">
              <a:lnSpc>
                <a:spcPct val="150000"/>
              </a:lnSpc>
              <a:spcBef>
                <a:spcPts val="0"/>
              </a:spcBef>
              <a:spcAft>
                <a:spcPts val="0"/>
              </a:spcAft>
              <a:buNone/>
            </a:pPr>
            <a:r>
              <a:rPr lang="pt-BR" sz="2500"/>
              <a:t>Para se construir uma escola das infâncias que atenda às necessidades das crianças, os direitos se tornam, assim, fatores preponderantes para que a Gestão Escolar, a partir de uma perspectiva democrática, busque referências sobre a qualidade na Educação Infantil com a finalidade de promover a igualdade educacional, respeitando as diferenças, as desigualdades, as diversidades e oportunizando o desenvolvimento  em seu sentido mais amplo, ou seja, o desenvolvimento integral da criança. </a:t>
            </a:r>
            <a:endParaRPr sz="25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g2d2c8a5eaba_0_22"/>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pt-BR"/>
              <a:t>6</a:t>
            </a:fld>
            <a:endParaRPr/>
          </a:p>
        </p:txBody>
      </p:sp>
      <p:pic>
        <p:nvPicPr>
          <p:cNvPr id="149" name="Google Shape;149;g2d2c8a5eaba_0_22"/>
          <p:cNvPicPr preferRelativeResize="0"/>
          <p:nvPr/>
        </p:nvPicPr>
        <p:blipFill rotWithShape="1">
          <a:blip r:embed="rId3">
            <a:alphaModFix/>
          </a:blip>
          <a:srcRect/>
          <a:stretch/>
        </p:blipFill>
        <p:spPr>
          <a:xfrm rot="-1075483">
            <a:off x="-50151" y="-363538"/>
            <a:ext cx="2787461" cy="3758847"/>
          </a:xfrm>
          <a:prstGeom prst="rect">
            <a:avLst/>
          </a:prstGeom>
          <a:noFill/>
          <a:ln>
            <a:noFill/>
          </a:ln>
        </p:spPr>
      </p:pic>
      <p:sp>
        <p:nvSpPr>
          <p:cNvPr id="150" name="Google Shape;150;g2d2c8a5eaba_0_22"/>
          <p:cNvSpPr/>
          <p:nvPr/>
        </p:nvSpPr>
        <p:spPr>
          <a:xfrm>
            <a:off x="0" y="1"/>
            <a:ext cx="12192000" cy="2116200"/>
          </a:xfrm>
          <a:prstGeom prst="rect">
            <a:avLst/>
          </a:prstGeom>
          <a:solidFill>
            <a:srgbClr val="347C3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347C36"/>
              </a:solidFill>
              <a:latin typeface="Trebuchet MS"/>
              <a:ea typeface="Trebuchet MS"/>
              <a:cs typeface="Trebuchet MS"/>
              <a:sym typeface="Trebuchet MS"/>
            </a:endParaRPr>
          </a:p>
        </p:txBody>
      </p:sp>
      <p:pic>
        <p:nvPicPr>
          <p:cNvPr id="151" name="Google Shape;151;g2d2c8a5eaba_0_22"/>
          <p:cNvPicPr preferRelativeResize="0"/>
          <p:nvPr/>
        </p:nvPicPr>
        <p:blipFill rotWithShape="1">
          <a:blip r:embed="rId4">
            <a:alphaModFix/>
          </a:blip>
          <a:srcRect/>
          <a:stretch/>
        </p:blipFill>
        <p:spPr>
          <a:xfrm>
            <a:off x="10990201" y="5503818"/>
            <a:ext cx="732032" cy="1362888"/>
          </a:xfrm>
          <a:prstGeom prst="rect">
            <a:avLst/>
          </a:prstGeom>
          <a:noFill/>
          <a:ln>
            <a:noFill/>
          </a:ln>
        </p:spPr>
      </p:pic>
      <p:sp>
        <p:nvSpPr>
          <p:cNvPr id="152" name="Google Shape;152;g2d2c8a5eaba_0_22"/>
          <p:cNvSpPr/>
          <p:nvPr/>
        </p:nvSpPr>
        <p:spPr>
          <a:xfrm>
            <a:off x="539933" y="396372"/>
            <a:ext cx="7513500" cy="1323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br>
              <a:rPr lang="pt-BR" sz="1800">
                <a:solidFill>
                  <a:schemeClr val="lt1"/>
                </a:solidFill>
                <a:latin typeface="Trebuchet MS"/>
                <a:ea typeface="Trebuchet MS"/>
                <a:cs typeface="Trebuchet MS"/>
                <a:sym typeface="Trebuchet MS"/>
              </a:rPr>
            </a:br>
            <a:r>
              <a:rPr lang="pt-BR" sz="4400" b="1">
                <a:solidFill>
                  <a:schemeClr val="lt1"/>
                </a:solidFill>
                <a:latin typeface="Trebuchet MS"/>
                <a:ea typeface="Trebuchet MS"/>
                <a:cs typeface="Trebuchet MS"/>
                <a:sym typeface="Trebuchet MS"/>
              </a:rPr>
              <a:t>REFERENCIAL TEÓRICO</a:t>
            </a:r>
            <a:endParaRPr/>
          </a:p>
          <a:p>
            <a:pPr marL="0" marR="0" lvl="0" indent="0" algn="l" rtl="0">
              <a:spcBef>
                <a:spcPts val="0"/>
              </a:spcBef>
              <a:spcAft>
                <a:spcPts val="0"/>
              </a:spcAft>
              <a:buNone/>
            </a:pPr>
            <a:endParaRPr sz="1800">
              <a:solidFill>
                <a:srgbClr val="8DC641"/>
              </a:solidFill>
              <a:latin typeface="Trebuchet MS"/>
              <a:ea typeface="Trebuchet MS"/>
              <a:cs typeface="Trebuchet MS"/>
              <a:sym typeface="Trebuchet MS"/>
            </a:endParaRPr>
          </a:p>
        </p:txBody>
      </p:sp>
      <p:sp>
        <p:nvSpPr>
          <p:cNvPr id="153" name="Google Shape;153;g2d2c8a5eaba_0_22"/>
          <p:cNvSpPr txBox="1">
            <a:spLocks noGrp="1"/>
          </p:cNvSpPr>
          <p:nvPr>
            <p:ph type="ftr" idx="11"/>
          </p:nvPr>
        </p:nvSpPr>
        <p:spPr>
          <a:xfrm>
            <a:off x="3917768" y="6346734"/>
            <a:ext cx="43566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a:solidFill>
                  <a:srgbClr val="8DC641"/>
                </a:solidFill>
              </a:rPr>
              <a:t>Instituto Federal Sul-rio-grandense | câmpus Passo Fundo</a:t>
            </a:r>
            <a:endParaRPr>
              <a:solidFill>
                <a:srgbClr val="8DC641"/>
              </a:solidFill>
            </a:endParaRPr>
          </a:p>
        </p:txBody>
      </p:sp>
      <p:sp>
        <p:nvSpPr>
          <p:cNvPr id="154" name="Google Shape;154;g2d2c8a5eaba_0_22"/>
          <p:cNvSpPr txBox="1"/>
          <p:nvPr/>
        </p:nvSpPr>
        <p:spPr>
          <a:xfrm>
            <a:off x="286825" y="2219825"/>
            <a:ext cx="11435400" cy="3879000"/>
          </a:xfrm>
          <a:prstGeom prst="rect">
            <a:avLst/>
          </a:prstGeom>
          <a:noFill/>
          <a:ln>
            <a:noFill/>
          </a:ln>
        </p:spPr>
        <p:txBody>
          <a:bodyPr spcFirstLastPara="1" wrap="square" lIns="91425" tIns="91425" rIns="91425" bIns="91425" anchor="t" anchorCtr="0">
            <a:spAutoFit/>
          </a:bodyPr>
          <a:lstStyle/>
          <a:p>
            <a:pPr marL="0" lvl="0" indent="457200" algn="just" rtl="0">
              <a:lnSpc>
                <a:spcPct val="150000"/>
              </a:lnSpc>
              <a:spcBef>
                <a:spcPts val="0"/>
              </a:spcBef>
              <a:spcAft>
                <a:spcPts val="0"/>
              </a:spcAft>
              <a:buNone/>
            </a:pPr>
            <a:r>
              <a:rPr lang="pt-BR" sz="2400"/>
              <a:t> Para construir as bases referenciais da pesquisa, revisitando teoricamente os conceitos de  criança, infância,  indicadores qualidade na Educação Infantil, papel da Gestão Escolar enquanto espaço democrático e como essas concepções refletem os desafios para atingir uma educação de qualidade, os principais autores que contribuirão com o pressuposto teórico neste trabalho são: Ariès (1973), Corrêa (2003), Demo (2007), Zabalza (1998), Dahlberg, Moss e Pence (2019) e Lück (2013). </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g2d2c8a5eaba_0_3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pt-BR"/>
              <a:t>7</a:t>
            </a:fld>
            <a:endParaRPr/>
          </a:p>
        </p:txBody>
      </p:sp>
      <p:pic>
        <p:nvPicPr>
          <p:cNvPr id="161" name="Google Shape;161;g2d2c8a5eaba_0_33"/>
          <p:cNvPicPr preferRelativeResize="0"/>
          <p:nvPr/>
        </p:nvPicPr>
        <p:blipFill rotWithShape="1">
          <a:blip r:embed="rId3">
            <a:alphaModFix/>
          </a:blip>
          <a:srcRect/>
          <a:stretch/>
        </p:blipFill>
        <p:spPr>
          <a:xfrm rot="-1075483">
            <a:off x="-50151" y="-363538"/>
            <a:ext cx="2787461" cy="3758847"/>
          </a:xfrm>
          <a:prstGeom prst="rect">
            <a:avLst/>
          </a:prstGeom>
          <a:noFill/>
          <a:ln>
            <a:noFill/>
          </a:ln>
        </p:spPr>
      </p:pic>
      <p:sp>
        <p:nvSpPr>
          <p:cNvPr id="162" name="Google Shape;162;g2d2c8a5eaba_0_33"/>
          <p:cNvSpPr/>
          <p:nvPr/>
        </p:nvSpPr>
        <p:spPr>
          <a:xfrm>
            <a:off x="0" y="1"/>
            <a:ext cx="12192000" cy="2116200"/>
          </a:xfrm>
          <a:prstGeom prst="rect">
            <a:avLst/>
          </a:prstGeom>
          <a:solidFill>
            <a:srgbClr val="347C3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347C36"/>
              </a:solidFill>
              <a:latin typeface="Trebuchet MS"/>
              <a:ea typeface="Trebuchet MS"/>
              <a:cs typeface="Trebuchet MS"/>
              <a:sym typeface="Trebuchet MS"/>
            </a:endParaRPr>
          </a:p>
        </p:txBody>
      </p:sp>
      <p:pic>
        <p:nvPicPr>
          <p:cNvPr id="163" name="Google Shape;163;g2d2c8a5eaba_0_33"/>
          <p:cNvPicPr preferRelativeResize="0"/>
          <p:nvPr/>
        </p:nvPicPr>
        <p:blipFill rotWithShape="1">
          <a:blip r:embed="rId4">
            <a:alphaModFix/>
          </a:blip>
          <a:srcRect/>
          <a:stretch/>
        </p:blipFill>
        <p:spPr>
          <a:xfrm>
            <a:off x="10990201" y="5503818"/>
            <a:ext cx="732032" cy="1362888"/>
          </a:xfrm>
          <a:prstGeom prst="rect">
            <a:avLst/>
          </a:prstGeom>
          <a:noFill/>
          <a:ln>
            <a:noFill/>
          </a:ln>
        </p:spPr>
      </p:pic>
      <p:sp>
        <p:nvSpPr>
          <p:cNvPr id="164" name="Google Shape;164;g2d2c8a5eaba_0_33"/>
          <p:cNvSpPr/>
          <p:nvPr/>
        </p:nvSpPr>
        <p:spPr>
          <a:xfrm>
            <a:off x="539933" y="396372"/>
            <a:ext cx="7513500" cy="1323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br>
              <a:rPr lang="pt-BR" sz="1800">
                <a:solidFill>
                  <a:schemeClr val="lt1"/>
                </a:solidFill>
                <a:latin typeface="Trebuchet MS"/>
                <a:ea typeface="Trebuchet MS"/>
                <a:cs typeface="Trebuchet MS"/>
                <a:sym typeface="Trebuchet MS"/>
              </a:rPr>
            </a:br>
            <a:r>
              <a:rPr lang="pt-BR" sz="4400" b="1">
                <a:solidFill>
                  <a:schemeClr val="lt1"/>
                </a:solidFill>
                <a:latin typeface="Trebuchet MS"/>
                <a:ea typeface="Trebuchet MS"/>
                <a:cs typeface="Trebuchet MS"/>
                <a:sym typeface="Trebuchet MS"/>
              </a:rPr>
              <a:t>METODOLOGIA</a:t>
            </a:r>
            <a:endParaRPr/>
          </a:p>
          <a:p>
            <a:pPr marL="0" marR="0" lvl="0" indent="0" algn="l" rtl="0">
              <a:spcBef>
                <a:spcPts val="0"/>
              </a:spcBef>
              <a:spcAft>
                <a:spcPts val="0"/>
              </a:spcAft>
              <a:buNone/>
            </a:pPr>
            <a:endParaRPr sz="1800">
              <a:solidFill>
                <a:srgbClr val="8DC641"/>
              </a:solidFill>
              <a:latin typeface="Trebuchet MS"/>
              <a:ea typeface="Trebuchet MS"/>
              <a:cs typeface="Trebuchet MS"/>
              <a:sym typeface="Trebuchet MS"/>
            </a:endParaRPr>
          </a:p>
        </p:txBody>
      </p:sp>
      <p:sp>
        <p:nvSpPr>
          <p:cNvPr id="165" name="Google Shape;165;g2d2c8a5eaba_0_33"/>
          <p:cNvSpPr txBox="1">
            <a:spLocks noGrp="1"/>
          </p:cNvSpPr>
          <p:nvPr>
            <p:ph type="ftr" idx="11"/>
          </p:nvPr>
        </p:nvSpPr>
        <p:spPr>
          <a:xfrm>
            <a:off x="3917768" y="6346734"/>
            <a:ext cx="43566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a:solidFill>
                  <a:srgbClr val="8DC641"/>
                </a:solidFill>
              </a:rPr>
              <a:t>Instituto Federal Sul-rio-grandense | câmpus Passo Fundo</a:t>
            </a:r>
            <a:endParaRPr>
              <a:solidFill>
                <a:srgbClr val="8DC641"/>
              </a:solidFill>
            </a:endParaRPr>
          </a:p>
        </p:txBody>
      </p:sp>
      <p:sp>
        <p:nvSpPr>
          <p:cNvPr id="166" name="Google Shape;166;g2d2c8a5eaba_0_33"/>
          <p:cNvSpPr txBox="1"/>
          <p:nvPr/>
        </p:nvSpPr>
        <p:spPr>
          <a:xfrm>
            <a:off x="615125" y="2238075"/>
            <a:ext cx="11435400" cy="1751400"/>
          </a:xfrm>
          <a:prstGeom prst="rect">
            <a:avLst/>
          </a:prstGeom>
          <a:noFill/>
          <a:ln>
            <a:noFill/>
          </a:ln>
        </p:spPr>
        <p:txBody>
          <a:bodyPr spcFirstLastPara="1" wrap="square" lIns="91425" tIns="91425" rIns="91425" bIns="91425" anchor="t" anchorCtr="0">
            <a:spAutoFit/>
          </a:bodyPr>
          <a:lstStyle/>
          <a:p>
            <a:pPr marL="2520000" lvl="0" indent="0" algn="r" rtl="0">
              <a:lnSpc>
                <a:spcPct val="115000"/>
              </a:lnSpc>
              <a:spcBef>
                <a:spcPts val="1000"/>
              </a:spcBef>
              <a:spcAft>
                <a:spcPts val="0"/>
              </a:spcAft>
              <a:buNone/>
            </a:pPr>
            <a:r>
              <a:rPr lang="pt-BR" sz="1000" i="1"/>
              <a:t>“[</a:t>
            </a:r>
            <a:r>
              <a:rPr lang="pt-BR" sz="2100" i="1"/>
              <a:t>[...] O valor de nossas pesquisas depende do valor de nossas leituras. Não só dos livros, também das do mundo, das da vida, de nossas conversas de uns com os outros, de nossas prévias experiências”</a:t>
            </a:r>
            <a:r>
              <a:rPr lang="pt-BR" sz="2100"/>
              <a:t>. </a:t>
            </a:r>
            <a:endParaRPr sz="2100"/>
          </a:p>
          <a:p>
            <a:pPr marL="2520000" lvl="0" indent="0" algn="r" rtl="0">
              <a:lnSpc>
                <a:spcPct val="115000"/>
              </a:lnSpc>
              <a:spcBef>
                <a:spcPts val="1000"/>
              </a:spcBef>
              <a:spcAft>
                <a:spcPts val="0"/>
              </a:spcAft>
              <a:buNone/>
            </a:pPr>
            <a:r>
              <a:rPr lang="pt-BR" sz="2100"/>
              <a:t>(Marques,2001,p.112)</a:t>
            </a:r>
            <a:endParaRPr sz="3600"/>
          </a:p>
        </p:txBody>
      </p:sp>
      <p:sp>
        <p:nvSpPr>
          <p:cNvPr id="167" name="Google Shape;167;g2d2c8a5eaba_0_33"/>
          <p:cNvSpPr txBox="1"/>
          <p:nvPr/>
        </p:nvSpPr>
        <p:spPr>
          <a:xfrm>
            <a:off x="234900" y="4017600"/>
            <a:ext cx="11722200" cy="2301000"/>
          </a:xfrm>
          <a:prstGeom prst="rect">
            <a:avLst/>
          </a:prstGeom>
          <a:noFill/>
          <a:ln>
            <a:noFill/>
          </a:ln>
        </p:spPr>
        <p:txBody>
          <a:bodyPr spcFirstLastPara="1" wrap="square" lIns="91425" tIns="91425" rIns="91425" bIns="91425" anchor="t" anchorCtr="0">
            <a:spAutoFit/>
          </a:bodyPr>
          <a:lstStyle/>
          <a:p>
            <a:pPr marL="0" lvl="0" indent="457200" algn="just" rtl="0">
              <a:lnSpc>
                <a:spcPct val="150000"/>
              </a:lnSpc>
              <a:spcBef>
                <a:spcPts val="0"/>
              </a:spcBef>
              <a:spcAft>
                <a:spcPts val="0"/>
              </a:spcAft>
              <a:buNone/>
            </a:pPr>
            <a:r>
              <a:rPr lang="pt-BR" sz="2500"/>
              <a:t>Na perspectiva de traduzir a experiência cotidiana em ciência, partindo do pressuposto de que o que muda a aprendizagem é aprender significativamente, independente da etapa escolar em que  a criança estiver inserida, é que se </a:t>
            </a:r>
            <a:endParaRPr sz="2500"/>
          </a:p>
          <a:p>
            <a:pPr marL="0" lvl="0" indent="0" algn="just" rtl="0">
              <a:lnSpc>
                <a:spcPct val="150000"/>
              </a:lnSpc>
              <a:spcBef>
                <a:spcPts val="0"/>
              </a:spcBef>
              <a:spcAft>
                <a:spcPts val="0"/>
              </a:spcAft>
              <a:buNone/>
            </a:pPr>
            <a:r>
              <a:rPr lang="pt-BR" sz="2500"/>
              <a:t>situa o meu lugar de fala. </a:t>
            </a:r>
            <a:endParaRPr sz="25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g2d2c8a5eaba_0_46"/>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pt-BR"/>
              <a:t>8</a:t>
            </a:fld>
            <a:endParaRPr/>
          </a:p>
        </p:txBody>
      </p:sp>
      <p:pic>
        <p:nvPicPr>
          <p:cNvPr id="174" name="Google Shape;174;g2d2c8a5eaba_0_46"/>
          <p:cNvPicPr preferRelativeResize="0"/>
          <p:nvPr/>
        </p:nvPicPr>
        <p:blipFill rotWithShape="1">
          <a:blip r:embed="rId3">
            <a:alphaModFix/>
          </a:blip>
          <a:srcRect/>
          <a:stretch/>
        </p:blipFill>
        <p:spPr>
          <a:xfrm rot="-1075483">
            <a:off x="-50151" y="-363538"/>
            <a:ext cx="2787461" cy="3758847"/>
          </a:xfrm>
          <a:prstGeom prst="rect">
            <a:avLst/>
          </a:prstGeom>
          <a:noFill/>
          <a:ln>
            <a:noFill/>
          </a:ln>
        </p:spPr>
      </p:pic>
      <p:sp>
        <p:nvSpPr>
          <p:cNvPr id="175" name="Google Shape;175;g2d2c8a5eaba_0_46"/>
          <p:cNvSpPr/>
          <p:nvPr/>
        </p:nvSpPr>
        <p:spPr>
          <a:xfrm>
            <a:off x="0" y="0"/>
            <a:ext cx="12192000" cy="1586700"/>
          </a:xfrm>
          <a:prstGeom prst="rect">
            <a:avLst/>
          </a:prstGeom>
          <a:solidFill>
            <a:srgbClr val="347C3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347C36"/>
              </a:solidFill>
              <a:latin typeface="Trebuchet MS"/>
              <a:ea typeface="Trebuchet MS"/>
              <a:cs typeface="Trebuchet MS"/>
              <a:sym typeface="Trebuchet MS"/>
            </a:endParaRPr>
          </a:p>
        </p:txBody>
      </p:sp>
      <p:sp>
        <p:nvSpPr>
          <p:cNvPr id="176" name="Google Shape;176;g2d2c8a5eaba_0_46"/>
          <p:cNvSpPr/>
          <p:nvPr/>
        </p:nvSpPr>
        <p:spPr>
          <a:xfrm>
            <a:off x="539933" y="396372"/>
            <a:ext cx="7513500" cy="1323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br>
              <a:rPr lang="pt-BR" sz="1800">
                <a:solidFill>
                  <a:schemeClr val="lt1"/>
                </a:solidFill>
                <a:latin typeface="Trebuchet MS"/>
                <a:ea typeface="Trebuchet MS"/>
                <a:cs typeface="Trebuchet MS"/>
                <a:sym typeface="Trebuchet MS"/>
              </a:rPr>
            </a:br>
            <a:r>
              <a:rPr lang="pt-BR" sz="4400" b="1">
                <a:solidFill>
                  <a:schemeClr val="lt1"/>
                </a:solidFill>
                <a:latin typeface="Trebuchet MS"/>
                <a:ea typeface="Trebuchet MS"/>
                <a:cs typeface="Trebuchet MS"/>
                <a:sym typeface="Trebuchet MS"/>
              </a:rPr>
              <a:t>METODOLOGIA</a:t>
            </a:r>
            <a:endParaRPr/>
          </a:p>
          <a:p>
            <a:pPr marL="0" marR="0" lvl="0" indent="0" algn="l" rtl="0">
              <a:spcBef>
                <a:spcPts val="0"/>
              </a:spcBef>
              <a:spcAft>
                <a:spcPts val="0"/>
              </a:spcAft>
              <a:buNone/>
            </a:pPr>
            <a:endParaRPr sz="1800">
              <a:solidFill>
                <a:srgbClr val="8DC641"/>
              </a:solidFill>
              <a:latin typeface="Trebuchet MS"/>
              <a:ea typeface="Trebuchet MS"/>
              <a:cs typeface="Trebuchet MS"/>
              <a:sym typeface="Trebuchet MS"/>
            </a:endParaRPr>
          </a:p>
        </p:txBody>
      </p:sp>
      <p:sp>
        <p:nvSpPr>
          <p:cNvPr id="177" name="Google Shape;177;g2d2c8a5eaba_0_46"/>
          <p:cNvSpPr txBox="1"/>
          <p:nvPr/>
        </p:nvSpPr>
        <p:spPr>
          <a:xfrm>
            <a:off x="150075" y="1697538"/>
            <a:ext cx="11892000" cy="1877700"/>
          </a:xfrm>
          <a:prstGeom prst="rect">
            <a:avLst/>
          </a:prstGeom>
          <a:noFill/>
          <a:ln>
            <a:noFill/>
          </a:ln>
        </p:spPr>
        <p:txBody>
          <a:bodyPr spcFirstLastPara="1" wrap="square" lIns="91425" tIns="91425" rIns="91425" bIns="91425" anchor="t" anchorCtr="0">
            <a:spAutoFit/>
          </a:bodyPr>
          <a:lstStyle/>
          <a:p>
            <a:pPr marL="0" lvl="0" indent="457200" algn="just" rtl="0">
              <a:lnSpc>
                <a:spcPct val="150000"/>
              </a:lnSpc>
              <a:spcBef>
                <a:spcPts val="0"/>
              </a:spcBef>
              <a:spcAft>
                <a:spcPts val="0"/>
              </a:spcAft>
              <a:buNone/>
            </a:pPr>
            <a:r>
              <a:rPr lang="pt-BR" sz="2000"/>
              <a:t>Nesse sentido, aguçar o olhar pesquisador diante de uma das minhas inquietações é, por conseguinte, indagar a própria construção da realidade e atualizá-la frente à realidade do mundo, à medida que </a:t>
            </a:r>
            <a:r>
              <a:rPr lang="pt-BR" sz="2000" b="1"/>
              <a:t>questionar a relação entre a qualidade na Educação Infantil </a:t>
            </a:r>
            <a:r>
              <a:rPr lang="pt-BR" sz="2000"/>
              <a:t>e </a:t>
            </a:r>
            <a:r>
              <a:rPr lang="pt-BR" sz="2000" b="1"/>
              <a:t>delinear o papel da Gestão Escolar frente a ela</a:t>
            </a:r>
            <a:r>
              <a:rPr lang="pt-BR" sz="2000"/>
              <a:t>, precisa ser questionado e problematizado no campo da primeira infância.</a:t>
            </a:r>
            <a:r>
              <a:rPr lang="pt-BR" sz="1800"/>
              <a:t>  </a:t>
            </a:r>
            <a:endParaRPr sz="2000"/>
          </a:p>
        </p:txBody>
      </p:sp>
      <p:sp>
        <p:nvSpPr>
          <p:cNvPr id="178" name="Google Shape;178;g2d2c8a5eaba_0_46"/>
          <p:cNvSpPr txBox="1"/>
          <p:nvPr/>
        </p:nvSpPr>
        <p:spPr>
          <a:xfrm>
            <a:off x="300075" y="3458350"/>
            <a:ext cx="11742000" cy="3263100"/>
          </a:xfrm>
          <a:prstGeom prst="rect">
            <a:avLst/>
          </a:prstGeom>
          <a:noFill/>
          <a:ln>
            <a:noFill/>
          </a:ln>
        </p:spPr>
        <p:txBody>
          <a:bodyPr spcFirstLastPara="1" wrap="square" lIns="91425" tIns="91425" rIns="91425" bIns="91425" anchor="t" anchorCtr="0">
            <a:spAutoFit/>
          </a:bodyPr>
          <a:lstStyle/>
          <a:p>
            <a:pPr marL="0" lvl="0" indent="457200" algn="just" rtl="0">
              <a:lnSpc>
                <a:spcPct val="150000"/>
              </a:lnSpc>
              <a:spcBef>
                <a:spcPts val="0"/>
              </a:spcBef>
              <a:spcAft>
                <a:spcPts val="0"/>
              </a:spcAft>
              <a:buNone/>
            </a:pPr>
            <a:r>
              <a:rPr lang="pt-BR" sz="2000"/>
              <a:t>A partir deste delineamento, a </a:t>
            </a:r>
            <a:r>
              <a:rPr lang="pt-BR" sz="2000" b="1"/>
              <a:t>construção metodológica</a:t>
            </a:r>
            <a:r>
              <a:rPr lang="pt-BR" sz="2000"/>
              <a:t> dar-se-á através da </a:t>
            </a:r>
            <a:r>
              <a:rPr lang="pt-BR" sz="2000" b="1"/>
              <a:t>abordagem epistemológica em pesquisa qualitativa</a:t>
            </a:r>
            <a:r>
              <a:rPr lang="pt-BR" sz="2000"/>
              <a:t> e do </a:t>
            </a:r>
            <a:r>
              <a:rPr lang="pt-BR" sz="2000" b="1"/>
              <a:t>método pesquisa bibliográfica</a:t>
            </a:r>
            <a:r>
              <a:rPr lang="pt-BR" sz="2000"/>
              <a:t>, articularemos quais são os caminhos que a pesquisa científica tem percorrido nesse eixo temático. Afinal, muito mais do que ter garantido o direito de frequentar uma instituição de Educação Infantil, a criança precisa dispor de um ambiente que contemple um lugar da infância, onde ela possa participar de vivências, permitindo assumir-se como sujeito-criança para reforçar e ampliar suas competências nesta etapa da Educação Básica que é crucial para o desenvolvimento humano.</a:t>
            </a:r>
            <a:endParaRPr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g2d2d5ce0e21_0_1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pt-BR"/>
              <a:t>9</a:t>
            </a:fld>
            <a:endParaRPr/>
          </a:p>
        </p:txBody>
      </p:sp>
      <p:pic>
        <p:nvPicPr>
          <p:cNvPr id="185" name="Google Shape;185;g2d2d5ce0e21_0_15"/>
          <p:cNvPicPr preferRelativeResize="0"/>
          <p:nvPr/>
        </p:nvPicPr>
        <p:blipFill rotWithShape="1">
          <a:blip r:embed="rId3">
            <a:alphaModFix/>
          </a:blip>
          <a:srcRect/>
          <a:stretch/>
        </p:blipFill>
        <p:spPr>
          <a:xfrm rot="-1075483">
            <a:off x="-50151" y="-363538"/>
            <a:ext cx="2787461" cy="3758847"/>
          </a:xfrm>
          <a:prstGeom prst="rect">
            <a:avLst/>
          </a:prstGeom>
          <a:noFill/>
          <a:ln>
            <a:noFill/>
          </a:ln>
        </p:spPr>
      </p:pic>
      <p:sp>
        <p:nvSpPr>
          <p:cNvPr id="186" name="Google Shape;186;g2d2d5ce0e21_0_15"/>
          <p:cNvSpPr/>
          <p:nvPr/>
        </p:nvSpPr>
        <p:spPr>
          <a:xfrm>
            <a:off x="0" y="0"/>
            <a:ext cx="12192000" cy="1375200"/>
          </a:xfrm>
          <a:prstGeom prst="rect">
            <a:avLst/>
          </a:prstGeom>
          <a:solidFill>
            <a:srgbClr val="347C3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347C36"/>
              </a:solidFill>
              <a:latin typeface="Trebuchet MS"/>
              <a:ea typeface="Trebuchet MS"/>
              <a:cs typeface="Trebuchet MS"/>
              <a:sym typeface="Trebuchet MS"/>
            </a:endParaRPr>
          </a:p>
        </p:txBody>
      </p:sp>
      <p:sp>
        <p:nvSpPr>
          <p:cNvPr id="187" name="Google Shape;187;g2d2d5ce0e21_0_15"/>
          <p:cNvSpPr/>
          <p:nvPr/>
        </p:nvSpPr>
        <p:spPr>
          <a:xfrm>
            <a:off x="539933" y="396372"/>
            <a:ext cx="7513500" cy="1323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br>
              <a:rPr lang="pt-BR" sz="1800">
                <a:solidFill>
                  <a:schemeClr val="lt1"/>
                </a:solidFill>
                <a:latin typeface="Trebuchet MS"/>
                <a:ea typeface="Trebuchet MS"/>
                <a:cs typeface="Trebuchet MS"/>
                <a:sym typeface="Trebuchet MS"/>
              </a:rPr>
            </a:br>
            <a:r>
              <a:rPr lang="pt-BR" sz="4400" b="1">
                <a:solidFill>
                  <a:schemeClr val="lt1"/>
                </a:solidFill>
                <a:latin typeface="Trebuchet MS"/>
                <a:ea typeface="Trebuchet MS"/>
                <a:cs typeface="Trebuchet MS"/>
                <a:sym typeface="Trebuchet MS"/>
              </a:rPr>
              <a:t>CRONOGRAMA</a:t>
            </a:r>
            <a:endParaRPr/>
          </a:p>
          <a:p>
            <a:pPr marL="0" marR="0" lvl="0" indent="0" algn="l" rtl="0">
              <a:spcBef>
                <a:spcPts val="0"/>
              </a:spcBef>
              <a:spcAft>
                <a:spcPts val="0"/>
              </a:spcAft>
              <a:buNone/>
            </a:pPr>
            <a:endParaRPr sz="1800">
              <a:solidFill>
                <a:srgbClr val="8DC641"/>
              </a:solidFill>
              <a:latin typeface="Trebuchet MS"/>
              <a:ea typeface="Trebuchet MS"/>
              <a:cs typeface="Trebuchet MS"/>
              <a:sym typeface="Trebuchet MS"/>
            </a:endParaRPr>
          </a:p>
        </p:txBody>
      </p:sp>
      <p:sp>
        <p:nvSpPr>
          <p:cNvPr id="188" name="Google Shape;188;g2d2d5ce0e21_0_15"/>
          <p:cNvSpPr txBox="1">
            <a:spLocks noGrp="1"/>
          </p:cNvSpPr>
          <p:nvPr>
            <p:ph type="ftr" idx="11"/>
          </p:nvPr>
        </p:nvSpPr>
        <p:spPr>
          <a:xfrm>
            <a:off x="3917768" y="6346734"/>
            <a:ext cx="43566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a:solidFill>
                  <a:srgbClr val="8DC641"/>
                </a:solidFill>
              </a:rPr>
              <a:t>Instituto Federal Sul-rio-grandense | câmpus Passo Fundo</a:t>
            </a:r>
            <a:endParaRPr>
              <a:solidFill>
                <a:srgbClr val="8DC641"/>
              </a:solidFill>
            </a:endParaRPr>
          </a:p>
        </p:txBody>
      </p:sp>
      <p:pic>
        <p:nvPicPr>
          <p:cNvPr id="189" name="Google Shape;189;g2d2d5ce0e21_0_15"/>
          <p:cNvPicPr preferRelativeResize="0"/>
          <p:nvPr/>
        </p:nvPicPr>
        <p:blipFill>
          <a:blip r:embed="rId4">
            <a:alphaModFix/>
          </a:blip>
          <a:stretch>
            <a:fillRect/>
          </a:stretch>
        </p:blipFill>
        <p:spPr>
          <a:xfrm>
            <a:off x="2261675" y="1387625"/>
            <a:ext cx="7979278" cy="5470375"/>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Personalizada 2">
      <a:dk1>
        <a:srgbClr val="454F59"/>
      </a:dk1>
      <a:lt1>
        <a:srgbClr val="FFFFFF"/>
      </a:lt1>
      <a:dk2>
        <a:srgbClr val="6A7887"/>
      </a:dk2>
      <a:lt2>
        <a:srgbClr val="E7E6E6"/>
      </a:lt2>
      <a:accent1>
        <a:srgbClr val="1D9A78"/>
      </a:accent1>
      <a:accent2>
        <a:srgbClr val="7BC68E"/>
      </a:accent2>
      <a:accent3>
        <a:srgbClr val="3F3F3F"/>
      </a:accent3>
      <a:accent4>
        <a:srgbClr val="3F3F3F"/>
      </a:accent4>
      <a:accent5>
        <a:srgbClr val="595959"/>
      </a:accent5>
      <a:accent6>
        <a:srgbClr val="595959"/>
      </a:accent6>
      <a:hlink>
        <a:srgbClr val="595959"/>
      </a:hlink>
      <a:folHlink>
        <a:srgbClr val="59595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954</Words>
  <Application>Microsoft Office PowerPoint</Application>
  <PresentationFormat>Widescreen</PresentationFormat>
  <Paragraphs>71</Paragraphs>
  <Slides>10</Slides>
  <Notes>10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10</vt:i4>
      </vt:variant>
    </vt:vector>
  </HeadingPairs>
  <TitlesOfParts>
    <vt:vector size="14" baseType="lpstr">
      <vt:lpstr>Arial</vt:lpstr>
      <vt:lpstr>Calibri</vt:lpstr>
      <vt:lpstr>Trebuchet MS</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Lisiane Correa Gomes Silveira</dc:creator>
  <cp:lastModifiedBy>Maria Carolina Fortes</cp:lastModifiedBy>
  <cp:revision>1</cp:revision>
  <dcterms:created xsi:type="dcterms:W3CDTF">2015-05-22T17:18:56Z</dcterms:created>
  <dcterms:modified xsi:type="dcterms:W3CDTF">2024-09-12T01:49:33Z</dcterms:modified>
</cp:coreProperties>
</file>