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PT Sans Narrow"/>
      <p:regular r:id="rId16"/>
      <p:bold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TSansNarrow-bold.fntdata"/><Relationship Id="rId16" Type="http://schemas.openxmlformats.org/officeDocument/2006/relationships/font" Target="fonts/PTSansNarrow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.fntdata"/><Relationship Id="rId6" Type="http://schemas.openxmlformats.org/officeDocument/2006/relationships/slide" Target="slides/slide1.xml"/><Relationship Id="rId18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24641b1df7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24641b1df7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24641b1df7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24641b1df7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24641b1df7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24641b1df7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24641b1df7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24641b1df7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24641b1df7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24641b1df7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24641b1df7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24641b1df7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24641b1df7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24641b1df7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24641b1df7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24641b1df7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d2d667436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d2d66743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152875" y="1234574"/>
            <a:ext cx="7136700" cy="159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450215" lvl="0" marL="0" rtl="0" algn="ctr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Possibilidades de uma educação transformadora no sistema capitalista: perspectivas para a gestão.</a:t>
            </a:r>
            <a:endParaRPr sz="2200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20124D"/>
              </a:solidFill>
            </a:endParaRPr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2136750" y="2833375"/>
            <a:ext cx="5224200" cy="12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1155"/>
              </a:spcBef>
              <a:spcAft>
                <a:spcPts val="0"/>
              </a:spcAft>
              <a:buNone/>
            </a:pPr>
            <a:r>
              <a:rPr lang="pt-BR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Aluna: Ms. Cíntia Dilcéia Soares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1155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Orientador: Dr. Mateus da Fonseca Capssa Lima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goIfet" id="68" name="Google Shape;6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84275" y="94325"/>
            <a:ext cx="2627526" cy="73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idx="1" type="body"/>
          </p:nvPr>
        </p:nvSpPr>
        <p:spPr>
          <a:xfrm>
            <a:off x="311700" y="218250"/>
            <a:ext cx="8520600" cy="435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4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1" sz="3400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ALTHUSSER, Louis. </a:t>
            </a:r>
            <a:r>
              <a:rPr i="1"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Aparelhos Ideológicos de Estado: nota sobre os aparelhos ideológicos de Estado</a:t>
            </a: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(AIE)/Louis Althusser; tradução de Walter José Evangelista e Maria Laura Viveiros de Castro: introdução crítica de José Guilhon Albuquerque. Rio de Janeiro: Edições Graal, 2ª edição, 1985.</a:t>
            </a:r>
            <a:endParaRPr sz="280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APPLE, Michael W. </a:t>
            </a:r>
            <a:r>
              <a:rPr i="1"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educação pode mudar a sociedade</a:t>
            </a: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Rio de Janeiro: Editora Vozes Ltda, 2017.</a:t>
            </a:r>
            <a:endParaRPr sz="280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APPLE, Michael W. </a:t>
            </a:r>
            <a:r>
              <a:rPr i="1"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Educação e Poder</a:t>
            </a: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.Porto: Porto Editora Lda, 2001.</a:t>
            </a:r>
            <a:endParaRPr b="1" sz="280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BOGDAN, Roberto C.; BIKLEN, Sari Knopp. </a:t>
            </a:r>
            <a:r>
              <a:rPr i="1"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Investigação qualitativa em educação</a:t>
            </a: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Tradução Maria João Alvarez, Sara Bahia dos Santos e Telmo Mourinho Baptista. Porto: Porto Editora, p. 16, 1994.</a:t>
            </a:r>
            <a:endParaRPr sz="280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GIL, A. C. </a:t>
            </a:r>
            <a:r>
              <a:rPr i="1"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 elaborar projetos de pesquisa</a:t>
            </a:r>
            <a:r>
              <a:rPr lang="pt-BR" sz="280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São Paulo: Atlas, 2002.</a:t>
            </a:r>
            <a:endParaRPr sz="280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9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PARO, Vitor Henrique. </a:t>
            </a:r>
            <a:r>
              <a:rPr i="1" lang="pt-BR" sz="2809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Administração Escolar</a:t>
            </a:r>
            <a:r>
              <a:rPr lang="pt-BR" sz="2809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 introdução crítica. 16 ed. São Paulo: Cortez, 2010.</a:t>
            </a:r>
            <a:endParaRPr sz="2809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9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PARO, Vitor Henrique. Gestão democrática da escola pública. 3. ed. São Paulo: Ática, 2012.</a:t>
            </a:r>
            <a:endParaRPr sz="2809">
              <a:solidFill>
                <a:srgbClr val="000000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64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logoIfet" id="129" name="Google Shape;12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76825" y="4184875"/>
            <a:ext cx="2092825" cy="78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11700" y="1061050"/>
            <a:ext cx="8520600" cy="349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Problema</a:t>
            </a:r>
            <a:endParaRPr b="1" sz="2400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posição estrutural da escola na sociedade capitalista permite a construção de um sistema escolar transformador? Qual o papel da gestão diante desse desafio?</a:t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Ifet" id="74" name="Google Shape;74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20900" y="3973625"/>
            <a:ext cx="2267150" cy="879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311700" y="342200"/>
            <a:ext cx="8520600" cy="249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761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Objetivo Geral</a:t>
            </a:r>
            <a:r>
              <a:rPr lang="pt-BR" sz="2761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761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522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Discutir os limites e possibilidades de uma gestão democrática que contribua para a construção de uma escola transformadora diante do contexto e das determinações do Capitalismo.</a:t>
            </a:r>
            <a:endParaRPr b="0" sz="2522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Ifet" id="80" name="Google Shape;8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13175" y="4170600"/>
            <a:ext cx="1887275" cy="73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813175"/>
            <a:ext cx="8520600" cy="404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Objetivos Específicos</a:t>
            </a:r>
            <a:endParaRPr b="1" sz="2400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-"/>
            </a:pP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Caracterizar a visão reprodutivista da escola a partir, sobretudo, da obra de Louis Althusser. 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-"/>
            </a:pP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Contrapor a ela as críticas feitas pelo autor do campo progressista Michael W. Apple. 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683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Char char="-"/>
            </a:pP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Abordar os limites e possibilidades da gestão escolar na construção de uma escola transformadora diante das determinações do capitalismo a partir da obra de Vítor Henrique Paro.</a:t>
            </a:r>
            <a:endParaRPr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4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Ifet" id="86" name="Google Shape;8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13175" y="4183000"/>
            <a:ext cx="1887275" cy="732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342200"/>
            <a:ext cx="8520600" cy="14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88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280225"/>
            <a:ext cx="8520600" cy="457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0000" lnSpcReduction="20000"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60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Justificativa</a:t>
            </a:r>
            <a:endParaRPr b="1" sz="6000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708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escola desde a sua instituição tem sido fortemente influenciada pelas determinações da classe dominante, que busca usá-la como ferramenta fundamental para a imposição da sua ideologia sobre as outras classes. Levando em consideração que a classe dominante representa apenas uma minúscula fração da sociedade, se torna mister que haja uma educação voltada à superação da lógica da sociedade orientada pelo capital.</a:t>
            </a:r>
            <a:endParaRPr sz="4708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708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38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Ifet" id="93" name="Google Shape;9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05025" y="3936450"/>
            <a:ext cx="2227276" cy="10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311700" y="106725"/>
            <a:ext cx="8520600" cy="446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Referencial Teórico</a:t>
            </a:r>
            <a:endParaRPr b="1" sz="3400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formulação desta pesquisa embasar-se-á nas seguintes obras: </a:t>
            </a:r>
            <a:endParaRPr i="1" sz="2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Ifet" id="99" name="Google Shape;9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87653" y="4048325"/>
            <a:ext cx="1743572" cy="80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600" y="1133151"/>
            <a:ext cx="1971675" cy="282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/>
          <p:cNvPicPr preferRelativeResize="0"/>
          <p:nvPr/>
        </p:nvPicPr>
        <p:blipFill rotWithShape="1">
          <a:blip r:embed="rId5">
            <a:alphaModFix/>
          </a:blip>
          <a:srcRect b="0" l="0" r="-6428" t="0"/>
          <a:stretch/>
        </p:blipFill>
        <p:spPr>
          <a:xfrm>
            <a:off x="1930050" y="2460138"/>
            <a:ext cx="1743575" cy="249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56500" y="1091300"/>
            <a:ext cx="1808775" cy="249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058300" y="1091288"/>
            <a:ext cx="2085700" cy="249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353950" y="2323725"/>
            <a:ext cx="1808775" cy="262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311700" y="466150"/>
            <a:ext cx="8520600" cy="41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r>
              <a:rPr b="1" lang="pt-BR" sz="24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24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Projeta-se uma pesquisa de natureza qualitativa situada</a:t>
            </a: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 entendimento de “os dados recolhidos são designados por qualitativos, o que significa ricos em pormenores descritivos relativamente a pessoas, locais e conversas, e de complexo tratamento estatístico” (BOGDAN; BIKLEN, 1994, p. 16). </a:t>
            </a: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Apoiada em uma pesquisa bibliográfica entendida como</a:t>
            </a: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leitura, a análise e a interpretação de material impresso,</a:t>
            </a:r>
            <a:r>
              <a:rPr lang="pt-BR" sz="2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conforme destaca Gil (2002).</a:t>
            </a:r>
            <a:endParaRPr sz="2200"/>
          </a:p>
        </p:txBody>
      </p:sp>
      <p:pic>
        <p:nvPicPr>
          <p:cNvPr descr="logoIfet" id="110" name="Google Shape;11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5725" y="3924050"/>
            <a:ext cx="2227276" cy="10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497600" y="317400"/>
            <a:ext cx="8520600" cy="449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rgbClr val="20124D"/>
                </a:solidFill>
                <a:latin typeface="Arial"/>
                <a:ea typeface="Arial"/>
                <a:cs typeface="Arial"/>
                <a:sym typeface="Arial"/>
              </a:rPr>
              <a:t>Cronograma</a:t>
            </a:r>
            <a:endParaRPr b="1" sz="2400">
              <a:solidFill>
                <a:srgbClr val="20124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Ifet" id="116" name="Google Shape;11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42375" y="3936475"/>
            <a:ext cx="2227276" cy="1028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9150" y="912325"/>
            <a:ext cx="7324850" cy="294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>
            <p:ph type="title"/>
          </p:nvPr>
        </p:nvSpPr>
        <p:spPr>
          <a:xfrm>
            <a:off x="311700" y="841625"/>
            <a:ext cx="8520600" cy="258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t-BR" sz="1900">
                <a:solidFill>
                  <a:srgbClr val="20124D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t-BR" sz="2000">
                <a:solidFill>
                  <a:srgbClr val="20124D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...a Administração Escolar verdadeiramente comprometida com a transformação social deverá estar, conscientemente, buscando objetivos que atendam aos interesses da classe trabalhadora</a:t>
            </a:r>
            <a:r>
              <a:rPr lang="pt-BR" sz="1900">
                <a:solidFill>
                  <a:srgbClr val="20124D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0" lang="pt-BR" sz="15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(PARO, Vitor Henrique. </a:t>
            </a:r>
            <a:r>
              <a:rPr b="0" i="1" lang="pt-BR" sz="15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Administração Escolar</a:t>
            </a:r>
            <a:r>
              <a:rPr b="0" lang="pt-BR" sz="15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: introdução crítica. 16 ed. São Paulo: Cortez, 2010.p.231</a:t>
            </a:r>
            <a:r>
              <a:rPr b="0" lang="pt-BR" sz="14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).</a:t>
            </a:r>
            <a:endParaRPr b="0" sz="1400">
              <a:solidFill>
                <a:srgbClr val="000000"/>
              </a:solidFill>
            </a:endParaRPr>
          </a:p>
        </p:txBody>
      </p:sp>
      <p:pic>
        <p:nvPicPr>
          <p:cNvPr descr="logoIfet" id="123" name="Google Shape;12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42375" y="3936475"/>
            <a:ext cx="2227276" cy="10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