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hewy" panose="020B0604020202020204" charset="0"/>
      <p:regular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Trebuchet MS Bold" panose="020B0604020202020204" charset="0"/>
      <p:regular r:id="rId18"/>
    </p:embeddedFont>
    <p:embeddedFont>
      <p:font typeface="Trebuchet MS Italic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>
        <p:scale>
          <a:sx n="30" d="100"/>
          <a:sy n="30" d="100"/>
        </p:scale>
        <p:origin x="1816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8288000" cy="3174273"/>
            <a:chOff x="0" y="0"/>
            <a:chExt cx="24384000" cy="4232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4232402"/>
            </a:xfrm>
            <a:custGeom>
              <a:avLst/>
              <a:gdLst/>
              <a:ahLst/>
              <a:cxnLst/>
              <a:rect l="l" t="t" r="r" b="b"/>
              <a:pathLst>
                <a:path w="24384000" h="4232402">
                  <a:moveTo>
                    <a:pt x="0" y="0"/>
                  </a:moveTo>
                  <a:lnTo>
                    <a:pt x="24384000" y="0"/>
                  </a:lnTo>
                  <a:lnTo>
                    <a:pt x="24384000" y="4232402"/>
                  </a:lnTo>
                  <a:lnTo>
                    <a:pt x="0" y="4232402"/>
                  </a:lnTo>
                  <a:close/>
                </a:path>
              </a:pathLst>
            </a:custGeom>
            <a:solidFill>
              <a:srgbClr val="347C36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>
            <a:off x="15842286" y="1"/>
            <a:ext cx="1626498" cy="3762103"/>
          </a:xfrm>
          <a:custGeom>
            <a:avLst/>
            <a:gdLst/>
            <a:ahLst/>
            <a:cxnLst/>
            <a:rect l="l" t="t" r="r" b="b"/>
            <a:pathLst>
              <a:path w="1626498" h="3762103">
                <a:moveTo>
                  <a:pt x="0" y="0"/>
                </a:moveTo>
                <a:lnTo>
                  <a:pt x="1626498" y="0"/>
                </a:lnTo>
                <a:lnTo>
                  <a:pt x="1626498" y="3762104"/>
                </a:lnTo>
                <a:lnTo>
                  <a:pt x="0" y="37621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3487768" y="3334975"/>
            <a:ext cx="11087436" cy="541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/>
          </a:p>
          <a:p>
            <a:pPr algn="ctr">
              <a:lnSpc>
                <a:spcPts val="7920"/>
              </a:lnSpc>
            </a:pPr>
            <a:r>
              <a:rPr lang="en-US" sz="6600">
                <a:solidFill>
                  <a:srgbClr val="8DC641"/>
                </a:solidFill>
                <a:latin typeface="Trebuchet MS"/>
                <a:ea typeface="Trebuchet MS"/>
                <a:cs typeface="Trebuchet MS"/>
                <a:sym typeface="Trebuchet MS"/>
              </a:rPr>
              <a:t>O PAPEL DO GESTOR NA FORMAÇÃO CONTINUADA DE PROFESSORES E SUAS PRÁTICAS PEDAGÓGICAS</a:t>
            </a:r>
          </a:p>
          <a:p>
            <a:pPr algn="ctr">
              <a:lnSpc>
                <a:spcPts val="7920"/>
              </a:lnSpc>
            </a:pPr>
            <a:endParaRPr lang="en-US" sz="6600">
              <a:solidFill>
                <a:srgbClr val="8DC64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75905" y="8745175"/>
            <a:ext cx="5511156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b="1">
                <a:solidFill>
                  <a:srgbClr val="8DC64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CAROLINE BERGAMASCHI DOS SANTOS</a:t>
            </a:r>
          </a:p>
        </p:txBody>
      </p:sp>
      <p:sp>
        <p:nvSpPr>
          <p:cNvPr id="7" name="Freeform 7"/>
          <p:cNvSpPr/>
          <p:nvPr/>
        </p:nvSpPr>
        <p:spPr>
          <a:xfrm>
            <a:off x="403263" y="860925"/>
            <a:ext cx="8628220" cy="2040255"/>
          </a:xfrm>
          <a:custGeom>
            <a:avLst/>
            <a:gdLst/>
            <a:ahLst/>
            <a:cxnLst/>
            <a:rect l="l" t="t" r="r" b="b"/>
            <a:pathLst>
              <a:path w="8628220" h="2040255">
                <a:moveTo>
                  <a:pt x="0" y="0"/>
                </a:moveTo>
                <a:lnTo>
                  <a:pt x="8628221" y="0"/>
                </a:lnTo>
                <a:lnTo>
                  <a:pt x="8628221" y="2040255"/>
                </a:lnTo>
                <a:lnTo>
                  <a:pt x="0" y="20402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909075"/>
            <a:chOff x="0" y="0"/>
            <a:chExt cx="24384000" cy="921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212072"/>
            </a:xfrm>
            <a:custGeom>
              <a:avLst/>
              <a:gdLst/>
              <a:ahLst/>
              <a:cxnLst/>
              <a:rect l="l" t="t" r="r" b="b"/>
              <a:pathLst>
                <a:path w="24384000" h="9212072">
                  <a:moveTo>
                    <a:pt x="0" y="0"/>
                  </a:moveTo>
                  <a:lnTo>
                    <a:pt x="24384000" y="0"/>
                  </a:lnTo>
                  <a:lnTo>
                    <a:pt x="24384000" y="9212072"/>
                  </a:lnTo>
                  <a:lnTo>
                    <a:pt x="0" y="9212072"/>
                  </a:lnTo>
                  <a:close/>
                </a:path>
              </a:pathLst>
            </a:custGeom>
            <a:solidFill>
              <a:srgbClr val="347C36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567877" y="57150"/>
            <a:ext cx="12712152" cy="567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5"/>
              </a:lnSpc>
            </a:pPr>
            <a:endParaRPr/>
          </a:p>
          <a:p>
            <a:pPr algn="ctr">
              <a:lnSpc>
                <a:spcPts val="6415"/>
              </a:lnSpc>
            </a:pPr>
            <a:r>
              <a:rPr lang="en-US" sz="5940" b="1">
                <a:solidFill>
                  <a:srgbClr val="92D05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MUITO</a:t>
            </a:r>
          </a:p>
          <a:p>
            <a:pPr algn="ctr">
              <a:lnSpc>
                <a:spcPts val="15600"/>
              </a:lnSpc>
            </a:pPr>
            <a:r>
              <a:rPr lang="en-US" sz="14444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OBRIGADO</a:t>
            </a:r>
          </a:p>
          <a:p>
            <a:pPr algn="ctr">
              <a:lnSpc>
                <a:spcPts val="15600"/>
              </a:lnSpc>
            </a:pPr>
            <a:endParaRPr lang="en-US" sz="14444" b="1">
              <a:solidFill>
                <a:srgbClr val="FFFFFF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63425" y="7905550"/>
            <a:ext cx="8961150" cy="1857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b="1">
                <a:solidFill>
                  <a:srgbClr val="347C36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www.ifsul.edu.br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E-mail de contato</a:t>
            </a:r>
          </a:p>
          <a:p>
            <a:pPr algn="ctr">
              <a:lnSpc>
                <a:spcPts val="4140"/>
              </a:lnSpc>
            </a:pPr>
            <a:r>
              <a:rPr lang="en-US" sz="3450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 TELEFONE DE CONTATO</a:t>
            </a:r>
          </a:p>
          <a:p>
            <a:pPr algn="ctr">
              <a:lnSpc>
                <a:spcPts val="3240"/>
              </a:lnSpc>
            </a:pPr>
            <a:endParaRPr lang="en-US" sz="3450">
              <a:solidFill>
                <a:srgbClr val="92D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63425" y="6116518"/>
            <a:ext cx="9367137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CAROLINE bERGAMASCHI DOS SANTOS</a:t>
            </a:r>
          </a:p>
          <a:p>
            <a:pPr algn="ctr">
              <a:lnSpc>
                <a:spcPts val="2520"/>
              </a:lnSpc>
            </a:pPr>
            <a:endParaRPr lang="en-US" sz="3000">
              <a:solidFill>
                <a:srgbClr val="92D05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68077" y="9546751"/>
            <a:ext cx="6351846" cy="47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8DC641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Instituto Federal Sul-rio-grandense | câmpus Passo Fundo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007325" y="9561175"/>
            <a:ext cx="3931950" cy="47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929599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r>
          </a:p>
        </p:txBody>
      </p:sp>
      <p:sp>
        <p:nvSpPr>
          <p:cNvPr id="4" name="Freeform 4"/>
          <p:cNvSpPr/>
          <p:nvPr/>
        </p:nvSpPr>
        <p:spPr>
          <a:xfrm rot="-1075484">
            <a:off x="-75226" y="-545307"/>
            <a:ext cx="4181191" cy="5638272"/>
          </a:xfrm>
          <a:custGeom>
            <a:avLst/>
            <a:gdLst/>
            <a:ahLst/>
            <a:cxnLst/>
            <a:rect l="l" t="t" r="r" b="b"/>
            <a:pathLst>
              <a:path w="4181191" h="5638272">
                <a:moveTo>
                  <a:pt x="0" y="0"/>
                </a:moveTo>
                <a:lnTo>
                  <a:pt x="4181191" y="0"/>
                </a:lnTo>
                <a:lnTo>
                  <a:pt x="4181191" y="5638272"/>
                </a:lnTo>
                <a:lnTo>
                  <a:pt x="0" y="5638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00200" y="5599546"/>
            <a:ext cx="15087600" cy="1390756"/>
          </a:xfrm>
          <a:custGeom>
            <a:avLst/>
            <a:gdLst/>
            <a:ahLst/>
            <a:cxnLst/>
            <a:rect l="l" t="t" r="r" b="b"/>
            <a:pathLst>
              <a:path w="15087600" h="1390756">
                <a:moveTo>
                  <a:pt x="0" y="0"/>
                </a:moveTo>
                <a:lnTo>
                  <a:pt x="15087600" y="0"/>
                </a:lnTo>
                <a:lnTo>
                  <a:pt x="15087600" y="1390757"/>
                </a:lnTo>
                <a:lnTo>
                  <a:pt x="0" y="13907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0" y="1"/>
            <a:ext cx="18288000" cy="3174273"/>
            <a:chOff x="0" y="0"/>
            <a:chExt cx="24384000" cy="42323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4000" cy="4232402"/>
            </a:xfrm>
            <a:custGeom>
              <a:avLst/>
              <a:gdLst/>
              <a:ahLst/>
              <a:cxnLst/>
              <a:rect l="l" t="t" r="r" b="b"/>
              <a:pathLst>
                <a:path w="24384000" h="4232402">
                  <a:moveTo>
                    <a:pt x="0" y="0"/>
                  </a:moveTo>
                  <a:lnTo>
                    <a:pt x="24384000" y="0"/>
                  </a:lnTo>
                  <a:lnTo>
                    <a:pt x="24384000" y="4232402"/>
                  </a:lnTo>
                  <a:lnTo>
                    <a:pt x="0" y="4232402"/>
                  </a:lnTo>
                  <a:close/>
                </a:path>
              </a:pathLst>
            </a:custGeom>
            <a:solidFill>
              <a:srgbClr val="347C36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Freeform 8"/>
          <p:cNvSpPr/>
          <p:nvPr/>
        </p:nvSpPr>
        <p:spPr>
          <a:xfrm>
            <a:off x="16485302" y="8255727"/>
            <a:ext cx="1098048" cy="2044332"/>
          </a:xfrm>
          <a:custGeom>
            <a:avLst/>
            <a:gdLst/>
            <a:ahLst/>
            <a:cxnLst/>
            <a:rect l="l" t="t" r="r" b="b"/>
            <a:pathLst>
              <a:path w="1098048" h="2044332">
                <a:moveTo>
                  <a:pt x="0" y="0"/>
                </a:moveTo>
                <a:lnTo>
                  <a:pt x="1098048" y="0"/>
                </a:lnTo>
                <a:lnTo>
                  <a:pt x="1098048" y="2044332"/>
                </a:lnTo>
                <a:lnTo>
                  <a:pt x="0" y="2044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1"/>
            <a:ext cx="6583680" cy="10299357"/>
            <a:chOff x="0" y="0"/>
            <a:chExt cx="8778240" cy="137324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78240" cy="13732511"/>
            </a:xfrm>
            <a:custGeom>
              <a:avLst/>
              <a:gdLst/>
              <a:ahLst/>
              <a:cxnLst/>
              <a:rect l="l" t="t" r="r" b="b"/>
              <a:pathLst>
                <a:path w="8778240" h="13732511">
                  <a:moveTo>
                    <a:pt x="0" y="0"/>
                  </a:moveTo>
                  <a:lnTo>
                    <a:pt x="8778240" y="0"/>
                  </a:lnTo>
                  <a:lnTo>
                    <a:pt x="8778240" y="13732511"/>
                  </a:lnTo>
                  <a:lnTo>
                    <a:pt x="0" y="13732511"/>
                  </a:lnTo>
                  <a:close/>
                </a:path>
              </a:pathLst>
            </a:custGeom>
            <a:solidFill>
              <a:srgbClr val="347C36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34140" y="954766"/>
            <a:ext cx="6155200" cy="327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Instituto Federal Sul-rio-grandense</a:t>
            </a:r>
          </a:p>
          <a:p>
            <a:pPr algn="l">
              <a:lnSpc>
                <a:spcPts val="7776"/>
              </a:lnSpc>
            </a:pPr>
            <a:r>
              <a:rPr lang="en-US" sz="7200" b="1">
                <a:solidFill>
                  <a:srgbClr val="8DC64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LOCALIZAÇÃO</a:t>
            </a:r>
          </a:p>
          <a:p>
            <a:pPr algn="l">
              <a:lnSpc>
                <a:spcPts val="3240"/>
              </a:lnSpc>
            </a:pPr>
            <a:endParaRPr lang="en-US" sz="7200" b="1">
              <a:solidFill>
                <a:srgbClr val="8DC641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7325" y="9561175"/>
            <a:ext cx="3931950" cy="47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929599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1498" y="6847666"/>
            <a:ext cx="4616174" cy="1989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endParaRPr/>
          </a:p>
          <a:p>
            <a:pPr algn="l">
              <a:lnSpc>
                <a:spcPts val="25434"/>
              </a:lnSpc>
            </a:pPr>
            <a:r>
              <a:rPr lang="en-US" sz="2355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14</a:t>
            </a:r>
          </a:p>
          <a:p>
            <a:pPr algn="l">
              <a:lnSpc>
                <a:spcPts val="7128"/>
              </a:lnSpc>
            </a:pPr>
            <a:endParaRPr lang="en-US" sz="23550" b="1">
              <a:solidFill>
                <a:srgbClr val="FFFFFF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25434"/>
              </a:lnSpc>
            </a:pPr>
            <a:endParaRPr lang="en-US" sz="23550" b="1">
              <a:solidFill>
                <a:srgbClr val="FFFFFF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53575" y="8364921"/>
            <a:ext cx="4676532" cy="47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Câmpus no Rio Grande do Sul</a:t>
            </a:r>
          </a:p>
        </p:txBody>
      </p:sp>
      <p:sp>
        <p:nvSpPr>
          <p:cNvPr id="8" name="Freeform 8"/>
          <p:cNvSpPr/>
          <p:nvPr/>
        </p:nvSpPr>
        <p:spPr>
          <a:xfrm>
            <a:off x="16485302" y="8255727"/>
            <a:ext cx="1098048" cy="2044332"/>
          </a:xfrm>
          <a:custGeom>
            <a:avLst/>
            <a:gdLst/>
            <a:ahLst/>
            <a:cxnLst/>
            <a:rect l="l" t="t" r="r" b="b"/>
            <a:pathLst>
              <a:path w="1098048" h="2044332">
                <a:moveTo>
                  <a:pt x="0" y="0"/>
                </a:moveTo>
                <a:lnTo>
                  <a:pt x="1098048" y="0"/>
                </a:lnTo>
                <a:lnTo>
                  <a:pt x="1098048" y="2044332"/>
                </a:lnTo>
                <a:lnTo>
                  <a:pt x="0" y="2044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6256872" y="641386"/>
            <a:ext cx="10224116" cy="8893800"/>
          </a:xfrm>
          <a:custGeom>
            <a:avLst/>
            <a:gdLst/>
            <a:ahLst/>
            <a:cxnLst/>
            <a:rect l="l" t="t" r="r" b="b"/>
            <a:pathLst>
              <a:path w="10224116" h="8893800">
                <a:moveTo>
                  <a:pt x="0" y="0"/>
                </a:moveTo>
                <a:lnTo>
                  <a:pt x="10224116" y="0"/>
                </a:lnTo>
                <a:lnTo>
                  <a:pt x="10224116" y="8893800"/>
                </a:lnTo>
                <a:lnTo>
                  <a:pt x="0" y="889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07325" y="9561175"/>
            <a:ext cx="3931950" cy="47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929599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r>
          </a:p>
        </p:txBody>
      </p:sp>
      <p:sp>
        <p:nvSpPr>
          <p:cNvPr id="3" name="Freeform 3"/>
          <p:cNvSpPr/>
          <p:nvPr/>
        </p:nvSpPr>
        <p:spPr>
          <a:xfrm rot="-1075484">
            <a:off x="-75226" y="-545307"/>
            <a:ext cx="4181191" cy="5638272"/>
          </a:xfrm>
          <a:custGeom>
            <a:avLst/>
            <a:gdLst/>
            <a:ahLst/>
            <a:cxnLst/>
            <a:rect l="l" t="t" r="r" b="b"/>
            <a:pathLst>
              <a:path w="4181191" h="5638272">
                <a:moveTo>
                  <a:pt x="0" y="0"/>
                </a:moveTo>
                <a:lnTo>
                  <a:pt x="4181191" y="0"/>
                </a:lnTo>
                <a:lnTo>
                  <a:pt x="4181191" y="5638272"/>
                </a:lnTo>
                <a:lnTo>
                  <a:pt x="0" y="5638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0" y="1"/>
            <a:ext cx="18288000" cy="3174273"/>
            <a:chOff x="0" y="0"/>
            <a:chExt cx="24384000" cy="42323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4232402"/>
            </a:xfrm>
            <a:custGeom>
              <a:avLst/>
              <a:gdLst/>
              <a:ahLst/>
              <a:cxnLst/>
              <a:rect l="l" t="t" r="r" b="b"/>
              <a:pathLst>
                <a:path w="24384000" h="4232402">
                  <a:moveTo>
                    <a:pt x="0" y="0"/>
                  </a:moveTo>
                  <a:lnTo>
                    <a:pt x="24384000" y="0"/>
                  </a:lnTo>
                  <a:lnTo>
                    <a:pt x="24384000" y="4232402"/>
                  </a:lnTo>
                  <a:lnTo>
                    <a:pt x="0" y="4232402"/>
                  </a:lnTo>
                  <a:close/>
                </a:path>
              </a:pathLst>
            </a:custGeom>
            <a:solidFill>
              <a:srgbClr val="347C36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Freeform 6"/>
          <p:cNvSpPr/>
          <p:nvPr/>
        </p:nvSpPr>
        <p:spPr>
          <a:xfrm>
            <a:off x="16485302" y="8255727"/>
            <a:ext cx="1098048" cy="2044332"/>
          </a:xfrm>
          <a:custGeom>
            <a:avLst/>
            <a:gdLst/>
            <a:ahLst/>
            <a:cxnLst/>
            <a:rect l="l" t="t" r="r" b="b"/>
            <a:pathLst>
              <a:path w="1098048" h="2044332">
                <a:moveTo>
                  <a:pt x="0" y="0"/>
                </a:moveTo>
                <a:lnTo>
                  <a:pt x="1098048" y="0"/>
                </a:lnTo>
                <a:lnTo>
                  <a:pt x="1098048" y="2044332"/>
                </a:lnTo>
                <a:lnTo>
                  <a:pt x="0" y="2044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757258" y="3603282"/>
            <a:ext cx="1059077" cy="105907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968077" y="9546751"/>
            <a:ext cx="6351846" cy="47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8DC641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Instituto Federal Sul-rio-grandense | câmpus Passo Fundo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18181" y="1429137"/>
            <a:ext cx="8283692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3"/>
              </a:lnSpc>
            </a:pPr>
            <a:r>
              <a:rPr lang="en-US" sz="5861" b="1">
                <a:solidFill>
                  <a:srgbClr val="8DC64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ATUAÇÃO DO GESTOR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16335" y="3593757"/>
            <a:ext cx="9031955" cy="128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3"/>
              </a:lnSpc>
            </a:pPr>
            <a:r>
              <a:rPr lang="en-US" sz="4260" b="1">
                <a:solidFill>
                  <a:srgbClr val="8DC64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compromisso na qualidade das práticas pedagógicas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57258" y="5390013"/>
            <a:ext cx="1059077" cy="105907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452100" y="5590021"/>
            <a:ext cx="9031955" cy="649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3"/>
              </a:lnSpc>
            </a:pPr>
            <a:r>
              <a:rPr lang="en-US" sz="4260" b="1">
                <a:solidFill>
                  <a:srgbClr val="8DC64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formação docente na escola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57258" y="6666964"/>
            <a:ext cx="1059077" cy="105907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57258" y="6657439"/>
            <a:ext cx="9031955" cy="128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3"/>
              </a:lnSpc>
            </a:pPr>
            <a:r>
              <a:rPr lang="en-US" sz="4260" b="1">
                <a:solidFill>
                  <a:srgbClr val="8DC64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exercer a gestão escolar participativa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57258" y="8293190"/>
            <a:ext cx="1059077" cy="105907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816335" y="8569415"/>
            <a:ext cx="9031955" cy="649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3"/>
              </a:lnSpc>
            </a:pPr>
            <a:r>
              <a:rPr lang="en-US" sz="4260">
                <a:solidFill>
                  <a:srgbClr val="8DC641"/>
                </a:solidFill>
                <a:latin typeface="Trebuchet MS"/>
                <a:ea typeface="Trebuchet MS"/>
                <a:cs typeface="Trebuchet MS"/>
                <a:sym typeface="Trebuchet MS"/>
              </a:rPr>
              <a:t>formação continuada dos professores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742796" y="3961991"/>
            <a:ext cx="1059077" cy="105907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586765" y="3697094"/>
            <a:ext cx="5228110" cy="263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8"/>
              </a:lnSpc>
            </a:pPr>
            <a:r>
              <a:rPr lang="en-US" sz="4323" b="1">
                <a:solidFill>
                  <a:srgbClr val="8DC64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autonomia para gestar a escola e organizar o trabalho pedagógico 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1527688" y="6805488"/>
            <a:ext cx="1059077" cy="105907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2586765" y="6575017"/>
            <a:ext cx="5701235" cy="132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8"/>
              </a:lnSpc>
            </a:pPr>
            <a:r>
              <a:rPr lang="en-US" sz="4323" b="1">
                <a:solidFill>
                  <a:srgbClr val="8DC64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ponte entre a escola e a comunidade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07325" y="9561175"/>
            <a:ext cx="3931950" cy="47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929599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r>
          </a:p>
        </p:txBody>
      </p:sp>
      <p:sp>
        <p:nvSpPr>
          <p:cNvPr id="3" name="Freeform 3"/>
          <p:cNvSpPr/>
          <p:nvPr/>
        </p:nvSpPr>
        <p:spPr>
          <a:xfrm rot="-1075484">
            <a:off x="-75226" y="-545307"/>
            <a:ext cx="4181191" cy="5638272"/>
          </a:xfrm>
          <a:custGeom>
            <a:avLst/>
            <a:gdLst/>
            <a:ahLst/>
            <a:cxnLst/>
            <a:rect l="l" t="t" r="r" b="b"/>
            <a:pathLst>
              <a:path w="4181191" h="5638272">
                <a:moveTo>
                  <a:pt x="0" y="0"/>
                </a:moveTo>
                <a:lnTo>
                  <a:pt x="4181191" y="0"/>
                </a:lnTo>
                <a:lnTo>
                  <a:pt x="4181191" y="5638272"/>
                </a:lnTo>
                <a:lnTo>
                  <a:pt x="0" y="5638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0" y="1"/>
            <a:ext cx="18288000" cy="3174273"/>
            <a:chOff x="0" y="0"/>
            <a:chExt cx="24384000" cy="42323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4232402"/>
            </a:xfrm>
            <a:custGeom>
              <a:avLst/>
              <a:gdLst/>
              <a:ahLst/>
              <a:cxnLst/>
              <a:rect l="l" t="t" r="r" b="b"/>
              <a:pathLst>
                <a:path w="24384000" h="4232402">
                  <a:moveTo>
                    <a:pt x="0" y="0"/>
                  </a:moveTo>
                  <a:lnTo>
                    <a:pt x="24384000" y="0"/>
                  </a:lnTo>
                  <a:lnTo>
                    <a:pt x="24384000" y="4232402"/>
                  </a:lnTo>
                  <a:lnTo>
                    <a:pt x="0" y="4232402"/>
                  </a:lnTo>
                  <a:close/>
                </a:path>
              </a:pathLst>
            </a:custGeom>
            <a:solidFill>
              <a:srgbClr val="347C36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7764037"/>
            <a:ext cx="1098048" cy="2044332"/>
          </a:xfrm>
          <a:custGeom>
            <a:avLst/>
            <a:gdLst/>
            <a:ahLst/>
            <a:cxnLst/>
            <a:rect l="l" t="t" r="r" b="b"/>
            <a:pathLst>
              <a:path w="1098048" h="2044332">
                <a:moveTo>
                  <a:pt x="0" y="0"/>
                </a:moveTo>
                <a:lnTo>
                  <a:pt x="1098048" y="0"/>
                </a:lnTo>
                <a:lnTo>
                  <a:pt x="1098048" y="2044332"/>
                </a:lnTo>
                <a:lnTo>
                  <a:pt x="0" y="2044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 rot="-5400000">
            <a:off x="9144000" y="4049461"/>
            <a:ext cx="1094039" cy="109403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56115" y="282269"/>
            <a:ext cx="3983120" cy="3983120"/>
          </a:xfrm>
          <a:custGeom>
            <a:avLst/>
            <a:gdLst/>
            <a:ahLst/>
            <a:cxnLst/>
            <a:rect l="l" t="t" r="r" b="b"/>
            <a:pathLst>
              <a:path w="3983120" h="3983120">
                <a:moveTo>
                  <a:pt x="0" y="0"/>
                </a:moveTo>
                <a:lnTo>
                  <a:pt x="3983121" y="0"/>
                </a:lnTo>
                <a:lnTo>
                  <a:pt x="3983121" y="3983120"/>
                </a:lnTo>
                <a:lnTo>
                  <a:pt x="0" y="39831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4706086" y="1"/>
            <a:ext cx="3558431" cy="3558431"/>
          </a:xfrm>
          <a:custGeom>
            <a:avLst/>
            <a:gdLst/>
            <a:ahLst/>
            <a:cxnLst/>
            <a:rect l="l" t="t" r="r" b="b"/>
            <a:pathLst>
              <a:path w="3558431" h="3558431">
                <a:moveTo>
                  <a:pt x="0" y="0"/>
                </a:moveTo>
                <a:lnTo>
                  <a:pt x="3558431" y="0"/>
                </a:lnTo>
                <a:lnTo>
                  <a:pt x="3558431" y="3558432"/>
                </a:lnTo>
                <a:lnTo>
                  <a:pt x="0" y="35584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4339236" y="5146087"/>
            <a:ext cx="11087436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9"/>
              </a:lnSpc>
            </a:pPr>
            <a:endParaRPr/>
          </a:p>
          <a:p>
            <a:pPr algn="ctr">
              <a:lnSpc>
                <a:spcPts val="5879"/>
              </a:lnSpc>
            </a:pPr>
            <a:r>
              <a:rPr lang="en-US" sz="4899">
                <a:solidFill>
                  <a:srgbClr val="347C36"/>
                </a:solidFill>
                <a:latin typeface="Trebuchet MS"/>
                <a:ea typeface="Trebuchet MS"/>
                <a:cs typeface="Trebuchet MS"/>
                <a:sym typeface="Trebuchet MS"/>
              </a:rPr>
              <a:t>FORMAÇÃO DE PROFESSORES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119273" y="9824722"/>
            <a:ext cx="6351846" cy="47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8DC641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Instituto Federal Sul-rio-grandense | câmpus Passo Fundo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28020" y="1334836"/>
            <a:ext cx="6922175" cy="271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8"/>
              </a:lnSpc>
            </a:pPr>
            <a:r>
              <a:rPr lang="en-US" sz="3623" b="1">
                <a:solidFill>
                  <a:srgbClr val="8DC64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 gestor escolar deve atuar como um facilitador e mediador no processo de desenvolvimento dos professores. (LIBÂNEO, 2004)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4596480"/>
            <a:ext cx="6113300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3223" b="1">
                <a:solidFill>
                  <a:srgbClr val="8DC64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Promover um ambiente de trabalho em que os docentes se sintam encorajados a compartilhar suas experiências e a buscar melhorias em suas práticas pedagógicas. (LUCK, 2009)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63299" y="6886575"/>
            <a:ext cx="6113300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3223" b="1">
                <a:solidFill>
                  <a:srgbClr val="8DC64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Veiga (1995), a gestão escolar deve estar alinhada com as demandas pedagógicas, permitindo que o corpo docente se desenvolva tanto técnica quanto pedagogicamente.</a:t>
            </a:r>
          </a:p>
        </p:txBody>
      </p:sp>
      <p:grpSp>
        <p:nvGrpSpPr>
          <p:cNvPr id="17" name="Group 17"/>
          <p:cNvGrpSpPr/>
          <p:nvPr/>
        </p:nvGrpSpPr>
        <p:grpSpPr>
          <a:xfrm rot="10221013">
            <a:off x="6196431" y="4580791"/>
            <a:ext cx="1020110" cy="1077974"/>
            <a:chOff x="0" y="0"/>
            <a:chExt cx="76917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69170" cy="812800"/>
            </a:xfrm>
            <a:custGeom>
              <a:avLst/>
              <a:gdLst/>
              <a:ahLst/>
              <a:cxnLst/>
              <a:rect l="l" t="t" r="r" b="b"/>
              <a:pathLst>
                <a:path w="769170" h="812800">
                  <a:moveTo>
                    <a:pt x="769170" y="406400"/>
                  </a:moveTo>
                  <a:lnTo>
                    <a:pt x="362770" y="0"/>
                  </a:lnTo>
                  <a:lnTo>
                    <a:pt x="36277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362770" y="609600"/>
                  </a:lnTo>
                  <a:lnTo>
                    <a:pt x="362770" y="812800"/>
                  </a:lnTo>
                  <a:lnTo>
                    <a:pt x="76917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84150"/>
              <a:ext cx="66757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9323933" y="6149395"/>
            <a:ext cx="734174" cy="766304"/>
            <a:chOff x="0" y="0"/>
            <a:chExt cx="812800" cy="8483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48371"/>
            </a:xfrm>
            <a:custGeom>
              <a:avLst/>
              <a:gdLst/>
              <a:ahLst/>
              <a:cxnLst/>
              <a:rect l="l" t="t" r="r" b="b"/>
              <a:pathLst>
                <a:path w="812800" h="848371">
                  <a:moveTo>
                    <a:pt x="812800" y="424185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45171"/>
                  </a:lnTo>
                  <a:lnTo>
                    <a:pt x="406400" y="645171"/>
                  </a:lnTo>
                  <a:lnTo>
                    <a:pt x="406400" y="848371"/>
                  </a:lnTo>
                  <a:lnTo>
                    <a:pt x="812800" y="4241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84150"/>
              <a:ext cx="711200" cy="461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697870" y="3973857"/>
            <a:ext cx="4691461" cy="618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1"/>
              </a:lnSpc>
            </a:pPr>
            <a:r>
              <a:rPr lang="en-US" sz="3376" b="1">
                <a:solidFill>
                  <a:srgbClr val="8DC641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Garcia (1999), defende que o gestor deve agir como um articulador entre as políticas públicas e as necessidades da escola, promovendo ações de formação que sejam contextualizadas e relevantes para o trabalho docente.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07325" y="9561175"/>
            <a:ext cx="3931950" cy="47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929599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r>
          </a:p>
        </p:txBody>
      </p:sp>
      <p:sp>
        <p:nvSpPr>
          <p:cNvPr id="3" name="Freeform 3"/>
          <p:cNvSpPr/>
          <p:nvPr/>
        </p:nvSpPr>
        <p:spPr>
          <a:xfrm rot="-1075484">
            <a:off x="-75226" y="-545307"/>
            <a:ext cx="4181191" cy="5638272"/>
          </a:xfrm>
          <a:custGeom>
            <a:avLst/>
            <a:gdLst/>
            <a:ahLst/>
            <a:cxnLst/>
            <a:rect l="l" t="t" r="r" b="b"/>
            <a:pathLst>
              <a:path w="4181191" h="5638272">
                <a:moveTo>
                  <a:pt x="0" y="0"/>
                </a:moveTo>
                <a:lnTo>
                  <a:pt x="4181191" y="0"/>
                </a:lnTo>
                <a:lnTo>
                  <a:pt x="4181191" y="5638272"/>
                </a:lnTo>
                <a:lnTo>
                  <a:pt x="0" y="5638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357577" y="0"/>
            <a:ext cx="18288000" cy="10384971"/>
            <a:chOff x="0" y="0"/>
            <a:chExt cx="24384000" cy="138466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846683"/>
            </a:xfrm>
            <a:custGeom>
              <a:avLst/>
              <a:gdLst/>
              <a:ahLst/>
              <a:cxnLst/>
              <a:rect l="l" t="t" r="r" b="b"/>
              <a:pathLst>
                <a:path w="24384000" h="13846683">
                  <a:moveTo>
                    <a:pt x="0" y="0"/>
                  </a:moveTo>
                  <a:lnTo>
                    <a:pt x="24384000" y="0"/>
                  </a:lnTo>
                  <a:lnTo>
                    <a:pt x="24384000" y="13846683"/>
                  </a:lnTo>
                  <a:lnTo>
                    <a:pt x="0" y="13846683"/>
                  </a:lnTo>
                  <a:close/>
                </a:path>
              </a:pathLst>
            </a:custGeom>
            <a:solidFill>
              <a:srgbClr val="347C36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968077" y="9546751"/>
            <a:ext cx="6351846" cy="47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8DC641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Instituto Federal Sul-rio-grandense | câmpus Passo Fundo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926631" y="638130"/>
            <a:ext cx="10434738" cy="9010739"/>
            <a:chOff x="0" y="0"/>
            <a:chExt cx="13912984" cy="12014319"/>
          </a:xfrm>
        </p:grpSpPr>
        <p:sp>
          <p:nvSpPr>
            <p:cNvPr id="8" name="TextBox 8"/>
            <p:cNvSpPr txBox="1"/>
            <p:nvPr/>
          </p:nvSpPr>
          <p:spPr>
            <a:xfrm>
              <a:off x="0" y="171450"/>
              <a:ext cx="13912984" cy="11094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31"/>
                </a:lnSpc>
              </a:pPr>
              <a:r>
                <a:rPr lang="en-US" sz="9325">
                  <a:solidFill>
                    <a:srgbClr val="FFFFFF"/>
                  </a:solidFill>
                  <a:latin typeface="Chewy"/>
                  <a:ea typeface="Chewy"/>
                  <a:cs typeface="Chewy"/>
                  <a:sym typeface="Chewy"/>
                </a:rPr>
                <a:t>FORMAÇÃO CONTINUDADA DE PROFESSORES ESTÁ DIRETAMENTE REALCIONDA COM </a:t>
              </a:r>
            </a:p>
            <a:p>
              <a:pPr algn="ctr">
                <a:lnSpc>
                  <a:spcPts val="9231"/>
                </a:lnSpc>
              </a:pPr>
              <a:r>
                <a:rPr lang="en-US" sz="9325">
                  <a:solidFill>
                    <a:srgbClr val="FFFFFF"/>
                  </a:solidFill>
                  <a:latin typeface="Chewy"/>
                  <a:ea typeface="Chewy"/>
                  <a:cs typeface="Chewy"/>
                  <a:sym typeface="Chewy"/>
                </a:rPr>
                <a:t>A APRENDIZAGEM ESCOLAR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536164"/>
              <a:ext cx="13912984" cy="478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7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792501" y="6794936"/>
            <a:ext cx="4214823" cy="2999009"/>
          </a:xfrm>
          <a:custGeom>
            <a:avLst/>
            <a:gdLst/>
            <a:ahLst/>
            <a:cxnLst/>
            <a:rect l="l" t="t" r="r" b="b"/>
            <a:pathLst>
              <a:path w="4214823" h="2999009">
                <a:moveTo>
                  <a:pt x="0" y="0"/>
                </a:moveTo>
                <a:lnTo>
                  <a:pt x="4214823" y="0"/>
                </a:lnTo>
                <a:lnTo>
                  <a:pt x="4214823" y="2999009"/>
                </a:lnTo>
                <a:lnTo>
                  <a:pt x="0" y="2999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390129" y="838994"/>
            <a:ext cx="3250480" cy="2869671"/>
          </a:xfrm>
          <a:custGeom>
            <a:avLst/>
            <a:gdLst/>
            <a:ahLst/>
            <a:cxnLst/>
            <a:rect l="l" t="t" r="r" b="b"/>
            <a:pathLst>
              <a:path w="3250480" h="2869671">
                <a:moveTo>
                  <a:pt x="0" y="0"/>
                </a:moveTo>
                <a:lnTo>
                  <a:pt x="3250480" y="0"/>
                </a:lnTo>
                <a:lnTo>
                  <a:pt x="3250480" y="2869670"/>
                </a:lnTo>
                <a:lnTo>
                  <a:pt x="0" y="28696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75484">
            <a:off x="-75226" y="-545307"/>
            <a:ext cx="4181191" cy="5638272"/>
          </a:xfrm>
          <a:custGeom>
            <a:avLst/>
            <a:gdLst/>
            <a:ahLst/>
            <a:cxnLst/>
            <a:rect l="l" t="t" r="r" b="b"/>
            <a:pathLst>
              <a:path w="4181191" h="5638272">
                <a:moveTo>
                  <a:pt x="0" y="0"/>
                </a:moveTo>
                <a:lnTo>
                  <a:pt x="4181191" y="0"/>
                </a:lnTo>
                <a:lnTo>
                  <a:pt x="4181191" y="5638272"/>
                </a:lnTo>
                <a:lnTo>
                  <a:pt x="0" y="56382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0" y="336915"/>
            <a:ext cx="18288000" cy="3174273"/>
            <a:chOff x="0" y="0"/>
            <a:chExt cx="24384000" cy="4232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4232402"/>
            </a:xfrm>
            <a:custGeom>
              <a:avLst/>
              <a:gdLst/>
              <a:ahLst/>
              <a:cxnLst/>
              <a:rect l="l" t="t" r="r" b="b"/>
              <a:pathLst>
                <a:path w="24384000" h="4232402">
                  <a:moveTo>
                    <a:pt x="0" y="0"/>
                  </a:moveTo>
                  <a:lnTo>
                    <a:pt x="24384000" y="0"/>
                  </a:lnTo>
                  <a:lnTo>
                    <a:pt x="24384000" y="4232402"/>
                  </a:lnTo>
                  <a:lnTo>
                    <a:pt x="0" y="4232402"/>
                  </a:lnTo>
                  <a:close/>
                </a:path>
              </a:pathLst>
            </a:custGeom>
            <a:solidFill>
              <a:srgbClr val="347C36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7764037"/>
            <a:ext cx="1098048" cy="2044332"/>
          </a:xfrm>
          <a:custGeom>
            <a:avLst/>
            <a:gdLst/>
            <a:ahLst/>
            <a:cxnLst/>
            <a:rect l="l" t="t" r="r" b="b"/>
            <a:pathLst>
              <a:path w="1098048" h="2044332">
                <a:moveTo>
                  <a:pt x="0" y="0"/>
                </a:moveTo>
                <a:lnTo>
                  <a:pt x="1098048" y="0"/>
                </a:lnTo>
                <a:lnTo>
                  <a:pt x="1098048" y="2044332"/>
                </a:lnTo>
                <a:lnTo>
                  <a:pt x="0" y="2044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3600282" y="962026"/>
            <a:ext cx="11087436" cy="2019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9"/>
              </a:lnSpc>
            </a:pPr>
            <a:endParaRPr/>
          </a:p>
          <a:p>
            <a:pPr algn="ctr">
              <a:lnSpc>
                <a:spcPts val="6239"/>
              </a:lnSpc>
            </a:pPr>
            <a:r>
              <a:rPr lang="en-US" sz="5199" i="1">
                <a:solidFill>
                  <a:srgbClr val="FFFFFF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POSSIBILIDADES:</a:t>
            </a:r>
          </a:p>
          <a:p>
            <a:pPr algn="ctr">
              <a:lnSpc>
                <a:spcPts val="6239"/>
              </a:lnSpc>
            </a:pPr>
            <a:endParaRPr lang="en-US" sz="5199" i="1">
              <a:solidFill>
                <a:srgbClr val="FFFFFF"/>
              </a:solidFill>
              <a:latin typeface="Trebuchet MS Italics"/>
              <a:ea typeface="Trebuchet MS Italics"/>
              <a:cs typeface="Trebuchet MS Italics"/>
              <a:sym typeface="Trebuchet MS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3794" y="1584239"/>
            <a:ext cx="5978779" cy="292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9"/>
              </a:lnSpc>
            </a:pPr>
            <a:r>
              <a:rPr lang="en-US" sz="762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Dialogar e ouvir os professores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09221" y="2076451"/>
            <a:ext cx="5978779" cy="3768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6"/>
              </a:lnSpc>
            </a:pPr>
            <a:r>
              <a:rPr lang="en-US" sz="592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OPORTUNIZAR MOMENTOS DE ENCONTROS E TROCAS ENTRE OS PARES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54611" y="3017412"/>
            <a:ext cx="5978779" cy="4974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0"/>
              </a:lnSpc>
            </a:pPr>
            <a:r>
              <a:rPr lang="en-US" sz="652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Trazer formaçãoes relevantes e em conformidade com a prática pedagógicas</a:t>
            </a:r>
          </a:p>
        </p:txBody>
      </p:sp>
      <p:sp>
        <p:nvSpPr>
          <p:cNvPr id="10" name="Freeform 10"/>
          <p:cNvSpPr/>
          <p:nvPr/>
        </p:nvSpPr>
        <p:spPr>
          <a:xfrm rot="1294732">
            <a:off x="11670961" y="638093"/>
            <a:ext cx="1868351" cy="1209757"/>
          </a:xfrm>
          <a:custGeom>
            <a:avLst/>
            <a:gdLst/>
            <a:ahLst/>
            <a:cxnLst/>
            <a:rect l="l" t="t" r="r" b="b"/>
            <a:pathLst>
              <a:path w="1868351" h="1209757">
                <a:moveTo>
                  <a:pt x="0" y="0"/>
                </a:moveTo>
                <a:lnTo>
                  <a:pt x="1868352" y="0"/>
                </a:lnTo>
                <a:lnTo>
                  <a:pt x="1868352" y="1209757"/>
                </a:lnTo>
                <a:lnTo>
                  <a:pt x="0" y="1209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3007325" y="9561175"/>
            <a:ext cx="3931950" cy="47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929599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119273" y="9824722"/>
            <a:ext cx="6351846" cy="47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8DC641"/>
                </a:solidFill>
                <a:latin typeface="Trebuchet MS"/>
                <a:ea typeface="Trebuchet MS"/>
                <a:cs typeface="Trebuchet MS"/>
                <a:sym typeface="Trebuchet MS"/>
              </a:rPr>
              <a:t>Instituto Federal Sul-rio-grandense | câmpus Passo Fundo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09221" y="6634029"/>
            <a:ext cx="5978779" cy="294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7"/>
              </a:lnSpc>
            </a:pPr>
            <a:r>
              <a:rPr lang="en-US" sz="582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Buscar a resolução de problemas em conjunto com o grupo docente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3794" y="6634029"/>
            <a:ext cx="5978779" cy="294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7"/>
              </a:lnSpc>
            </a:pPr>
            <a:r>
              <a:rPr lang="en-US" sz="582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Incentivo a inovação</a:t>
            </a:r>
          </a:p>
          <a:p>
            <a:pPr algn="ctr">
              <a:lnSpc>
                <a:spcPts val="5767"/>
              </a:lnSpc>
            </a:pPr>
            <a:r>
              <a:rPr lang="en-US" sz="582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por meio de momentos</a:t>
            </a:r>
          </a:p>
          <a:p>
            <a:pPr algn="ctr">
              <a:lnSpc>
                <a:spcPts val="5767"/>
              </a:lnSpc>
            </a:pPr>
            <a:r>
              <a:rPr lang="en-US" sz="5825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práticos</a:t>
            </a:r>
          </a:p>
        </p:txBody>
      </p:sp>
      <p:sp>
        <p:nvSpPr>
          <p:cNvPr id="15" name="Freeform 15"/>
          <p:cNvSpPr/>
          <p:nvPr/>
        </p:nvSpPr>
        <p:spPr>
          <a:xfrm rot="5979773">
            <a:off x="10262546" y="2582236"/>
            <a:ext cx="1379911" cy="893492"/>
          </a:xfrm>
          <a:custGeom>
            <a:avLst/>
            <a:gdLst/>
            <a:ahLst/>
            <a:cxnLst/>
            <a:rect l="l" t="t" r="r" b="b"/>
            <a:pathLst>
              <a:path w="1379911" h="893492">
                <a:moveTo>
                  <a:pt x="0" y="0"/>
                </a:moveTo>
                <a:lnTo>
                  <a:pt x="1379911" y="0"/>
                </a:lnTo>
                <a:lnTo>
                  <a:pt x="1379911" y="893492"/>
                </a:lnTo>
                <a:lnTo>
                  <a:pt x="0" y="8934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 rot="9722675">
            <a:off x="5523000" y="2407553"/>
            <a:ext cx="1868351" cy="1209757"/>
          </a:xfrm>
          <a:custGeom>
            <a:avLst/>
            <a:gdLst/>
            <a:ahLst/>
            <a:cxnLst/>
            <a:rect l="l" t="t" r="r" b="b"/>
            <a:pathLst>
              <a:path w="1868351" h="1209757">
                <a:moveTo>
                  <a:pt x="0" y="0"/>
                </a:moveTo>
                <a:lnTo>
                  <a:pt x="1868351" y="0"/>
                </a:lnTo>
                <a:lnTo>
                  <a:pt x="1868351" y="1209758"/>
                </a:lnTo>
                <a:lnTo>
                  <a:pt x="0" y="1209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AutoShape 17"/>
          <p:cNvSpPr/>
          <p:nvPr/>
        </p:nvSpPr>
        <p:spPr>
          <a:xfrm>
            <a:off x="11392909" y="3103969"/>
            <a:ext cx="1378597" cy="2933593"/>
          </a:xfrm>
          <a:prstGeom prst="line">
            <a:avLst/>
          </a:prstGeom>
          <a:ln w="38100" cap="flat">
            <a:solidFill>
              <a:srgbClr val="FF575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8"/>
          <p:cNvSpPr/>
          <p:nvPr/>
        </p:nvSpPr>
        <p:spPr>
          <a:xfrm flipH="1">
            <a:off x="5398814" y="3520194"/>
            <a:ext cx="1512246" cy="2818702"/>
          </a:xfrm>
          <a:prstGeom prst="line">
            <a:avLst/>
          </a:prstGeom>
          <a:ln w="38100" cap="flat">
            <a:solidFill>
              <a:srgbClr val="FF575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909075"/>
            <a:chOff x="0" y="0"/>
            <a:chExt cx="24384000" cy="921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212072"/>
            </a:xfrm>
            <a:custGeom>
              <a:avLst/>
              <a:gdLst/>
              <a:ahLst/>
              <a:cxnLst/>
              <a:rect l="l" t="t" r="r" b="b"/>
              <a:pathLst>
                <a:path w="24384000" h="9212072">
                  <a:moveTo>
                    <a:pt x="0" y="0"/>
                  </a:moveTo>
                  <a:lnTo>
                    <a:pt x="24384000" y="0"/>
                  </a:lnTo>
                  <a:lnTo>
                    <a:pt x="24384000" y="9212072"/>
                  </a:lnTo>
                  <a:lnTo>
                    <a:pt x="0" y="9212072"/>
                  </a:lnTo>
                  <a:close/>
                </a:path>
              </a:pathLst>
            </a:custGeom>
            <a:solidFill>
              <a:srgbClr val="347C36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145501" y="681819"/>
            <a:ext cx="12712152" cy="8556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5"/>
              </a:lnSpc>
            </a:pPr>
            <a:endParaRPr/>
          </a:p>
          <a:p>
            <a:pPr algn="ctr">
              <a:lnSpc>
                <a:spcPts val="6415"/>
              </a:lnSpc>
            </a:pPr>
            <a:r>
              <a:rPr lang="en-US" sz="594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De acordo com Lima (2009), "a gestão participativa contribui para que os professores se sintam parte ativa do processo educacional, o que aumenta o comprometimento com a qualidade do ensino"</a:t>
            </a:r>
          </a:p>
          <a:p>
            <a:pPr algn="ctr">
              <a:lnSpc>
                <a:spcPts val="6415"/>
              </a:lnSpc>
            </a:pPr>
            <a:endParaRPr lang="en-US" sz="594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15600"/>
              </a:lnSpc>
            </a:pPr>
            <a:endParaRPr lang="en-US" sz="594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55014" y="6276187"/>
            <a:ext cx="4215636" cy="3544967"/>
          </a:xfrm>
          <a:custGeom>
            <a:avLst/>
            <a:gdLst/>
            <a:ahLst/>
            <a:cxnLst/>
            <a:rect l="l" t="t" r="r" b="b"/>
            <a:pathLst>
              <a:path w="4215636" h="3544967">
                <a:moveTo>
                  <a:pt x="0" y="0"/>
                </a:moveTo>
                <a:lnTo>
                  <a:pt x="4215637" y="0"/>
                </a:lnTo>
                <a:lnTo>
                  <a:pt x="4215637" y="3544967"/>
                </a:lnTo>
                <a:lnTo>
                  <a:pt x="0" y="3544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78137" y="38100"/>
            <a:ext cx="8864048" cy="2580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3"/>
              </a:lnSpc>
            </a:pPr>
            <a:endParaRPr/>
          </a:p>
          <a:p>
            <a:pPr algn="ctr">
              <a:lnSpc>
                <a:spcPts val="4473"/>
              </a:lnSpc>
            </a:pPr>
            <a:r>
              <a:rPr lang="en-US" sz="4141">
                <a:solidFill>
                  <a:srgbClr val="347C36"/>
                </a:solidFill>
                <a:latin typeface="Trebuchet MS"/>
                <a:ea typeface="Trebuchet MS"/>
                <a:cs typeface="Trebuchet MS"/>
                <a:sym typeface="Trebuchet MS"/>
              </a:rPr>
              <a:t>REFERÊNCIAS BIBLIOGRÁFICAS</a:t>
            </a:r>
          </a:p>
          <a:p>
            <a:pPr algn="ctr">
              <a:lnSpc>
                <a:spcPts val="10878"/>
              </a:lnSpc>
            </a:pPr>
            <a:endParaRPr lang="en-US" sz="4141">
              <a:solidFill>
                <a:srgbClr val="347C3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3031492"/>
            <a:ext cx="8864048" cy="2548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18"/>
              </a:lnSpc>
            </a:pPr>
            <a:endParaRPr/>
          </a:p>
          <a:p>
            <a:pPr algn="ctr">
              <a:lnSpc>
                <a:spcPts val="10878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442419" y="1671665"/>
            <a:ext cx="16843258" cy="965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32"/>
              </a:lnSpc>
            </a:pPr>
            <a:endParaRPr/>
          </a:p>
          <a:p>
            <a:pPr algn="just">
              <a:lnSpc>
                <a:spcPts val="3732"/>
              </a:lnSpc>
            </a:pPr>
            <a:r>
              <a:rPr lang="en-US" sz="345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BRASIL/MEC. LEI nº9394, de 20/12/96. Lei de Diretrizes e Bases Nacionais da Educação, 1996.</a:t>
            </a:r>
          </a:p>
          <a:p>
            <a:pPr algn="just">
              <a:lnSpc>
                <a:spcPts val="649"/>
              </a:lnSpc>
            </a:pPr>
            <a:r>
              <a:rPr lang="en-US" sz="60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FULLAN, Michael. Liderança em tempos de mudança. Porto Alegre: Artmed, 2007.</a:t>
            </a:r>
          </a:p>
          <a:p>
            <a:pPr algn="just">
              <a:lnSpc>
                <a:spcPts val="3732"/>
              </a:lnSpc>
            </a:pPr>
            <a:r>
              <a:rPr lang="en-US" sz="345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GARCIA, C. M. Formação de Professores: para uma mudança educativa. Porto Alegre: Artmed, 1999.</a:t>
            </a:r>
          </a:p>
          <a:p>
            <a:pPr algn="just">
              <a:lnSpc>
                <a:spcPts val="3732"/>
              </a:lnSpc>
            </a:pPr>
            <a:r>
              <a:rPr lang="en-US" sz="345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LIBÂNEO, J. C. Organização e Gestão Escolar: Teoria e Prática. São Paulo: Edições Loyola, 2004.</a:t>
            </a:r>
          </a:p>
          <a:p>
            <a:pPr algn="just">
              <a:lnSpc>
                <a:spcPts val="3732"/>
              </a:lnSpc>
            </a:pPr>
            <a:r>
              <a:rPr lang="en-US" sz="345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LIBÂNEO, José Carlos. Organização e gestão da escola: teoria e prática. 6. ed. Goiânia: Alternativa, 2013.</a:t>
            </a:r>
          </a:p>
          <a:p>
            <a:pPr algn="just">
              <a:lnSpc>
                <a:spcPts val="3732"/>
              </a:lnSpc>
            </a:pPr>
            <a:r>
              <a:rPr lang="en-US" sz="345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LIMA, Licínio C. Organização e gestão da educação: política e processos pedagógicos. Porto: Edições ASA, 2009.</a:t>
            </a:r>
          </a:p>
          <a:p>
            <a:pPr algn="just">
              <a:lnSpc>
                <a:spcPts val="3732"/>
              </a:lnSpc>
            </a:pPr>
            <a:r>
              <a:rPr lang="en-US" sz="345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LÜCK, Heloísa. Gestão escolar e qualidade do ensino: da compreensão dos conceitos à distinção entre gestores e educadores. Petrópolis: Vozes, 2009.</a:t>
            </a:r>
          </a:p>
          <a:p>
            <a:pPr algn="just">
              <a:lnSpc>
                <a:spcPts val="3732"/>
              </a:lnSpc>
            </a:pPr>
            <a:r>
              <a:rPr lang="en-US" sz="345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NÓVOA, A. Os Professores e a sua Formação. Lisboa: Dom Quixote, 1992.</a:t>
            </a:r>
          </a:p>
          <a:p>
            <a:pPr algn="just">
              <a:lnSpc>
                <a:spcPts val="3732"/>
              </a:lnSpc>
            </a:pPr>
            <a:r>
              <a:rPr lang="en-US" sz="345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TARDIF, M. Saberes Docentes e Formação Profissional. Petrópolis: Vozes, 2002.</a:t>
            </a:r>
          </a:p>
          <a:p>
            <a:pPr algn="just">
              <a:lnSpc>
                <a:spcPts val="3732"/>
              </a:lnSpc>
            </a:pPr>
            <a:r>
              <a:rPr lang="en-US" sz="345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VEIGA, I. P. A. Gestão Escolar: novos paradigmas e práticas**. Campinas: Papirus, 1995. </a:t>
            </a:r>
          </a:p>
          <a:p>
            <a:pPr algn="just">
              <a:lnSpc>
                <a:spcPts val="3732"/>
              </a:lnSpc>
            </a:pPr>
            <a:endParaRPr lang="en-US" sz="3456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just">
              <a:lnSpc>
                <a:spcPts val="8303"/>
              </a:lnSpc>
            </a:pPr>
            <a:endParaRPr lang="en-US" sz="3456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585</Words>
  <Application>Microsoft Office PowerPoint</Application>
  <PresentationFormat>Personalizar</PresentationFormat>
  <Paragraphs>94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Trebuchet MS Bold</vt:lpstr>
      <vt:lpstr>Trebuchet MS Italics</vt:lpstr>
      <vt:lpstr>Chewy</vt:lpstr>
      <vt:lpstr>Trebuchet MS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passo_fundo_apresentação_ifsul_padrão ok.pptx</dc:title>
  <dc:creator>Maria Carolina Fortes</dc:creator>
  <cp:lastModifiedBy>Maria Carolina Fortes</cp:lastModifiedBy>
  <cp:revision>1</cp:revision>
  <dcterms:created xsi:type="dcterms:W3CDTF">2006-08-16T00:00:00Z</dcterms:created>
  <dcterms:modified xsi:type="dcterms:W3CDTF">2024-09-10T21:26:13Z</dcterms:modified>
  <dc:identifier>DAGQWij_rYs</dc:identifier>
</cp:coreProperties>
</file>