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1"/>
    <p:sldMasterId id="2147483671" r:id="rId2"/>
  </p:sldMasterIdLst>
  <p:notesMasterIdLst>
    <p:notesMasterId r:id="rId1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020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15994309d7_3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g215994309d7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2f5d20b2f79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6" name="Google Shape;196;g2f5d20b2f79_0_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g2f5d20b2f79_0_2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10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21599cc67f1_0_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g21599cc67f1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21599cc67f1_0_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g21599cc67f1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1599cc67f1_0_2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g21599cc67f1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21599cc67f1_0_3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g21599cc67f1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21599cc67f1_0_3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g21599cc67f1_0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21599cc67f1_0_4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g21599cc67f1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21599cc67f1_0_6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g21599cc67f1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21599cc67f1_0_7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g21599cc67f1_0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Trebuchet MS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Trebuchet MS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>
            <a:off x="623888" y="3442097"/>
            <a:ext cx="78867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929599"/>
              </a:buClr>
              <a:buSzPts val="1800"/>
              <a:buNone/>
              <a:defRPr sz="1800">
                <a:solidFill>
                  <a:srgbClr val="929599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29599"/>
              </a:buClr>
              <a:buSzPts val="1500"/>
              <a:buNone/>
              <a:defRPr sz="1500">
                <a:solidFill>
                  <a:srgbClr val="929599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29599"/>
              </a:buClr>
              <a:buSzPts val="1400"/>
              <a:buNone/>
              <a:defRPr sz="1400">
                <a:solidFill>
                  <a:srgbClr val="929599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29599"/>
              </a:buClr>
              <a:buSzPts val="1200"/>
              <a:buNone/>
              <a:defRPr sz="1200">
                <a:solidFill>
                  <a:srgbClr val="929599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29599"/>
              </a:buClr>
              <a:buSzPts val="1200"/>
              <a:buNone/>
              <a:defRPr sz="1200">
                <a:solidFill>
                  <a:srgbClr val="929599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29599"/>
              </a:buClr>
              <a:buSzPts val="1200"/>
              <a:buNone/>
              <a:defRPr sz="1200">
                <a:solidFill>
                  <a:srgbClr val="929599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29599"/>
              </a:buClr>
              <a:buSzPts val="1200"/>
              <a:buNone/>
              <a:defRPr sz="1200">
                <a:solidFill>
                  <a:srgbClr val="929599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29599"/>
              </a:buClr>
              <a:buSzPts val="1200"/>
              <a:buNone/>
              <a:defRPr sz="1200">
                <a:solidFill>
                  <a:srgbClr val="929599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29599"/>
              </a:buClr>
              <a:buSzPts val="1200"/>
              <a:buNone/>
              <a:defRPr sz="1200">
                <a:solidFill>
                  <a:srgbClr val="929599"/>
                </a:solidFill>
              </a:defRPr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body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body" idx="1"/>
          </p:nvPr>
        </p:nvSpPr>
        <p:spPr>
          <a:xfrm>
            <a:off x="629841" y="1260872"/>
            <a:ext cx="3868340" cy="617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body" idx="2"/>
          </p:nvPr>
        </p:nvSpPr>
        <p:spPr>
          <a:xfrm>
            <a:off x="629841" y="1878806"/>
            <a:ext cx="3868340" cy="2763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3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body" idx="4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9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9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0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0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rebuchet MS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1"/>
          <p:cNvSpPr txBox="1">
            <a:spLocks noGrp="1"/>
          </p:cNvSpPr>
          <p:nvPr>
            <p:ph type="body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102" name="Google Shape;102;p21"/>
          <p:cNvSpPr txBox="1">
            <a:spLocks noGrp="1"/>
          </p:cNvSpPr>
          <p:nvPr>
            <p:ph type="body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103" name="Google Shape;103;p2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2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rebuchet MS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2"/>
          <p:cNvSpPr>
            <a:spLocks noGrp="1"/>
          </p:cNvSpPr>
          <p:nvPr>
            <p:ph type="pic" idx="2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</p:sp>
      <p:sp>
        <p:nvSpPr>
          <p:cNvPr id="109" name="Google Shape;109;p22"/>
          <p:cNvSpPr txBox="1">
            <a:spLocks noGrp="1"/>
          </p:cNvSpPr>
          <p:nvPr>
            <p:ph type="body" idx="1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110" name="Google Shape;110;p22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2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22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23"/>
          <p:cNvSpPr txBox="1">
            <a:spLocks noGrp="1"/>
          </p:cNvSpPr>
          <p:nvPr>
            <p:ph type="body" idx="1"/>
          </p:nvPr>
        </p:nvSpPr>
        <p:spPr>
          <a:xfrm rot="5400000">
            <a:off x="2940248" y="-942379"/>
            <a:ext cx="3263504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16" name="Google Shape;116;p2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2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>
            <a:spLocks noGrp="1"/>
          </p:cNvSpPr>
          <p:nvPr>
            <p:ph type="title"/>
          </p:nvPr>
        </p:nvSpPr>
        <p:spPr>
          <a:xfrm rot="5400000">
            <a:off x="5350073" y="1467445"/>
            <a:ext cx="4358879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4"/>
          <p:cNvSpPr txBox="1">
            <a:spLocks noGrp="1"/>
          </p:cNvSpPr>
          <p:nvPr>
            <p:ph type="body" idx="1"/>
          </p:nvPr>
        </p:nvSpPr>
        <p:spPr>
          <a:xfrm rot="5400000">
            <a:off x="1349573" y="-447080"/>
            <a:ext cx="4358879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22" name="Google Shape;122;p24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2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2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Trebuchet MS"/>
              <a:buNone/>
              <a:defRPr sz="33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5"/>
          <p:cNvSpPr/>
          <p:nvPr/>
        </p:nvSpPr>
        <p:spPr>
          <a:xfrm>
            <a:off x="0" y="1"/>
            <a:ext cx="9144000" cy="1587136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347C36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30" name="Google Shape;130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21143" y="1"/>
            <a:ext cx="813249" cy="1881052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25"/>
          <p:cNvSpPr/>
          <p:nvPr/>
        </p:nvSpPr>
        <p:spPr>
          <a:xfrm>
            <a:off x="1602125" y="1898701"/>
            <a:ext cx="5635200" cy="13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pt-BR" sz="1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pt-BR" sz="3300" b="1">
                <a:solidFill>
                  <a:srgbClr val="8DC641"/>
                </a:solidFill>
                <a:latin typeface="Trebuchet MS"/>
                <a:ea typeface="Trebuchet MS"/>
                <a:cs typeface="Trebuchet MS"/>
                <a:sym typeface="Trebuchet MS"/>
              </a:rPr>
              <a:t>		</a:t>
            </a:r>
            <a:r>
              <a:rPr lang="pt-BR" sz="3300" b="1">
                <a:latin typeface="Trebuchet MS"/>
                <a:ea typeface="Trebuchet MS"/>
                <a:cs typeface="Trebuchet MS"/>
                <a:sym typeface="Trebuchet MS"/>
              </a:rPr>
              <a:t>Gestão Inclusiva:</a:t>
            </a:r>
            <a:endParaRPr sz="3300" b="1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latin typeface="Trebuchet MS"/>
                <a:ea typeface="Trebuchet MS"/>
                <a:cs typeface="Trebuchet MS"/>
                <a:sym typeface="Trebuchet MS"/>
              </a:rPr>
              <a:t>um olhar sensível para  venezuelanos, haitianos e senegaleses que chegam à EMEF Wolmar Salton</a:t>
            </a:r>
            <a:endParaRPr sz="1400" b="0" i="0" u="none" strike="noStrike" cap="none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32" name="Google Shape;132;p25"/>
          <p:cNvSpPr/>
          <p:nvPr/>
        </p:nvSpPr>
        <p:spPr>
          <a:xfrm>
            <a:off x="3048825" y="3514175"/>
            <a:ext cx="4314000" cy="13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1">
                <a:latin typeface="Trebuchet MS"/>
                <a:ea typeface="Trebuchet MS"/>
                <a:cs typeface="Trebuchet MS"/>
                <a:sym typeface="Trebuchet MS"/>
              </a:rPr>
              <a:t>Curso de Especialização em Gestão da Educação Básica</a:t>
            </a:r>
            <a:br>
              <a:rPr lang="pt-BR" sz="1600" b="1"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pt-BR" sz="1600" b="1">
                <a:latin typeface="Trebuchet MS"/>
                <a:ea typeface="Trebuchet MS"/>
                <a:cs typeface="Trebuchet MS"/>
                <a:sym typeface="Trebuchet MS"/>
              </a:rPr>
              <a:t>Professora: Maria Carolina Fortes</a:t>
            </a:r>
            <a:endParaRPr sz="1600" b="1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1">
                <a:latin typeface="Trebuchet MS"/>
                <a:ea typeface="Trebuchet MS"/>
                <a:cs typeface="Trebuchet MS"/>
                <a:sym typeface="Trebuchet MS"/>
              </a:rPr>
              <a:t>Aluna: Cláudia Zimmermann Teixeira</a:t>
            </a:r>
            <a:endParaRPr sz="1600" b="1"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33" name="Google Shape;133;p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1631" y="430463"/>
            <a:ext cx="4314110" cy="10201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2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10850" y="3300175"/>
            <a:ext cx="2260875" cy="1654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4"/>
          <p:cNvSpPr/>
          <p:nvPr/>
        </p:nvSpPr>
        <p:spPr>
          <a:xfrm>
            <a:off x="0" y="0"/>
            <a:ext cx="9144000" cy="3454500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00" name="Google Shape;200;p34"/>
          <p:cNvSpPr txBox="1">
            <a:spLocks noGrp="1"/>
          </p:cNvSpPr>
          <p:nvPr>
            <p:ph type="title"/>
          </p:nvPr>
        </p:nvSpPr>
        <p:spPr>
          <a:xfrm>
            <a:off x="1348250" y="1026914"/>
            <a:ext cx="6447600" cy="17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55000"/>
              <a:buFont typeface="Trebuchet MS"/>
              <a:buNone/>
            </a:pPr>
            <a:br>
              <a:rPr lang="pt-BR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pt-BR" b="1">
                <a:solidFill>
                  <a:srgbClr val="92D050"/>
                </a:solidFill>
                <a:latin typeface="Trebuchet MS"/>
                <a:ea typeface="Trebuchet MS"/>
                <a:cs typeface="Trebuchet MS"/>
                <a:sym typeface="Trebuchet MS"/>
              </a:rPr>
              <a:t>MUITO</a:t>
            </a:r>
            <a:br>
              <a:rPr lang="pt-BR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pt-BR" sz="80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OBRIGADA</a:t>
            </a:r>
            <a:br>
              <a:rPr lang="pt-BR">
                <a:solidFill>
                  <a:srgbClr val="92D050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endParaRPr sz="6000">
              <a:solidFill>
                <a:srgbClr val="92D05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01" name="Google Shape;201;p34"/>
          <p:cNvSpPr/>
          <p:nvPr/>
        </p:nvSpPr>
        <p:spPr>
          <a:xfrm>
            <a:off x="2286000" y="3934688"/>
            <a:ext cx="4572000" cy="96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 b="1">
                <a:solidFill>
                  <a:srgbClr val="347C36"/>
                </a:solidFill>
                <a:latin typeface="Trebuchet MS"/>
                <a:ea typeface="Trebuchet MS"/>
                <a:cs typeface="Trebuchet MS"/>
                <a:sym typeface="Trebuchet MS"/>
              </a:rPr>
              <a:t>www.ifsul.edu.br</a:t>
            </a:r>
            <a:endParaRPr sz="110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>
                <a:solidFill>
                  <a:srgbClr val="92D050"/>
                </a:solidFill>
                <a:latin typeface="Trebuchet MS"/>
                <a:ea typeface="Trebuchet MS"/>
                <a:cs typeface="Trebuchet MS"/>
                <a:sym typeface="Trebuchet MS"/>
              </a:rPr>
              <a:t>E-mail de contato</a:t>
            </a:r>
            <a:br>
              <a:rPr lang="pt-BR" sz="1800">
                <a:solidFill>
                  <a:srgbClr val="92D050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pt-BR" sz="1800">
                <a:solidFill>
                  <a:srgbClr val="92D05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pt-BR" sz="1700">
                <a:solidFill>
                  <a:srgbClr val="92D050"/>
                </a:solidFill>
                <a:latin typeface="Trebuchet MS"/>
                <a:ea typeface="Trebuchet MS"/>
                <a:cs typeface="Trebuchet MS"/>
                <a:sym typeface="Trebuchet MS"/>
              </a:rPr>
              <a:t>TELEFONE DE CONTATO</a:t>
            </a:r>
            <a:br>
              <a:rPr lang="pt-BR" sz="5000">
                <a:solidFill>
                  <a:srgbClr val="92D050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endParaRPr sz="14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02" name="Google Shape;202;p34"/>
          <p:cNvSpPr txBox="1"/>
          <p:nvPr/>
        </p:nvSpPr>
        <p:spPr>
          <a:xfrm>
            <a:off x="2230222" y="2368163"/>
            <a:ext cx="4775100" cy="43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 fontScale="62500" lnSpcReduction="20000"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D050"/>
              </a:buClr>
              <a:buSzPct val="100000"/>
              <a:buFont typeface="Arial"/>
              <a:buNone/>
            </a:pPr>
            <a:r>
              <a:rPr lang="pt-BR" sz="1500">
                <a:solidFill>
                  <a:srgbClr val="92D050"/>
                </a:solidFill>
                <a:latin typeface="Trebuchet MS"/>
                <a:ea typeface="Trebuchet MS"/>
                <a:cs typeface="Trebuchet MS"/>
                <a:sym typeface="Trebuchet MS"/>
              </a:rPr>
              <a:t>Cláudia Zimmermann Teixeira</a:t>
            </a:r>
            <a:endParaRPr sz="1500" b="1">
              <a:solidFill>
                <a:srgbClr val="92D05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1800">
              <a:solidFill>
                <a:srgbClr val="92D05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6"/>
          <p:cNvSpPr/>
          <p:nvPr/>
        </p:nvSpPr>
        <p:spPr>
          <a:xfrm>
            <a:off x="0" y="1"/>
            <a:ext cx="9144000" cy="1587000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347C36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40" name="Google Shape;140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21143" y="1"/>
            <a:ext cx="813249" cy="1881051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26"/>
          <p:cNvSpPr/>
          <p:nvPr/>
        </p:nvSpPr>
        <p:spPr>
          <a:xfrm>
            <a:off x="949725" y="1720975"/>
            <a:ext cx="7629900" cy="29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pt-BR" sz="1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pt-BR" sz="3300" b="1">
                <a:latin typeface="Trebuchet MS"/>
                <a:ea typeface="Trebuchet MS"/>
                <a:cs typeface="Trebuchet MS"/>
                <a:sym typeface="Trebuchet MS"/>
              </a:rPr>
              <a:t>Tema da Pesquisa</a:t>
            </a:r>
            <a:endParaRPr sz="110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45720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1800">
                <a:highlight>
                  <a:srgbClr val="FFFFFF"/>
                </a:highlight>
              </a:rPr>
              <a:t>Gestão Escolar inclusiva: um olhar sensível para  venezuelanos, haitianos, senegales que chegam  à EMEF Wolmar Salton.  </a:t>
            </a:r>
            <a:endParaRPr sz="1800">
              <a:highlight>
                <a:srgbClr val="FFFFFF"/>
              </a:highlight>
            </a:endParaRPr>
          </a:p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pt-BR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endParaRPr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42" name="Google Shape;142;p2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1631" y="430463"/>
            <a:ext cx="4314111" cy="10201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7"/>
          <p:cNvSpPr/>
          <p:nvPr/>
        </p:nvSpPr>
        <p:spPr>
          <a:xfrm>
            <a:off x="0" y="1"/>
            <a:ext cx="9144000" cy="1587000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347C36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48" name="Google Shape;148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21143" y="1"/>
            <a:ext cx="813249" cy="1881051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27"/>
          <p:cNvSpPr/>
          <p:nvPr/>
        </p:nvSpPr>
        <p:spPr>
          <a:xfrm>
            <a:off x="631150" y="1720975"/>
            <a:ext cx="8033400" cy="29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pt-BR" sz="1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pt-BR" sz="3300" b="1">
                <a:latin typeface="Trebuchet MS"/>
                <a:ea typeface="Trebuchet MS"/>
                <a:cs typeface="Trebuchet MS"/>
                <a:sym typeface="Trebuchet MS"/>
              </a:rPr>
              <a:t>Problema</a:t>
            </a:r>
            <a:endParaRPr sz="110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228600" algn="just" rtl="0">
              <a:lnSpc>
                <a:spcPct val="115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pt-BR" sz="1800">
                <a:latin typeface="Trebuchet MS"/>
                <a:ea typeface="Trebuchet MS"/>
                <a:cs typeface="Trebuchet MS"/>
                <a:sym typeface="Trebuchet MS"/>
              </a:rPr>
              <a:t>Como criar espaço na Gestão Escolar para promoção de processos de acolhimento e inclusão do aluno imigrante na Escola Municipal de Ensino Fundamental Wolmar Salton, valorizando a riqueza humana que os constituem? 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pt-BR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endParaRPr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50" name="Google Shape;150;p2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1631" y="430463"/>
            <a:ext cx="4314111" cy="10201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8"/>
          <p:cNvSpPr/>
          <p:nvPr/>
        </p:nvSpPr>
        <p:spPr>
          <a:xfrm>
            <a:off x="0" y="1"/>
            <a:ext cx="9144000" cy="1587000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347C36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56" name="Google Shape;156;p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21143" y="1"/>
            <a:ext cx="813249" cy="1881051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p28"/>
          <p:cNvSpPr/>
          <p:nvPr/>
        </p:nvSpPr>
        <p:spPr>
          <a:xfrm>
            <a:off x="949725" y="1720975"/>
            <a:ext cx="7629900" cy="29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pt-BR" sz="1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pt-BR" sz="3300" b="1">
                <a:latin typeface="Trebuchet MS"/>
                <a:ea typeface="Trebuchet MS"/>
                <a:cs typeface="Trebuchet MS"/>
                <a:sym typeface="Trebuchet MS"/>
              </a:rPr>
              <a:t>Objetivo geral </a:t>
            </a:r>
            <a:endParaRPr sz="110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4445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/>
              <a:t>Compreender o processo de imigração na sua riqueza humana para construir estratégias pedagógicas que possibilitem através do Orientador Educacional acolher e incluir a criança imigrante em contexto educacional, social e cultural. </a:t>
            </a:r>
            <a:endParaRPr sz="1800"/>
          </a:p>
          <a:p>
            <a:pPr marL="22860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800"/>
          </a:p>
          <a:p>
            <a:pPr marL="0" marR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58" name="Google Shape;158;p2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1631" y="430463"/>
            <a:ext cx="4314111" cy="10201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9"/>
          <p:cNvSpPr/>
          <p:nvPr/>
        </p:nvSpPr>
        <p:spPr>
          <a:xfrm>
            <a:off x="0" y="-466524"/>
            <a:ext cx="9144000" cy="1587000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347C36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64" name="Google Shape;164;p29"/>
          <p:cNvSpPr/>
          <p:nvPr/>
        </p:nvSpPr>
        <p:spPr>
          <a:xfrm>
            <a:off x="298800" y="1120475"/>
            <a:ext cx="8633100" cy="38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pt-BR" sz="1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pt-BR" sz="2800" b="1">
                <a:latin typeface="Trebuchet MS"/>
                <a:ea typeface="Trebuchet MS"/>
                <a:cs typeface="Trebuchet MS"/>
                <a:sym typeface="Trebuchet MS"/>
              </a:rPr>
              <a:t>Objetivos Específicos</a:t>
            </a:r>
            <a:endParaRPr sz="600"/>
          </a:p>
          <a:p>
            <a:pPr marL="457200" lvl="0" indent="-3175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pt-BR" sz="1800"/>
              <a:t>Reconhecer quem são os imigrantes que chegam à Escola Municipal de Ensino Fundamental Wolmar Salton e sua riqueza humana.</a:t>
            </a:r>
            <a:endParaRPr sz="1800"/>
          </a:p>
          <a:p>
            <a:pPr marL="457200" lvl="0" indent="-3429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Identificar e analisar as políticas públicas de educação que tratam da imigração a nível municipal, estadual e federal.</a:t>
            </a:r>
            <a:endParaRPr sz="1800"/>
          </a:p>
          <a:p>
            <a:pPr marL="457200" lvl="0" indent="-3429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Compreender a riqueza humana que constitui os imigrantes e perpassam o processo de escolarização.</a:t>
            </a:r>
            <a:endParaRPr sz="1800"/>
          </a:p>
          <a:p>
            <a:pPr marL="457200" lvl="0" indent="-3429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Implementar estratégias colaborativas entre a Gestão Escolar e a Orientação Educacional para promover o acolhimento e a inclusão do aluno imigrante na EMEF Wolmar Salton.</a:t>
            </a:r>
            <a:endParaRPr sz="1800"/>
          </a:p>
          <a:p>
            <a:pPr marL="45720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1800"/>
          </a:p>
        </p:txBody>
      </p:sp>
      <p:pic>
        <p:nvPicPr>
          <p:cNvPr id="165" name="Google Shape;165;p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1625" y="430471"/>
            <a:ext cx="4314126" cy="69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0"/>
          <p:cNvSpPr/>
          <p:nvPr/>
        </p:nvSpPr>
        <p:spPr>
          <a:xfrm>
            <a:off x="0" y="-488549"/>
            <a:ext cx="9144000" cy="1587000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347C36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71" name="Google Shape;171;p30"/>
          <p:cNvSpPr/>
          <p:nvPr/>
        </p:nvSpPr>
        <p:spPr>
          <a:xfrm>
            <a:off x="174900" y="1098450"/>
            <a:ext cx="8794200" cy="38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300" b="1">
                <a:latin typeface="Trebuchet MS"/>
                <a:ea typeface="Trebuchet MS"/>
                <a:cs typeface="Trebuchet MS"/>
                <a:sym typeface="Trebuchet MS"/>
              </a:rPr>
              <a:t>Justificativa </a:t>
            </a:r>
            <a:endParaRPr sz="3300" b="1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45720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1000" b="1">
                <a:latin typeface="Trebuchet MS"/>
                <a:ea typeface="Trebuchet MS"/>
                <a:cs typeface="Trebuchet MS"/>
                <a:sym typeface="Trebuchet MS"/>
              </a:rPr>
              <a:t>Muitos imigrantes chegaram às escolas municipais de Passo Fundo nos últimos anos, gestores e professores vivenciam tentativas de incluir esses alunos no contexto escolar, porém as barreiras culturais e de idioma tornam a tarefa complexa. Como orientadora educacional e professora de Língua Portuguesa a presença do aluno estrangeiro, muitas vezes à margem da sala de aula, me inquieta e faz refletir, no sentido de encontrar  alternativas para efetivar o processo de acolhimento e de valorização da cultura do imigrante, na perspectiva de inseri-lo no novo contexto educacional que vivencia.</a:t>
            </a:r>
            <a:endParaRPr sz="1000" b="1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45720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1000" b="1">
                <a:latin typeface="Trebuchet MS"/>
                <a:ea typeface="Trebuchet MS"/>
                <a:cs typeface="Trebuchet MS"/>
                <a:sym typeface="Trebuchet MS"/>
              </a:rPr>
              <a:t>O aluno imigrante que chega em Passo Fundo, em especial à EMEF Wolmar Salton busca melhores oportunidades, trazendo consigo muitas esperanças e incertezas. A transição para um novo país, para uma nova escola é um processo complexo e desafiador tanto para o aluno quanto para a escola, necessitando de acompanhamento individualizado,  acolhedor e sensível para  inserção no processo educativo.</a:t>
            </a:r>
            <a:endParaRPr sz="1000" b="1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45720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1000" b="1">
                <a:latin typeface="Trebuchet MS"/>
                <a:ea typeface="Trebuchet MS"/>
                <a:cs typeface="Trebuchet MS"/>
                <a:sym typeface="Trebuchet MS"/>
              </a:rPr>
              <a:t>Desse modo, a Gestão Escolar através do Orientador Educacional precisa iniciar o processo de acolhimento, inclusão e de valorização da cultura do imigrante, na perspectiva de inseri-lo no novo contexto educacional que vivencia, desenvolvendo  estratégias para que o aluno se sinta valorizado e seguro através da promoção de uma escola que valoriza a diversidade cultural. </a:t>
            </a:r>
            <a:endParaRPr sz="1000" b="1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endParaRPr sz="1000" b="1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000" b="1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pt-BR" sz="1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endParaRPr sz="10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72" name="Google Shape;172;p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581" y="78313"/>
            <a:ext cx="4314111" cy="10201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1"/>
          <p:cNvSpPr/>
          <p:nvPr/>
        </p:nvSpPr>
        <p:spPr>
          <a:xfrm>
            <a:off x="0" y="0"/>
            <a:ext cx="9144000" cy="1077900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347C36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78" name="Google Shape;178;p31"/>
          <p:cNvSpPr/>
          <p:nvPr/>
        </p:nvSpPr>
        <p:spPr>
          <a:xfrm>
            <a:off x="160075" y="1035100"/>
            <a:ext cx="8419500" cy="40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pt-BR" sz="1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pt-BR" sz="3300" b="1">
                <a:latin typeface="Trebuchet MS"/>
                <a:ea typeface="Trebuchet MS"/>
                <a:cs typeface="Trebuchet MS"/>
                <a:sym typeface="Trebuchet MS"/>
              </a:rPr>
              <a:t>Referencial teórico</a:t>
            </a:r>
            <a:endParaRPr sz="110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latin typeface="Trebuchet MS"/>
                <a:ea typeface="Trebuchet MS"/>
                <a:cs typeface="Trebuchet MS"/>
                <a:sym typeface="Trebuchet MS"/>
              </a:rPr>
              <a:t>1.1-Imigração - </a:t>
            </a:r>
            <a:r>
              <a:rPr lang="pt-BR">
                <a:latin typeface="Trebuchet MS"/>
                <a:ea typeface="Trebuchet MS"/>
                <a:cs typeface="Trebuchet MS"/>
                <a:sym typeface="Trebuchet MS"/>
              </a:rPr>
              <a:t>Bauman (2017), Diallo (2021) Tesdesco ( 2013 )</a:t>
            </a:r>
            <a:r>
              <a:rPr lang="pt-BR" sz="1200"/>
              <a:t> subsídios teóricos </a:t>
            </a:r>
            <a:r>
              <a:rPr lang="pt-BR" sz="1200" b="1"/>
              <a:t>  </a:t>
            </a:r>
            <a:r>
              <a:rPr lang="pt-BR" sz="1200"/>
              <a:t>que investigam as motivações dos migrantes, os desafios que enfrentam, as relações das políticas públicas e os direitos dos imigrantes através de uma abordagem humanitária e inclusiva.</a:t>
            </a:r>
            <a:r>
              <a:rPr lang="pt-BR" sz="180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latin typeface="Trebuchet MS"/>
                <a:ea typeface="Trebuchet MS"/>
                <a:cs typeface="Trebuchet MS"/>
                <a:sym typeface="Trebuchet MS"/>
              </a:rPr>
              <a:t>1.2-Legislação </a:t>
            </a:r>
            <a:endParaRPr sz="1200"/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1100" u="sng"/>
              <a:t>Internacionais </a:t>
            </a:r>
            <a:r>
              <a:rPr lang="pt-BR" sz="1100"/>
              <a:t>- Declaração Universal dos Direitos Humanos, Declaração dos Direitos da Criança, Pacto Global para a Migração Segura, Ordeiras e Regulares. </a:t>
            </a:r>
            <a:endParaRPr sz="1100"/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1100" u="sng"/>
              <a:t>Leis Brasileiras</a:t>
            </a:r>
            <a:r>
              <a:rPr lang="pt-BR" sz="1100"/>
              <a:t>-  Nº 6.815/1980, LDB  9394/96, 13.445/2017  e a Resolução CNE/CEB Nº 3 de maio de 2016</a:t>
            </a:r>
            <a:endParaRPr sz="1100"/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1100" u="sng"/>
              <a:t>Municipais</a:t>
            </a:r>
            <a:r>
              <a:rPr lang="pt-BR" sz="1100"/>
              <a:t>- Plano Municipal de Educação e a Resolução 034/2023.</a:t>
            </a:r>
            <a:endParaRPr sz="1100"/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100"/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180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br>
              <a:rPr lang="pt-BR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endParaRPr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79" name="Google Shape;179;p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7881" y="57763"/>
            <a:ext cx="4314111" cy="10201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2"/>
          <p:cNvSpPr/>
          <p:nvPr/>
        </p:nvSpPr>
        <p:spPr>
          <a:xfrm>
            <a:off x="0" y="0"/>
            <a:ext cx="9144000" cy="1120500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347C36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85" name="Google Shape;185;p32"/>
          <p:cNvSpPr/>
          <p:nvPr/>
        </p:nvSpPr>
        <p:spPr>
          <a:xfrm>
            <a:off x="234775" y="1301875"/>
            <a:ext cx="8697000" cy="339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latin typeface="Trebuchet MS"/>
                <a:ea typeface="Trebuchet MS"/>
                <a:cs typeface="Trebuchet MS"/>
                <a:sym typeface="Trebuchet MS"/>
              </a:rPr>
              <a:t>1.3-Inclusão - </a:t>
            </a:r>
            <a:r>
              <a:rPr lang="pt-BR">
                <a:latin typeface="Trebuchet MS"/>
                <a:ea typeface="Trebuchet MS"/>
                <a:cs typeface="Trebuchet MS"/>
                <a:sym typeface="Trebuchet MS"/>
              </a:rPr>
              <a:t>Martins (2003 ) Arroyo (2011,2013,2014) </a:t>
            </a:r>
            <a:r>
              <a:rPr lang="pt-BR" sz="1200"/>
              <a:t>Analisam a complexidade das relações sociais, as trajetórias de vida. Observam a educação como meio essencial para a inclusão do imigrante, mostra que a escola deve ser um espaço acolhedor e inclusivo, que respeita a diversidade cultural, sendo a educação instrumento de transformação social. </a:t>
            </a:r>
            <a:endParaRPr sz="120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20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latin typeface="Trebuchet MS"/>
                <a:ea typeface="Trebuchet MS"/>
                <a:cs typeface="Trebuchet MS"/>
                <a:sym typeface="Trebuchet MS"/>
              </a:rPr>
              <a:t>1.4-Orientação Escolar e o olhar e escuta sensível - </a:t>
            </a:r>
            <a:r>
              <a:rPr lang="pt-BR" sz="1200" b="1">
                <a:latin typeface="Trebuchet MS"/>
                <a:ea typeface="Trebuchet MS"/>
                <a:cs typeface="Trebuchet MS"/>
                <a:sym typeface="Trebuchet MS"/>
              </a:rPr>
              <a:t>Placco (1994), Grinspum (2010) e Castro (2011) - </a:t>
            </a:r>
            <a:r>
              <a:rPr lang="pt-BR" sz="1200">
                <a:latin typeface="Trebuchet MS"/>
                <a:ea typeface="Trebuchet MS"/>
                <a:cs typeface="Trebuchet MS"/>
                <a:sym typeface="Trebuchet MS"/>
              </a:rPr>
              <a:t>O orientador educacional ocupa importante papel na gestão escolar  através do desenvolvimento de práticas assertivas, relações de qualidade, baseadas na confiança, no diálogo e nos contatos significativos  . Através da metodologia de escuta sensível de Barbier (2002)</a:t>
            </a:r>
            <a:r>
              <a:rPr lang="pt-BR" sz="1200"/>
              <a:t> onde  o pesquisador que vai a campo deve sentir e acolher o universo afetivo do outro, para compreender ideias, valores,  ou seja compreender a existencialidade, aceitando o outro sem julgamentos.</a:t>
            </a:r>
            <a:endParaRPr sz="120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20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latin typeface="Trebuchet MS"/>
                <a:ea typeface="Trebuchet MS"/>
                <a:cs typeface="Trebuchet MS"/>
                <a:sym typeface="Trebuchet MS"/>
              </a:rPr>
              <a:t>1.5- Teorias de Aprendizagem</a:t>
            </a:r>
            <a:r>
              <a:rPr lang="pt-BR">
                <a:latin typeface="Trebuchet MS"/>
                <a:ea typeface="Trebuchet MS"/>
                <a:cs typeface="Trebuchet MS"/>
                <a:sym typeface="Trebuchet MS"/>
              </a:rPr>
              <a:t>-  </a:t>
            </a:r>
            <a:r>
              <a:rPr lang="pt-BR" sz="1200"/>
              <a:t>Charlot (200), Fortes (2000), Paulo Freire (1999) - Ao receber o aluno imigrante, se faz necessário refletir sobre o conceito de escola,  da importância do conhecimento intitulado pela humanidade e das relações de afeto e acolhimento. Efetivar o processo de acolhimento  a partir da Língua Portuguesa  é desafio que exige a aplicação de teorias educacionais eficientes, as teorias de Vygotsky e Ausubel (Moreira 2022)oferecem suporte teórico humanista, essencial para o desenvolvimento de atividades pedagógicas que tenham o aluno como centro do processo educativo. </a:t>
            </a:r>
            <a:endParaRPr sz="120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20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20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20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20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20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20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pt-BR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endParaRPr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86" name="Google Shape;186;p3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5600" y="89000"/>
            <a:ext cx="4314126" cy="988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3"/>
          <p:cNvSpPr/>
          <p:nvPr/>
        </p:nvSpPr>
        <p:spPr>
          <a:xfrm>
            <a:off x="0" y="0"/>
            <a:ext cx="9144000" cy="988800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347C36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92" name="Google Shape;192;p33"/>
          <p:cNvSpPr/>
          <p:nvPr/>
        </p:nvSpPr>
        <p:spPr>
          <a:xfrm>
            <a:off x="234775" y="942025"/>
            <a:ext cx="8697000" cy="411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pt-BR" sz="3000" b="1">
                <a:latin typeface="Trebuchet MS"/>
                <a:ea typeface="Trebuchet MS"/>
                <a:cs typeface="Trebuchet MS"/>
                <a:sym typeface="Trebuchet MS"/>
              </a:rPr>
              <a:t>Referencial Metodológico</a:t>
            </a:r>
            <a:endParaRPr sz="800"/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1800">
                <a:latin typeface="Trebuchet MS"/>
                <a:ea typeface="Trebuchet MS"/>
                <a:cs typeface="Trebuchet MS"/>
                <a:sym typeface="Trebuchet MS"/>
              </a:rPr>
              <a:t>TIPO</a:t>
            </a:r>
            <a:r>
              <a:rPr lang="pt-BR" sz="1200">
                <a:latin typeface="Trebuchet MS"/>
                <a:ea typeface="Trebuchet MS"/>
                <a:cs typeface="Trebuchet MS"/>
                <a:sym typeface="Trebuchet MS"/>
              </a:rPr>
              <a:t> - QUALITATIVA, biográfica, pesquisa – ação Thiollent (2008) é possível estudar dinamicamente os problemas, decisões, ações, negociações, conflitos, tomadas de consciência que ocorrem entre os agentes durante o processo de transformação da situação. </a:t>
            </a:r>
            <a:endParaRPr sz="1200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1800" b="1">
                <a:latin typeface="Trebuchet MS"/>
                <a:ea typeface="Trebuchet MS"/>
                <a:cs typeface="Trebuchet MS"/>
                <a:sym typeface="Trebuchet MS"/>
              </a:rPr>
              <a:t>LOCUS</a:t>
            </a:r>
            <a:r>
              <a:rPr lang="pt-BR" sz="1200">
                <a:latin typeface="Trebuchet MS"/>
                <a:ea typeface="Trebuchet MS"/>
                <a:cs typeface="Trebuchet MS"/>
                <a:sym typeface="Trebuchet MS"/>
              </a:rPr>
              <a:t> - EMEF Wolmar Salton (proximidade com a empresa JBS)</a:t>
            </a:r>
            <a:endParaRPr sz="1200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1800" b="1">
                <a:latin typeface="Trebuchet MS"/>
                <a:ea typeface="Trebuchet MS"/>
                <a:cs typeface="Trebuchet MS"/>
                <a:sym typeface="Trebuchet MS"/>
              </a:rPr>
              <a:t>CORPUS</a:t>
            </a:r>
            <a:r>
              <a:rPr lang="pt-BR" sz="1200">
                <a:latin typeface="Trebuchet MS"/>
                <a:ea typeface="Trebuchet MS"/>
                <a:cs typeface="Trebuchet MS"/>
                <a:sym typeface="Trebuchet MS"/>
              </a:rPr>
              <a:t> - IMIGRANTES VENEZUELANOS, HAITIANOS E SENEGALESES</a:t>
            </a:r>
            <a:endParaRPr sz="1200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1800" b="1">
                <a:latin typeface="Trebuchet MS"/>
                <a:ea typeface="Trebuchet MS"/>
                <a:cs typeface="Trebuchet MS"/>
                <a:sym typeface="Trebuchet MS"/>
              </a:rPr>
              <a:t>COLETA DE DADOS</a:t>
            </a:r>
            <a:r>
              <a:rPr lang="pt-BR" sz="1200">
                <a:latin typeface="Trebuchet MS"/>
                <a:ea typeface="Trebuchet MS"/>
                <a:cs typeface="Trebuchet MS"/>
                <a:sym typeface="Trebuchet MS"/>
              </a:rPr>
              <a:t>:  ENTREVISTA – </a:t>
            </a:r>
            <a:r>
              <a:rPr lang="pt-BR" sz="1200"/>
              <a:t>Segundo Bertaux apud Beaud (1996), narrativa de vida é uma forma de extrair saberes práticos, descrição das experiências vividas e dos contextos</a:t>
            </a:r>
            <a:r>
              <a:rPr lang="pt-BR" sz="1200" b="1"/>
              <a:t>.  </a:t>
            </a:r>
            <a:endParaRPr sz="1200" b="1"/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1800" b="1">
                <a:latin typeface="Trebuchet MS"/>
                <a:ea typeface="Trebuchet MS"/>
                <a:cs typeface="Trebuchet MS"/>
                <a:sym typeface="Trebuchet MS"/>
              </a:rPr>
              <a:t>ANÁLISE DE DADOS </a:t>
            </a:r>
            <a:r>
              <a:rPr lang="pt-BR" sz="1200">
                <a:latin typeface="Trebuchet MS"/>
                <a:ea typeface="Trebuchet MS"/>
                <a:cs typeface="Trebuchet MS"/>
                <a:sym typeface="Trebuchet MS"/>
              </a:rPr>
              <a:t>- ANÁLISE DO DISCURSO - </a:t>
            </a:r>
            <a:r>
              <a:rPr lang="pt-BR" sz="1200"/>
              <a:t> ORLANDI (2001)  O próprio nome indica que a Análise do Discurso não trata da língua, não trata da gramática, embora todas essas coisas lhe interessem. Ela trata do discurso. </a:t>
            </a:r>
            <a:endParaRPr sz="120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20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20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20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pt-BR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endParaRPr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93" name="Google Shape;193;p3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5600" y="89000"/>
            <a:ext cx="4314126" cy="561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Personalizada 2">
      <a:dk1>
        <a:srgbClr val="454F59"/>
      </a:dk1>
      <a:lt1>
        <a:srgbClr val="FFFFFF"/>
      </a:lt1>
      <a:dk2>
        <a:srgbClr val="6A7887"/>
      </a:dk2>
      <a:lt2>
        <a:srgbClr val="E7E6E6"/>
      </a:lt2>
      <a:accent1>
        <a:srgbClr val="1D9A78"/>
      </a:accent1>
      <a:accent2>
        <a:srgbClr val="7BC68E"/>
      </a:accent2>
      <a:accent3>
        <a:srgbClr val="3F3F3F"/>
      </a:accent3>
      <a:accent4>
        <a:srgbClr val="3F3F3F"/>
      </a:accent4>
      <a:accent5>
        <a:srgbClr val="595959"/>
      </a:accent5>
      <a:accent6>
        <a:srgbClr val="595959"/>
      </a:accent6>
      <a:hlink>
        <a:srgbClr val="595959"/>
      </a:hlink>
      <a:folHlink>
        <a:srgbClr val="59595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985</Words>
  <Application>Microsoft Office PowerPoint</Application>
  <PresentationFormat>Apresentação na tela (16:9)</PresentationFormat>
  <Paragraphs>69</Paragraphs>
  <Slides>10</Slides>
  <Notes>10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Simple Light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MUITO OBRIGADA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Claudia</dc:creator>
  <cp:lastModifiedBy>claudia zimmermann</cp:lastModifiedBy>
  <cp:revision>1</cp:revision>
  <dcterms:modified xsi:type="dcterms:W3CDTF">2024-09-12T15:17:22Z</dcterms:modified>
</cp:coreProperties>
</file>