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7102475" cy="102330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28">
          <p15:clr>
            <a:srgbClr val="A4A3A4"/>
          </p15:clr>
        </p15:guide>
        <p15:guide id="2" pos="3792">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bq3yRt90ZahZ5ILE8QuESOES6z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3B7D85F-E4DB-4B4D-AE55-6F40E7D6497A}">
  <a:tblStyle styleId="{13B7D85F-E4DB-4B4D-AE55-6F40E7D6497A}"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guide orient="horz" pos="2128"/>
        <p:guide pos="37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8163" cy="51276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9pPr>
          </a:lstStyle>
          <a:p>
            <a:endParaRPr/>
          </a:p>
        </p:txBody>
      </p:sp>
      <p:sp>
        <p:nvSpPr>
          <p:cNvPr id="4" name="Google Shape;4;n"/>
          <p:cNvSpPr txBox="1">
            <a:spLocks noGrp="1"/>
          </p:cNvSpPr>
          <p:nvPr>
            <p:ph type="dt" idx="10"/>
          </p:nvPr>
        </p:nvSpPr>
        <p:spPr>
          <a:xfrm>
            <a:off x="4024313" y="0"/>
            <a:ext cx="3078162" cy="512763"/>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9pPr>
          </a:lstStyle>
          <a:p>
            <a:endParaRPr/>
          </a:p>
        </p:txBody>
      </p:sp>
      <p:sp>
        <p:nvSpPr>
          <p:cNvPr id="5" name="Google Shape;5;n"/>
          <p:cNvSpPr>
            <a:spLocks noGrp="1" noRot="1" noChangeAspect="1"/>
          </p:cNvSpPr>
          <p:nvPr>
            <p:ph type="sldImg" idx="3"/>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9pPr>
          </a:lstStyle>
          <a:p>
            <a:endParaRPr/>
          </a:p>
        </p:txBody>
      </p:sp>
      <p:sp>
        <p:nvSpPr>
          <p:cNvPr id="7" name="Google Shape;7;n"/>
          <p:cNvSpPr txBox="1">
            <a:spLocks noGrp="1"/>
          </p:cNvSpPr>
          <p:nvPr>
            <p:ph type="ftr" idx="11"/>
          </p:nvPr>
        </p:nvSpPr>
        <p:spPr>
          <a:xfrm>
            <a:off x="0" y="9721850"/>
            <a:ext cx="3078163" cy="512763"/>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icrosoft YaHei"/>
                <a:ea typeface="Microsoft YaHei"/>
                <a:cs typeface="Microsoft YaHei"/>
                <a:sym typeface="Microsoft YaHe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Microsoft YaHei"/>
                <a:ea typeface="Microsoft YaHei"/>
                <a:cs typeface="Microsoft YaHei"/>
                <a:sym typeface="Microsoft YaHei"/>
              </a:defRPr>
            </a:lvl9pPr>
          </a:lstStyle>
          <a:p>
            <a:endParaRPr/>
          </a:p>
        </p:txBody>
      </p:sp>
      <p:sp>
        <p:nvSpPr>
          <p:cNvPr id="8" name="Google Shape;8;n"/>
          <p:cNvSpPr txBox="1">
            <a:spLocks noGrp="1"/>
          </p:cNvSpPr>
          <p:nvPr>
            <p:ph type="sldNum" idx="12"/>
          </p:nvPr>
        </p:nvSpPr>
        <p:spPr>
          <a:xfrm>
            <a:off x="4024313" y="9721850"/>
            <a:ext cx="3078162" cy="512763"/>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pt-BR" sz="1200" b="0" i="0" u="none" strike="noStrike" cap="none">
                <a:solidFill>
                  <a:schemeClr val="dk1"/>
                </a:solidFill>
                <a:latin typeface="Microsoft YaHei"/>
                <a:ea typeface="Microsoft YaHei"/>
                <a:cs typeface="Microsoft YaHei"/>
                <a:sym typeface="Microsoft YaHei"/>
              </a:rPr>
              <a:t>‹nº›</a:t>
            </a:fld>
            <a:endParaRPr sz="1200" b="0" i="0" u="none" strike="noStrike" cap="none">
              <a:solidFill>
                <a:schemeClr val="dk1"/>
              </a:solidFill>
              <a:latin typeface="Microsoft YaHei"/>
              <a:ea typeface="Microsoft YaHei"/>
              <a:cs typeface="Microsoft YaHei"/>
              <a:sym typeface="Microsoft YaHe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
        <p:nvSpPr>
          <p:cNvPr id="84" name="Google Shape;84;p1: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0: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
        <p:nvSpPr>
          <p:cNvPr id="152" name="Google Shape;152;p10: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
        <p:nvSpPr>
          <p:cNvPr id="91" name="Google Shape;91;p2: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
        <p:nvSpPr>
          <p:cNvPr id="98" name="Google Shape;98;p3: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
        <p:nvSpPr>
          <p:cNvPr id="105" name="Google Shape;105;p4: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
        <p:nvSpPr>
          <p:cNvPr id="113" name="Google Shape;113;p5: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
        <p:nvSpPr>
          <p:cNvPr id="120" name="Google Shape;120;p6: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7: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7: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8: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p8: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9:notes"/>
          <p:cNvSpPr>
            <a:spLocks noGrp="1" noRot="1" noChangeAspect="1"/>
          </p:cNvSpPr>
          <p:nvPr>
            <p:ph type="sldImg" idx="2"/>
          </p:nvPr>
        </p:nvSpPr>
        <p:spPr>
          <a:xfrm>
            <a:off x="482600" y="1279525"/>
            <a:ext cx="6140450"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9:notes"/>
          <p:cNvSpPr txBox="1">
            <a:spLocks noGrp="1"/>
          </p:cNvSpPr>
          <p:nvPr>
            <p:ph type="body" idx="1"/>
          </p:nvPr>
        </p:nvSpPr>
        <p:spPr>
          <a:xfrm>
            <a:off x="711200" y="4926013"/>
            <a:ext cx="5683250" cy="402907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b="0" i="0" u="none" strike="noStrike" cap="none">
              <a:solidFill>
                <a:schemeClr val="dk1"/>
              </a:solidFill>
              <a:latin typeface="Microsoft YaHei"/>
              <a:ea typeface="Microsoft YaHei"/>
              <a:cs typeface="Microsoft YaHei"/>
              <a:sym typeface="Microsoft YaHe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1524000" y="1322962"/>
            <a:ext cx="9144000" cy="2187001"/>
          </a:xfrm>
          <a:prstGeom prst="rect">
            <a:avLst/>
          </a:prstGeom>
          <a:noFill/>
          <a:ln>
            <a:noFill/>
          </a:ln>
        </p:spPr>
        <p:txBody>
          <a:bodyPr spcFirstLastPara="1" wrap="square" lIns="91425" tIns="45700" rIns="91425" bIns="45700" anchor="b" anchorCtr="0">
            <a:normAutofit/>
          </a:bodyPr>
          <a:lstStyle>
            <a:lvl1pPr lvl="0" algn="ctr">
              <a:lnSpc>
                <a:spcPct val="130000"/>
              </a:lnSpc>
              <a:spcBef>
                <a:spcPts val="0"/>
              </a:spcBef>
              <a:spcAft>
                <a:spcPts val="0"/>
              </a:spcAft>
              <a:buClr>
                <a:schemeClr val="dk1"/>
              </a:buClr>
              <a:buSzPts val="6000"/>
              <a:buFont typeface="Calibri"/>
              <a:buNone/>
              <a:defRPr sz="600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
        <p:nvSpPr>
          <p:cNvPr id="20" name="Google Shape;20;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3F3F3F"/>
              </a:buClr>
              <a:buSzPts val="2400"/>
              <a:buNone/>
              <a:defRPr sz="2400">
                <a:solidFill>
                  <a:srgbClr val="3F3F3F"/>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p:cSld name="Content">
    <p:spTree>
      <p:nvGrpSpPr>
        <p:cNvPr id="1" name="Shape 71"/>
        <p:cNvGrpSpPr/>
        <p:nvPr/>
      </p:nvGrpSpPr>
      <p:grpSpPr>
        <a:xfrm>
          <a:off x="0" y="0"/>
          <a:ext cx="0" cy="0"/>
          <a:chOff x="0" y="0"/>
          <a:chExt cx="0" cy="0"/>
        </a:xfrm>
      </p:grpSpPr>
      <p:sp>
        <p:nvSpPr>
          <p:cNvPr id="72" name="Google Shape;7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
        <p:nvSpPr>
          <p:cNvPr id="75" name="Google Shape;75;p21"/>
          <p:cNvSpPr txBox="1">
            <a:spLocks noGrp="1"/>
          </p:cNvSpPr>
          <p:nvPr>
            <p:ph type="body" idx="1"/>
          </p:nvPr>
        </p:nvSpPr>
        <p:spPr>
          <a:xfrm>
            <a:off x="838200" y="551543"/>
            <a:ext cx="10515600" cy="555897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type="tx">
  <p:cSld name="TITLE_AND_BODY">
    <p:spTree>
      <p:nvGrpSpPr>
        <p:cNvPr id="1" name="Shape 76"/>
        <p:cNvGrpSpPr/>
        <p:nvPr/>
      </p:nvGrpSpPr>
      <p:grpSpPr>
        <a:xfrm>
          <a:off x="0" y="0"/>
          <a:ext cx="0" cy="0"/>
          <a:chOff x="0" y="0"/>
          <a:chExt cx="0" cy="0"/>
        </a:xfrm>
      </p:grpSpPr>
      <p:sp>
        <p:nvSpPr>
          <p:cNvPr id="77" name="Google Shape;77;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sz="4400"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647700" y="1825625"/>
            <a:ext cx="105156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F3F3F"/>
              </a:buClr>
              <a:buSzPts val="2800"/>
              <a:buNone/>
              <a:defRPr sz="2800">
                <a:solidFill>
                  <a:srgbClr val="3F3F3F"/>
                </a:solidFill>
                <a:latin typeface="Calibri"/>
                <a:ea typeface="Calibri"/>
                <a:cs typeface="Calibri"/>
                <a:sym typeface="Calibri"/>
              </a:defRPr>
            </a:lvl1pPr>
            <a:lvl2pPr marL="914400" lvl="1" indent="-381000" algn="l">
              <a:lnSpc>
                <a:spcPct val="90000"/>
              </a:lnSpc>
              <a:spcBef>
                <a:spcPts val="500"/>
              </a:spcBef>
              <a:spcAft>
                <a:spcPts val="0"/>
              </a:spcAft>
              <a:buClr>
                <a:srgbClr val="3F3F3F"/>
              </a:buClr>
              <a:buSzPts val="2400"/>
              <a:buChar char="•"/>
              <a:defRPr sz="2400">
                <a:solidFill>
                  <a:srgbClr val="3F3F3F"/>
                </a:solidFill>
                <a:latin typeface="Calibri"/>
                <a:ea typeface="Calibri"/>
                <a:cs typeface="Calibri"/>
                <a:sym typeface="Calibri"/>
              </a:defRPr>
            </a:lvl2pPr>
            <a:lvl3pPr marL="1371600" lvl="2" indent="-355600" algn="l">
              <a:lnSpc>
                <a:spcPct val="90000"/>
              </a:lnSpc>
              <a:spcBef>
                <a:spcPts val="500"/>
              </a:spcBef>
              <a:spcAft>
                <a:spcPts val="0"/>
              </a:spcAft>
              <a:buClr>
                <a:srgbClr val="3F3F3F"/>
              </a:buClr>
              <a:buSzPts val="2000"/>
              <a:buChar char="•"/>
              <a:defRPr sz="2000">
                <a:solidFill>
                  <a:srgbClr val="3F3F3F"/>
                </a:solidFill>
                <a:latin typeface="Calibri"/>
                <a:ea typeface="Calibri"/>
                <a:cs typeface="Calibri"/>
                <a:sym typeface="Calibri"/>
              </a:defRPr>
            </a:lvl3pPr>
            <a:lvl4pPr marL="1828800" lvl="3" indent="-342900" algn="l">
              <a:lnSpc>
                <a:spcPct val="90000"/>
              </a:lnSpc>
              <a:spcBef>
                <a:spcPts val="500"/>
              </a:spcBef>
              <a:spcAft>
                <a:spcPts val="0"/>
              </a:spcAft>
              <a:buClr>
                <a:srgbClr val="3F3F3F"/>
              </a:buClr>
              <a:buSzPts val="1800"/>
              <a:buChar char="•"/>
              <a:defRPr sz="1800">
                <a:solidFill>
                  <a:srgbClr val="3F3F3F"/>
                </a:solidFill>
                <a:latin typeface="Calibri"/>
                <a:ea typeface="Calibri"/>
                <a:cs typeface="Calibri"/>
                <a:sym typeface="Calibri"/>
              </a:defRPr>
            </a:lvl4pPr>
            <a:lvl5pPr marL="2286000" lvl="4" indent="-342900" algn="l">
              <a:lnSpc>
                <a:spcPct val="90000"/>
              </a:lnSpc>
              <a:spcBef>
                <a:spcPts val="500"/>
              </a:spcBef>
              <a:spcAft>
                <a:spcPts val="0"/>
              </a:spcAft>
              <a:buClr>
                <a:srgbClr val="3F3F3F"/>
              </a:buClr>
              <a:buSzPts val="1800"/>
              <a:buChar char="•"/>
              <a:defRPr sz="1800">
                <a:solidFill>
                  <a:srgbClr val="3F3F3F"/>
                </a:solidFill>
                <a:latin typeface="Calibri"/>
                <a:ea typeface="Calibri"/>
                <a:cs typeface="Calibri"/>
                <a:sym typeface="Calibri"/>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14"/>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sz="4400" b="0" i="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4"/>
          <p:cNvSpPr txBox="1">
            <a:spLocks noGrp="1"/>
          </p:cNvSpPr>
          <p:nvPr>
            <p:ph type="body" idx="1"/>
          </p:nvPr>
        </p:nvSpPr>
        <p:spPr>
          <a:xfrm>
            <a:off x="647700" y="1825625"/>
            <a:ext cx="51816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1000"/>
              </a:spcBef>
              <a:spcAft>
                <a:spcPts val="0"/>
              </a:spcAft>
              <a:buClr>
                <a:srgbClr val="3F3F3F"/>
              </a:buClr>
              <a:buSzPts val="2800"/>
              <a:buNone/>
              <a:defRPr sz="2800">
                <a:solidFill>
                  <a:srgbClr val="3F3F3F"/>
                </a:solidFill>
                <a:latin typeface="Calibri"/>
                <a:ea typeface="Calibri"/>
                <a:cs typeface="Calibri"/>
                <a:sym typeface="Calibri"/>
              </a:defRPr>
            </a:lvl1pPr>
            <a:lvl2pPr marL="914400" lvl="1" indent="-381000" algn="l">
              <a:lnSpc>
                <a:spcPct val="150000"/>
              </a:lnSpc>
              <a:spcBef>
                <a:spcPts val="500"/>
              </a:spcBef>
              <a:spcAft>
                <a:spcPts val="0"/>
              </a:spcAft>
              <a:buClr>
                <a:srgbClr val="3F3F3F"/>
              </a:buClr>
              <a:buSzPts val="2400"/>
              <a:buChar char="•"/>
              <a:defRPr sz="2400">
                <a:solidFill>
                  <a:srgbClr val="3F3F3F"/>
                </a:solidFill>
                <a:latin typeface="Calibri"/>
                <a:ea typeface="Calibri"/>
                <a:cs typeface="Calibri"/>
                <a:sym typeface="Calibri"/>
              </a:defRPr>
            </a:lvl2pPr>
            <a:lvl3pPr marL="1371600" lvl="2" indent="-355600" algn="l">
              <a:lnSpc>
                <a:spcPct val="150000"/>
              </a:lnSpc>
              <a:spcBef>
                <a:spcPts val="500"/>
              </a:spcBef>
              <a:spcAft>
                <a:spcPts val="0"/>
              </a:spcAft>
              <a:buClr>
                <a:srgbClr val="3F3F3F"/>
              </a:buClr>
              <a:buSzPts val="2000"/>
              <a:buChar char="•"/>
              <a:defRPr sz="2000">
                <a:solidFill>
                  <a:srgbClr val="3F3F3F"/>
                </a:solidFill>
                <a:latin typeface="Calibri"/>
                <a:ea typeface="Calibri"/>
                <a:cs typeface="Calibri"/>
                <a:sym typeface="Calibri"/>
              </a:defRPr>
            </a:lvl3pPr>
            <a:lvl4pPr marL="1828800" lvl="3" indent="-342900" algn="l">
              <a:lnSpc>
                <a:spcPct val="150000"/>
              </a:lnSpc>
              <a:spcBef>
                <a:spcPts val="500"/>
              </a:spcBef>
              <a:spcAft>
                <a:spcPts val="0"/>
              </a:spcAft>
              <a:buClr>
                <a:srgbClr val="3F3F3F"/>
              </a:buClr>
              <a:buSzPts val="1800"/>
              <a:buChar char="•"/>
              <a:defRPr sz="1800">
                <a:solidFill>
                  <a:srgbClr val="3F3F3F"/>
                </a:solidFill>
                <a:latin typeface="Calibri"/>
                <a:ea typeface="Calibri"/>
                <a:cs typeface="Calibri"/>
                <a:sym typeface="Calibri"/>
              </a:defRPr>
            </a:lvl4pPr>
            <a:lvl5pPr marL="2286000" lvl="4" indent="-342900" algn="l">
              <a:lnSpc>
                <a:spcPct val="150000"/>
              </a:lnSpc>
              <a:spcBef>
                <a:spcPts val="500"/>
              </a:spcBef>
              <a:spcAft>
                <a:spcPts val="0"/>
              </a:spcAft>
              <a:buClr>
                <a:srgbClr val="3F3F3F"/>
              </a:buClr>
              <a:buSzPts val="1800"/>
              <a:buChar char="•"/>
              <a:defRPr sz="1800">
                <a:solidFill>
                  <a:srgbClr val="3F3F3F"/>
                </a:solidFill>
                <a:latin typeface="Calibri"/>
                <a:ea typeface="Calibri"/>
                <a:cs typeface="Calibri"/>
                <a:sym typeface="Calibri"/>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4"/>
          <p:cNvSpPr txBox="1">
            <a:spLocks noGrp="1"/>
          </p:cNvSpPr>
          <p:nvPr>
            <p:ph type="body" idx="2"/>
          </p:nvPr>
        </p:nvSpPr>
        <p:spPr>
          <a:xfrm>
            <a:off x="5981700" y="1825625"/>
            <a:ext cx="5181600" cy="4351338"/>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1000"/>
              </a:spcBef>
              <a:spcAft>
                <a:spcPts val="0"/>
              </a:spcAft>
              <a:buClr>
                <a:srgbClr val="3F3F3F"/>
              </a:buClr>
              <a:buSzPts val="2800"/>
              <a:buNone/>
              <a:defRPr sz="2800" b="0" i="0" u="none" strike="noStrike" cap="none">
                <a:solidFill>
                  <a:srgbClr val="3F3F3F"/>
                </a:solidFill>
                <a:latin typeface="Calibri"/>
                <a:ea typeface="Calibri"/>
                <a:cs typeface="Calibri"/>
                <a:sym typeface="Calibri"/>
              </a:defRPr>
            </a:lvl1pPr>
            <a:lvl2pPr marL="914400" lvl="1" indent="-381000" algn="l">
              <a:lnSpc>
                <a:spcPct val="150000"/>
              </a:lnSpc>
              <a:spcBef>
                <a:spcPts val="500"/>
              </a:spcBef>
              <a:spcAft>
                <a:spcPts val="0"/>
              </a:spcAft>
              <a:buClr>
                <a:srgbClr val="3F3F3F"/>
              </a:buClr>
              <a:buSzPts val="2400"/>
              <a:buChar char="•"/>
              <a:defRPr sz="2400">
                <a:solidFill>
                  <a:srgbClr val="3F3F3F"/>
                </a:solidFill>
              </a:defRPr>
            </a:lvl2pPr>
            <a:lvl3pPr marL="1371600" lvl="2" indent="-355600" algn="l">
              <a:lnSpc>
                <a:spcPct val="150000"/>
              </a:lnSpc>
              <a:spcBef>
                <a:spcPts val="500"/>
              </a:spcBef>
              <a:spcAft>
                <a:spcPts val="0"/>
              </a:spcAft>
              <a:buClr>
                <a:srgbClr val="3F3F3F"/>
              </a:buClr>
              <a:buSzPts val="2000"/>
              <a:buChar char="•"/>
              <a:defRPr sz="2000">
                <a:solidFill>
                  <a:srgbClr val="3F3F3F"/>
                </a:solidFill>
              </a:defRPr>
            </a:lvl3pPr>
            <a:lvl4pPr marL="1828800" lvl="3" indent="-355600" algn="l">
              <a:lnSpc>
                <a:spcPct val="150000"/>
              </a:lnSpc>
              <a:spcBef>
                <a:spcPts val="500"/>
              </a:spcBef>
              <a:spcAft>
                <a:spcPts val="0"/>
              </a:spcAft>
              <a:buClr>
                <a:srgbClr val="3F3F3F"/>
              </a:buClr>
              <a:buSzPts val="2000"/>
              <a:buChar char="•"/>
              <a:defRPr sz="2000">
                <a:solidFill>
                  <a:srgbClr val="3F3F3F"/>
                </a:solidFill>
              </a:defRPr>
            </a:lvl4pPr>
            <a:lvl5pPr marL="2286000" lvl="4" indent="-355600" algn="l">
              <a:lnSpc>
                <a:spcPct val="150000"/>
              </a:lnSpc>
              <a:spcBef>
                <a:spcPts val="500"/>
              </a:spcBef>
              <a:spcAft>
                <a:spcPts val="0"/>
              </a:spcAft>
              <a:buClr>
                <a:srgbClr val="3F3F3F"/>
              </a:buClr>
              <a:buSzPts val="2000"/>
              <a:buChar char="•"/>
              <a:defRPr sz="2000">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5"/>
          <p:cNvSpPr txBox="1">
            <a:spLocks noGrp="1"/>
          </p:cNvSpPr>
          <p:nvPr>
            <p:ph type="title"/>
          </p:nvPr>
        </p:nvSpPr>
        <p:spPr>
          <a:xfrm>
            <a:off x="831850" y="3750945"/>
            <a:ext cx="9843135" cy="81153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5"/>
          <p:cNvSpPr txBox="1">
            <a:spLocks noGrp="1"/>
          </p:cNvSpPr>
          <p:nvPr>
            <p:ph type="body" idx="1"/>
          </p:nvPr>
        </p:nvSpPr>
        <p:spPr>
          <a:xfrm>
            <a:off x="831850" y="4610028"/>
            <a:ext cx="7321550" cy="647555"/>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7F7F7F"/>
              </a:buClr>
              <a:buSzPts val="2400"/>
              <a:buNone/>
              <a:defRPr sz="2400">
                <a:solidFill>
                  <a:srgbClr val="7F7F7F"/>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839788" y="1744961"/>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atin typeface="Calibri"/>
                <a:ea typeface="Calibri"/>
                <a:cs typeface="Calibri"/>
                <a:sym typeface="Calibri"/>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839788" y="2615609"/>
            <a:ext cx="5157787" cy="357405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6"/>
          <p:cNvSpPr txBox="1">
            <a:spLocks noGrp="1"/>
          </p:cNvSpPr>
          <p:nvPr>
            <p:ph type="body" idx="3"/>
          </p:nvPr>
        </p:nvSpPr>
        <p:spPr>
          <a:xfrm>
            <a:off x="6172200" y="1744961"/>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atin typeface="Calibri"/>
                <a:ea typeface="Calibri"/>
                <a:cs typeface="Calibri"/>
                <a:sym typeface="Calibri"/>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6172200" y="2615609"/>
            <a:ext cx="5183188" cy="357405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838200" y="2766219"/>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4400"/>
              <a:buFont typeface="Calibri"/>
              <a:buNone/>
              <a:defRPr sz="44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646747" y="127000"/>
            <a:ext cx="4165200" cy="1600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3200"/>
              <a:buFont typeface="Calibri"/>
              <a:buNone/>
              <a:defRPr sz="3200" b="0">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a:spLocks noGrp="1"/>
          </p:cNvSpPr>
          <p:nvPr>
            <p:ph type="pic" idx="2"/>
          </p:nvPr>
        </p:nvSpPr>
        <p:spPr>
          <a:xfrm>
            <a:off x="5184000" y="766354"/>
            <a:ext cx="5817375" cy="5094446"/>
          </a:xfrm>
          <a:prstGeom prst="rect">
            <a:avLst/>
          </a:prstGeom>
          <a:noFill/>
          <a:ln>
            <a:noFill/>
          </a:ln>
        </p:spPr>
      </p:sp>
      <p:sp>
        <p:nvSpPr>
          <p:cNvPr id="61" name="Google Shape;61;p19"/>
          <p:cNvSpPr txBox="1">
            <a:spLocks noGrp="1"/>
          </p:cNvSpPr>
          <p:nvPr>
            <p:ph type="body" idx="1"/>
          </p:nvPr>
        </p:nvSpPr>
        <p:spPr>
          <a:xfrm>
            <a:off x="651827" y="2057400"/>
            <a:ext cx="4165200"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15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rot="5400000">
            <a:off x="7683223" y="2506386"/>
            <a:ext cx="5811838" cy="152931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sz="4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body" idx="1"/>
          </p:nvPr>
        </p:nvSpPr>
        <p:spPr>
          <a:xfrm rot="5400000">
            <a:off x="2372260" y="-1168935"/>
            <a:ext cx="5811838" cy="887995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800"/>
              <a:buNone/>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
          <p:cNvSpPr txBox="1">
            <a:spLocks noGrp="1"/>
          </p:cNvSpPr>
          <p:nvPr>
            <p:ph type="ctrTitle"/>
          </p:nvPr>
        </p:nvSpPr>
        <p:spPr>
          <a:xfrm>
            <a:off x="1524000" y="1501140"/>
            <a:ext cx="9144000" cy="2008505"/>
          </a:xfrm>
          <a:prstGeom prst="rect">
            <a:avLst/>
          </a:prstGeom>
          <a:noFill/>
          <a:ln>
            <a:noFill/>
          </a:ln>
        </p:spPr>
        <p:txBody>
          <a:bodyPr spcFirstLastPara="1" wrap="square" lIns="91425" tIns="45700" rIns="91425" bIns="45700" anchor="b" anchorCtr="0">
            <a:noAutofit/>
          </a:bodyPr>
          <a:lstStyle/>
          <a:p>
            <a:pPr marL="0" lvl="0" indent="0" algn="ctr" rtl="0">
              <a:lnSpc>
                <a:spcPct val="130000"/>
              </a:lnSpc>
              <a:spcBef>
                <a:spcPts val="0"/>
              </a:spcBef>
              <a:spcAft>
                <a:spcPts val="0"/>
              </a:spcAft>
              <a:buClr>
                <a:schemeClr val="dk1"/>
              </a:buClr>
              <a:buSzPts val="4000"/>
              <a:buFont typeface="Calibri"/>
              <a:buNone/>
            </a:pPr>
            <a:r>
              <a:rPr lang="pt-BR" sz="4000"/>
              <a:t>A GESTÃO ORÇAMENTÁRIA E FINANCEIRA DE ESCOLAS PÚBLICAS ESTADUAIS DO ESTADO DO RS: DESAFIOS E PERSPECTIVAS</a:t>
            </a:r>
            <a:endParaRPr sz="4000"/>
          </a:p>
        </p:txBody>
      </p:sp>
      <p:sp>
        <p:nvSpPr>
          <p:cNvPr id="87" name="Google Shape;87;p1"/>
          <p:cNvSpPr txBox="1">
            <a:spLocks noGrp="1"/>
          </p:cNvSpPr>
          <p:nvPr>
            <p:ph type="subTitle" idx="1"/>
          </p:nvPr>
        </p:nvSpPr>
        <p:spPr>
          <a:xfrm>
            <a:off x="1524000" y="3509010"/>
            <a:ext cx="9144000" cy="24257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3F3F3F"/>
              </a:buClr>
              <a:buSzPts val="2400"/>
              <a:buNone/>
            </a:pPr>
            <a:endParaRPr sz="3600"/>
          </a:p>
          <a:p>
            <a:pPr marL="0" lvl="0" indent="0" algn="ctr" rtl="0">
              <a:lnSpc>
                <a:spcPct val="90000"/>
              </a:lnSpc>
              <a:spcBef>
                <a:spcPts val="0"/>
              </a:spcBef>
              <a:spcAft>
                <a:spcPts val="0"/>
              </a:spcAft>
              <a:buClr>
                <a:srgbClr val="3F3F3F"/>
              </a:buClr>
              <a:buSzPts val="2400"/>
              <a:buNone/>
            </a:pPr>
            <a:r>
              <a:rPr lang="pt-BR" sz="3600"/>
              <a:t>PROJETO DE PESQUISA</a:t>
            </a:r>
            <a:endParaRPr sz="3600"/>
          </a:p>
          <a:p>
            <a:pPr marL="0" lvl="0" indent="0" algn="ctr" rtl="0">
              <a:lnSpc>
                <a:spcPct val="90000"/>
              </a:lnSpc>
              <a:spcBef>
                <a:spcPts val="1000"/>
              </a:spcBef>
              <a:spcAft>
                <a:spcPts val="0"/>
              </a:spcAft>
              <a:buClr>
                <a:srgbClr val="3F3F3F"/>
              </a:buClr>
              <a:buSzPts val="2400"/>
              <a:buNone/>
            </a:pPr>
            <a:endParaRPr sz="2000"/>
          </a:p>
          <a:p>
            <a:pPr marL="0" lvl="0" indent="0" algn="ctr" rtl="0">
              <a:lnSpc>
                <a:spcPct val="90000"/>
              </a:lnSpc>
              <a:spcBef>
                <a:spcPts val="1000"/>
              </a:spcBef>
              <a:spcAft>
                <a:spcPts val="0"/>
              </a:spcAft>
              <a:buClr>
                <a:srgbClr val="3F3F3F"/>
              </a:buClr>
              <a:buSzPts val="2400"/>
              <a:buNone/>
            </a:pPr>
            <a:r>
              <a:rPr lang="pt-BR" sz="2000"/>
              <a:t>ESPECIALIZAÇÃO EM GESTÃO DA EDUCAÇÃO BÁSICA</a:t>
            </a:r>
            <a:endParaRPr sz="2000"/>
          </a:p>
          <a:p>
            <a:pPr marL="0" lvl="0" indent="0" algn="ctr" rtl="0">
              <a:lnSpc>
                <a:spcPct val="90000"/>
              </a:lnSpc>
              <a:spcBef>
                <a:spcPts val="1000"/>
              </a:spcBef>
              <a:spcAft>
                <a:spcPts val="0"/>
              </a:spcAft>
              <a:buClr>
                <a:srgbClr val="3F3F3F"/>
              </a:buClr>
              <a:buSzPts val="2400"/>
              <a:buNone/>
            </a:pPr>
            <a:endParaRPr sz="1600"/>
          </a:p>
          <a:p>
            <a:pPr marL="0" lvl="0" indent="0" algn="ctr" rtl="0">
              <a:lnSpc>
                <a:spcPct val="90000"/>
              </a:lnSpc>
              <a:spcBef>
                <a:spcPts val="1000"/>
              </a:spcBef>
              <a:spcAft>
                <a:spcPts val="0"/>
              </a:spcAft>
              <a:buClr>
                <a:srgbClr val="3F3F3F"/>
              </a:buClr>
              <a:buSzPts val="2400"/>
              <a:buNone/>
            </a:pPr>
            <a:r>
              <a:rPr lang="pt-BR" sz="1600"/>
              <a:t>ELISENA CRISTIANI BATTISTELLA MAIDANA</a:t>
            </a:r>
            <a:endParaRPr sz="1600"/>
          </a:p>
          <a:p>
            <a:pPr marL="0" lvl="0" indent="0" algn="ctr" rtl="0">
              <a:lnSpc>
                <a:spcPct val="90000"/>
              </a:lnSpc>
              <a:spcBef>
                <a:spcPts val="1000"/>
              </a:spcBef>
              <a:spcAft>
                <a:spcPts val="0"/>
              </a:spcAft>
              <a:buClr>
                <a:srgbClr val="3F3F3F"/>
              </a:buClr>
              <a:buSzPts val="2400"/>
              <a:buNone/>
            </a:pPr>
            <a:r>
              <a:rPr lang="pt-BR" sz="1600"/>
              <a:t>ORIENTADOR: ALEXSANDER FURTADO CARNEIRO</a:t>
            </a:r>
            <a:endParaRPr sz="1600"/>
          </a:p>
          <a:p>
            <a:pPr marL="0" lvl="0" indent="0" algn="ctr" rtl="0">
              <a:lnSpc>
                <a:spcPct val="90000"/>
              </a:lnSpc>
              <a:spcBef>
                <a:spcPts val="1000"/>
              </a:spcBef>
              <a:spcAft>
                <a:spcPts val="0"/>
              </a:spcAft>
              <a:buClr>
                <a:srgbClr val="3F3F3F"/>
              </a:buClr>
              <a:buSzPts val="2400"/>
              <a:buNone/>
            </a:pPr>
            <a:endParaRPr sz="1600"/>
          </a:p>
          <a:p>
            <a:pPr marL="0" lvl="0" indent="0" algn="ctr" rtl="0">
              <a:lnSpc>
                <a:spcPct val="90000"/>
              </a:lnSpc>
              <a:spcBef>
                <a:spcPts val="1000"/>
              </a:spcBef>
              <a:spcAft>
                <a:spcPts val="0"/>
              </a:spcAft>
              <a:buClr>
                <a:srgbClr val="3F3F3F"/>
              </a:buClr>
              <a:buSzPts val="2400"/>
              <a:buNone/>
            </a:pPr>
            <a:endParaRPr sz="2000"/>
          </a:p>
        </p:txBody>
      </p:sp>
      <p:pic>
        <p:nvPicPr>
          <p:cNvPr id="88" name="Google Shape;88;p1"/>
          <p:cNvPicPr preferRelativeResize="0"/>
          <p:nvPr/>
        </p:nvPicPr>
        <p:blipFill rotWithShape="1">
          <a:blip r:embed="rId3">
            <a:alphaModFix/>
          </a:blip>
          <a:srcRect/>
          <a:stretch/>
        </p:blipFill>
        <p:spPr>
          <a:xfrm>
            <a:off x="9002395" y="122555"/>
            <a:ext cx="2929255" cy="79121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0"/>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11000"/>
              <a:buFont typeface="Calibri"/>
              <a:buNone/>
            </a:pPr>
            <a:r>
              <a:rPr lang="pt-BR"/>
              <a:t>REFERÊNCIAS</a:t>
            </a:r>
            <a:br>
              <a:rPr lang="pt-BR"/>
            </a:br>
            <a:endParaRPr/>
          </a:p>
        </p:txBody>
      </p:sp>
      <p:sp>
        <p:nvSpPr>
          <p:cNvPr id="155" name="Google Shape;155;p10"/>
          <p:cNvSpPr txBox="1">
            <a:spLocks noGrp="1"/>
          </p:cNvSpPr>
          <p:nvPr>
            <p:ph type="body" idx="1"/>
          </p:nvPr>
        </p:nvSpPr>
        <p:spPr>
          <a:xfrm>
            <a:off x="647700" y="883285"/>
            <a:ext cx="10515600" cy="5817870"/>
          </a:xfrm>
          <a:prstGeom prst="rect">
            <a:avLst/>
          </a:prstGeom>
          <a:noFill/>
          <a:ln>
            <a:noFill/>
          </a:ln>
        </p:spPr>
        <p:txBody>
          <a:bodyPr spcFirstLastPara="1" wrap="square" lIns="91425" tIns="45700" rIns="91425" bIns="45700" anchor="t" anchorCtr="0">
            <a:normAutofit fontScale="25000"/>
          </a:bodyPr>
          <a:lstStyle/>
          <a:p>
            <a:pPr marL="457200" lvl="0" indent="-228600" algn="l" rtl="0">
              <a:lnSpc>
                <a:spcPct val="90000"/>
              </a:lnSpc>
              <a:spcBef>
                <a:spcPts val="1000"/>
              </a:spcBef>
              <a:spcAft>
                <a:spcPts val="0"/>
              </a:spcAft>
              <a:buClr>
                <a:srgbClr val="3F3F3F"/>
              </a:buClr>
              <a:buSzPct val="233000"/>
              <a:buNone/>
            </a:pPr>
            <a:r>
              <a:rPr lang="pt-BR" sz="4800"/>
              <a:t>BRASIL. Constituição da República Federativa do Brasil. Brasília: Senado Federal, 1988.</a:t>
            </a:r>
            <a:endParaRPr sz="4800"/>
          </a:p>
          <a:p>
            <a:pPr marL="457200" lvl="0" indent="-228600" algn="l" rtl="0">
              <a:lnSpc>
                <a:spcPct val="90000"/>
              </a:lnSpc>
              <a:spcBef>
                <a:spcPts val="1000"/>
              </a:spcBef>
              <a:spcAft>
                <a:spcPts val="0"/>
              </a:spcAft>
              <a:buClr>
                <a:srgbClr val="3F3F3F"/>
              </a:buClr>
              <a:buSzPct val="233000"/>
              <a:buNone/>
            </a:pPr>
            <a:r>
              <a:rPr lang="pt-BR" sz="4800"/>
              <a:t>______. Lei nº 9362, de 20 de dezembro de 1996. Lei de Diretrizes e Bases da Educação Nacional. Publicada no Diário Oficial da União em 23 de dezembro de 1996. Brasília, DF: Governo Federal, 1996.</a:t>
            </a:r>
            <a:endParaRPr sz="4800"/>
          </a:p>
          <a:p>
            <a:pPr marL="457200" lvl="0" indent="-228600" algn="l" rtl="0">
              <a:lnSpc>
                <a:spcPct val="90000"/>
              </a:lnSpc>
              <a:spcBef>
                <a:spcPts val="1000"/>
              </a:spcBef>
              <a:spcAft>
                <a:spcPts val="0"/>
              </a:spcAft>
              <a:buClr>
                <a:srgbClr val="3F3F3F"/>
              </a:buClr>
              <a:buSzPct val="233000"/>
              <a:buNone/>
            </a:pPr>
            <a:r>
              <a:rPr lang="pt-BR" sz="4800"/>
              <a:t>______. Lei nº 14.113, de 25 de dezembro de 2020. Regulamenta o Fundo de Manutenção e Desenvolvimento da Educação Básica e de Valorização dos Profissionais da Educação (Fundeb). Publicada no Diário Oficial da União em 25 de dezembro de 2020. Brasília, DF: Governo Federal. 2020.</a:t>
            </a:r>
            <a:endParaRPr sz="4800"/>
          </a:p>
          <a:p>
            <a:pPr marL="457200" lvl="0" indent="-228600" algn="l" rtl="0">
              <a:lnSpc>
                <a:spcPct val="90000"/>
              </a:lnSpc>
              <a:spcBef>
                <a:spcPts val="1000"/>
              </a:spcBef>
              <a:spcAft>
                <a:spcPts val="0"/>
              </a:spcAft>
              <a:buClr>
                <a:srgbClr val="3F3F3F"/>
              </a:buClr>
              <a:buSzPct val="233000"/>
              <a:buNone/>
            </a:pPr>
            <a:r>
              <a:rPr lang="pt-BR" sz="4800"/>
              <a:t>______. LEI Nº 11.947, DE 16 DE JUNHO DE 2009. Dispõe sobre o atendimento da alimentação escolar e do Programa Dinheiro Direto na Escola aos alunos da educação básica. Publicada no Diário Oficial da União em 18 de Junho de 2009. Brasília, DF, Governo Federal, 2009.</a:t>
            </a:r>
            <a:endParaRPr sz="4800"/>
          </a:p>
          <a:p>
            <a:pPr marL="457200" lvl="0" indent="-228600" algn="l" rtl="0">
              <a:lnSpc>
                <a:spcPct val="90000"/>
              </a:lnSpc>
              <a:spcBef>
                <a:spcPts val="1000"/>
              </a:spcBef>
              <a:spcAft>
                <a:spcPts val="0"/>
              </a:spcAft>
              <a:buClr>
                <a:srgbClr val="3F3F3F"/>
              </a:buClr>
              <a:buSzPct val="233000"/>
              <a:buNone/>
            </a:pPr>
            <a:r>
              <a:rPr lang="pt-BR" sz="4800"/>
              <a:t>______. RESOLUÇÃO Nº 15, DE 16 DE SETEMBRO DE 2021 Dispõe sobre as orientações para o apoio técnico e financeiro, fiscalização e monitoramento na execução do Programa Dinheiro Direto na Escola – PDDE. Publicada no Diário Oficial da União de 17 de Setembro de 2021. Brasília, DF: Governo Federal, 2021.</a:t>
            </a:r>
            <a:endParaRPr sz="4800"/>
          </a:p>
          <a:p>
            <a:pPr marL="457200" lvl="0" indent="-228600" algn="l" rtl="0">
              <a:lnSpc>
                <a:spcPct val="90000"/>
              </a:lnSpc>
              <a:spcBef>
                <a:spcPts val="1000"/>
              </a:spcBef>
              <a:spcAft>
                <a:spcPts val="0"/>
              </a:spcAft>
              <a:buClr>
                <a:srgbClr val="3F3F3F"/>
              </a:buClr>
              <a:buSzPct val="233000"/>
              <a:buNone/>
            </a:pPr>
            <a:r>
              <a:rPr lang="pt-BR" sz="4800"/>
              <a:t>GADOTTI, Moacir. A autonomia como estratégia da qualidade de ensino e a nova organização do trabalho na escola. Petrópolis: Vozes, 1995.</a:t>
            </a:r>
            <a:endParaRPr sz="4800"/>
          </a:p>
          <a:p>
            <a:pPr marL="457200" lvl="0" indent="-228600" algn="l" rtl="0">
              <a:lnSpc>
                <a:spcPct val="90000"/>
              </a:lnSpc>
              <a:spcBef>
                <a:spcPts val="1000"/>
              </a:spcBef>
              <a:spcAft>
                <a:spcPts val="0"/>
              </a:spcAft>
              <a:buClr>
                <a:srgbClr val="3F3F3F"/>
              </a:buClr>
              <a:buSzPct val="233000"/>
              <a:buNone/>
            </a:pPr>
            <a:r>
              <a:rPr lang="pt-BR" sz="4800"/>
              <a:t>GANDIM, Danilo. A prática do planejamento participativo. Petrópolis: Vozes, 1994.</a:t>
            </a:r>
            <a:endParaRPr sz="4800"/>
          </a:p>
          <a:p>
            <a:pPr marL="457200" lvl="0" indent="-228600" algn="l" rtl="0">
              <a:lnSpc>
                <a:spcPct val="90000"/>
              </a:lnSpc>
              <a:spcBef>
                <a:spcPts val="1000"/>
              </a:spcBef>
              <a:spcAft>
                <a:spcPts val="0"/>
              </a:spcAft>
              <a:buClr>
                <a:srgbClr val="3F3F3F"/>
              </a:buClr>
              <a:buSzPct val="233000"/>
              <a:buNone/>
            </a:pPr>
            <a:r>
              <a:rPr lang="pt-BR" sz="4800"/>
              <a:t>LIBÂNEO,  José  Carlos.  Organização e gestão da escola:  teoria  e  prática.  Goiânia: Editora Alternativa, 2004.</a:t>
            </a:r>
            <a:endParaRPr sz="4800"/>
          </a:p>
          <a:p>
            <a:pPr marL="457200" lvl="0" indent="-228600" algn="l" rtl="0">
              <a:lnSpc>
                <a:spcPct val="90000"/>
              </a:lnSpc>
              <a:spcBef>
                <a:spcPts val="1000"/>
              </a:spcBef>
              <a:spcAft>
                <a:spcPts val="0"/>
              </a:spcAft>
              <a:buClr>
                <a:srgbClr val="3F3F3F"/>
              </a:buClr>
              <a:buSzPct val="233000"/>
              <a:buNone/>
            </a:pPr>
            <a:r>
              <a:rPr lang="pt-BR" sz="4800"/>
              <a:t>LUCK, Heloisa. Gestão educacional: Uma questão paradigmática. 7 ed. Petrópolis, RJ:Vozes. Série Cadernos de Gestão Vol. 1, 2010.</a:t>
            </a:r>
            <a:endParaRPr sz="4800"/>
          </a:p>
          <a:p>
            <a:pPr marL="457200" lvl="0" indent="-228600" algn="l" rtl="0">
              <a:lnSpc>
                <a:spcPct val="90000"/>
              </a:lnSpc>
              <a:spcBef>
                <a:spcPts val="1000"/>
              </a:spcBef>
              <a:spcAft>
                <a:spcPts val="0"/>
              </a:spcAft>
              <a:buClr>
                <a:srgbClr val="3F3F3F"/>
              </a:buClr>
              <a:buSzPct val="233000"/>
              <a:buNone/>
            </a:pPr>
            <a:r>
              <a:rPr lang="pt-BR" sz="4800"/>
              <a:t>______. Dimensões da Gestão Escolar e suas competências. Curitiba: Editora Positivo,2009.</a:t>
            </a:r>
            <a:endParaRPr sz="4800"/>
          </a:p>
          <a:p>
            <a:pPr marL="457200" lvl="0" indent="-228600" algn="l" rtl="0">
              <a:lnSpc>
                <a:spcPct val="90000"/>
              </a:lnSpc>
              <a:spcBef>
                <a:spcPts val="1000"/>
              </a:spcBef>
              <a:spcAft>
                <a:spcPts val="0"/>
              </a:spcAft>
              <a:buClr>
                <a:srgbClr val="3F3F3F"/>
              </a:buClr>
              <a:buSzPct val="233000"/>
              <a:buNone/>
            </a:pPr>
            <a:r>
              <a:rPr lang="pt-BR" sz="4800"/>
              <a:t>______. Liderança em Gestão Escolar. 7 ed.. Petrópolis, RJ: Vozes. Série Cadernos deGestão Vol. 4, 2011.</a:t>
            </a:r>
            <a:endParaRPr sz="4800"/>
          </a:p>
          <a:p>
            <a:pPr marL="457200" lvl="0" indent="-228600" algn="l" rtl="0">
              <a:lnSpc>
                <a:spcPct val="90000"/>
              </a:lnSpc>
              <a:spcBef>
                <a:spcPts val="1000"/>
              </a:spcBef>
              <a:spcAft>
                <a:spcPts val="0"/>
              </a:spcAft>
              <a:buClr>
                <a:srgbClr val="3F3F3F"/>
              </a:buClr>
              <a:buSzPct val="233000"/>
              <a:buNone/>
            </a:pPr>
            <a:r>
              <a:rPr lang="pt-BR" sz="4800"/>
              <a:t>PARO, Vitor Henrique. Administração escolar: introdução crítica. 13. Ed, São Paulo: Cortez, 2005.</a:t>
            </a:r>
            <a:endParaRPr sz="4800"/>
          </a:p>
          <a:p>
            <a:pPr marL="457200" lvl="0" indent="-228600" algn="l" rtl="0">
              <a:lnSpc>
                <a:spcPct val="90000"/>
              </a:lnSpc>
              <a:spcBef>
                <a:spcPts val="1000"/>
              </a:spcBef>
              <a:spcAft>
                <a:spcPts val="0"/>
              </a:spcAft>
              <a:buClr>
                <a:srgbClr val="3F3F3F"/>
              </a:buClr>
              <a:buSzPct val="233000"/>
              <a:buNone/>
            </a:pPr>
            <a:r>
              <a:rPr lang="pt-BR" sz="4800"/>
              <a:t>______. Gestão democrática da escola pública. São Paulo: Ática, 2011.</a:t>
            </a:r>
            <a:endParaRPr sz="4800"/>
          </a:p>
          <a:p>
            <a:pPr marL="457200" lvl="0" indent="-228600" algn="l" rtl="0">
              <a:lnSpc>
                <a:spcPct val="90000"/>
              </a:lnSpc>
              <a:spcBef>
                <a:spcPts val="1000"/>
              </a:spcBef>
              <a:spcAft>
                <a:spcPts val="0"/>
              </a:spcAft>
              <a:buClr>
                <a:srgbClr val="3F3F3F"/>
              </a:buClr>
              <a:buSzPct val="233000"/>
              <a:buNone/>
            </a:pPr>
            <a:r>
              <a:rPr lang="pt-BR" sz="4800"/>
              <a:t>RIO GRANDE DO SUL. Constituição do Estado do Rio Grande do Sul. Porto Alegre, RS, 1989. Disponível em https://www.estado.rs.gov.br/constituicao-estadual. Acesso em 22/08/2024.</a:t>
            </a:r>
            <a:endParaRPr sz="4800"/>
          </a:p>
          <a:p>
            <a:pPr marL="457200" lvl="0" indent="-228600" algn="l" rtl="0">
              <a:lnSpc>
                <a:spcPct val="90000"/>
              </a:lnSpc>
              <a:spcBef>
                <a:spcPts val="1000"/>
              </a:spcBef>
              <a:spcAft>
                <a:spcPts val="0"/>
              </a:spcAft>
              <a:buClr>
                <a:srgbClr val="3F3F3F"/>
              </a:buClr>
              <a:buSzPct val="233000"/>
              <a:buNone/>
            </a:pPr>
            <a:r>
              <a:rPr lang="pt-BR" sz="4800"/>
              <a:t>______. Lei nº 14.705, DE 25 DE JUNHO DE 2015. Institui o Plano Estadual de Educação – PEE −, em cumprimento ao Plano Nacional de Educação – PNE −,aprovado pela Lei Federal n.º 13.005, de 25 de junho de 2014.Publicada no Diário Oficial do Estado n. 120, de 26 de junho de 2015.Porto Alegre, RS. Governo do Estado do Rio Grande do Sul. 2015.</a:t>
            </a:r>
            <a:endParaRPr sz="4800"/>
          </a:p>
          <a:p>
            <a:pPr marL="457200" lvl="0" indent="-228600" algn="l" rtl="0">
              <a:lnSpc>
                <a:spcPct val="90000"/>
              </a:lnSpc>
              <a:spcBef>
                <a:spcPts val="1000"/>
              </a:spcBef>
              <a:spcAft>
                <a:spcPts val="0"/>
              </a:spcAft>
              <a:buClr>
                <a:srgbClr val="3F3F3F"/>
              </a:buClr>
              <a:buSzPct val="233000"/>
              <a:buNone/>
            </a:pPr>
            <a:r>
              <a:rPr lang="pt-BR" sz="4800"/>
              <a:t> ______. Lei nº 16.088, de 10 de janeiro de 2024.Dispõe sobre a Gestão Democrática do Ensino nas Escolas Públicas Estaduais e dá outras providências. Publicada no Diário Oficial do Estado em 11 de Janeiro de 2024. Porto Alegre, RS. Governo do Estado do Rio Grande do Sul, 2024.</a:t>
            </a:r>
            <a:endParaRPr sz="4800"/>
          </a:p>
          <a:p>
            <a:pPr marL="457200" lvl="0" indent="-228600" algn="l" rtl="0">
              <a:lnSpc>
                <a:spcPct val="90000"/>
              </a:lnSpc>
              <a:spcBef>
                <a:spcPts val="1000"/>
              </a:spcBef>
              <a:spcAft>
                <a:spcPts val="0"/>
              </a:spcAft>
              <a:buClr>
                <a:srgbClr val="3F3F3F"/>
              </a:buClr>
              <a:buSzPct val="233333"/>
              <a:buNone/>
            </a:pPr>
            <a:endParaRPr sz="4800"/>
          </a:p>
          <a:p>
            <a:pPr marL="457200" lvl="0" indent="-228600" algn="l" rtl="0">
              <a:lnSpc>
                <a:spcPct val="90000"/>
              </a:lnSpc>
              <a:spcBef>
                <a:spcPts val="1000"/>
              </a:spcBef>
              <a:spcAft>
                <a:spcPts val="0"/>
              </a:spcAft>
              <a:buClr>
                <a:srgbClr val="3F3F3F"/>
              </a:buClr>
              <a:buSzPct val="233333"/>
              <a:buNone/>
            </a:pPr>
            <a:endParaRPr sz="4800"/>
          </a:p>
        </p:txBody>
      </p:sp>
      <p:pic>
        <p:nvPicPr>
          <p:cNvPr id="156" name="Google Shape;156;p10"/>
          <p:cNvPicPr preferRelativeResize="0"/>
          <p:nvPr/>
        </p:nvPicPr>
        <p:blipFill rotWithShape="1">
          <a:blip r:embed="rId3">
            <a:alphaModFix/>
          </a:blip>
          <a:srcRect/>
          <a:stretch/>
        </p:blipFill>
        <p:spPr>
          <a:xfrm>
            <a:off x="9495155" y="122555"/>
            <a:ext cx="2371725" cy="64071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txBox="1">
            <a:spLocks noGrp="1"/>
          </p:cNvSpPr>
          <p:nvPr>
            <p:ph type="title"/>
          </p:nvPr>
        </p:nvSpPr>
        <p:spPr>
          <a:xfrm>
            <a:off x="647700" y="57975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a:t>INTRODUÇÃO</a:t>
            </a:r>
            <a:endParaRPr/>
          </a:p>
        </p:txBody>
      </p:sp>
      <p:sp>
        <p:nvSpPr>
          <p:cNvPr id="94" name="Google Shape;94;p2"/>
          <p:cNvSpPr txBox="1">
            <a:spLocks noGrp="1"/>
          </p:cNvSpPr>
          <p:nvPr>
            <p:ph type="body" idx="1"/>
          </p:nvPr>
        </p:nvSpPr>
        <p:spPr>
          <a:xfrm>
            <a:off x="647700" y="1905635"/>
            <a:ext cx="10515600" cy="4271645"/>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rgbClr val="3F3F3F"/>
              </a:buClr>
              <a:buSzPts val="2800"/>
              <a:buFont typeface="Arial"/>
              <a:buChar char="•"/>
            </a:pPr>
            <a:r>
              <a:rPr lang="pt-BR" sz="3200"/>
              <a:t>Lei de Diretrizes e Bases (LDB) garante autonomia pedagógica, administrativa e financeira;</a:t>
            </a:r>
            <a:endParaRPr sz="3200"/>
          </a:p>
          <a:p>
            <a:pPr marL="342900" lvl="0" indent="-342900" algn="l" rtl="0">
              <a:lnSpc>
                <a:spcPct val="90000"/>
              </a:lnSpc>
              <a:spcBef>
                <a:spcPts val="1000"/>
              </a:spcBef>
              <a:spcAft>
                <a:spcPts val="0"/>
              </a:spcAft>
              <a:buClr>
                <a:srgbClr val="3F3F3F"/>
              </a:buClr>
              <a:buSzPts val="2800"/>
              <a:buFont typeface="Arial"/>
              <a:buChar char="•"/>
            </a:pPr>
            <a:r>
              <a:rPr lang="pt-BR" sz="3200"/>
              <a:t>Rede estadual (RS): Autonomia Financeira e Programa Dinheiro Direto na Escola (PDDE); </a:t>
            </a:r>
            <a:endParaRPr sz="3200"/>
          </a:p>
          <a:p>
            <a:pPr marL="342900" lvl="0" indent="-342900" algn="l" rtl="0">
              <a:lnSpc>
                <a:spcPct val="90000"/>
              </a:lnSpc>
              <a:spcBef>
                <a:spcPts val="1000"/>
              </a:spcBef>
              <a:spcAft>
                <a:spcPts val="0"/>
              </a:spcAft>
              <a:buClr>
                <a:srgbClr val="3F3F3F"/>
              </a:buClr>
              <a:buSzPts val="2800"/>
              <a:buFont typeface="Arial"/>
              <a:buChar char="•"/>
            </a:pPr>
            <a:r>
              <a:rPr lang="pt-BR" sz="3200"/>
              <a:t>Execução e a prestação de contas: gestão democrática e transparência;</a:t>
            </a:r>
            <a:endParaRPr sz="3200"/>
          </a:p>
          <a:p>
            <a:pPr marL="342900" lvl="0" indent="-342900" algn="l" rtl="0">
              <a:lnSpc>
                <a:spcPct val="90000"/>
              </a:lnSpc>
              <a:spcBef>
                <a:spcPts val="1000"/>
              </a:spcBef>
              <a:spcAft>
                <a:spcPts val="0"/>
              </a:spcAft>
              <a:buClr>
                <a:srgbClr val="3F3F3F"/>
              </a:buClr>
              <a:buSzPts val="2800"/>
              <a:buFont typeface="Arial"/>
              <a:buChar char="•"/>
            </a:pPr>
            <a:r>
              <a:rPr lang="pt-BR" sz="3200"/>
              <a:t>Compreender o processo: desafios, possibilidades e resultados</a:t>
            </a:r>
            <a:endParaRPr sz="3200"/>
          </a:p>
        </p:txBody>
      </p:sp>
      <p:pic>
        <p:nvPicPr>
          <p:cNvPr id="95" name="Google Shape;95;p2"/>
          <p:cNvPicPr preferRelativeResize="0"/>
          <p:nvPr/>
        </p:nvPicPr>
        <p:blipFill rotWithShape="1">
          <a:blip r:embed="rId3">
            <a:alphaModFix/>
          </a:blip>
          <a:srcRect/>
          <a:stretch/>
        </p:blipFill>
        <p:spPr>
          <a:xfrm>
            <a:off x="9229725" y="269240"/>
            <a:ext cx="2604135" cy="7035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a:t>HIPÓTESES</a:t>
            </a:r>
            <a:endParaRPr/>
          </a:p>
        </p:txBody>
      </p:sp>
      <p:sp>
        <p:nvSpPr>
          <p:cNvPr id="101" name="Google Shape;101;p3"/>
          <p:cNvSpPr txBox="1">
            <a:spLocks noGrp="1"/>
          </p:cNvSpPr>
          <p:nvPr>
            <p:ph type="body" idx="1"/>
          </p:nvPr>
        </p:nvSpPr>
        <p:spPr>
          <a:xfrm>
            <a:off x="647700" y="1584325"/>
            <a:ext cx="11332845" cy="5666740"/>
          </a:xfrm>
          <a:prstGeom prst="rect">
            <a:avLst/>
          </a:prstGeom>
          <a:noFill/>
          <a:ln>
            <a:noFill/>
          </a:ln>
        </p:spPr>
        <p:txBody>
          <a:bodyPr spcFirstLastPara="1" wrap="square" lIns="91425" tIns="45700" rIns="91425" bIns="45700" anchor="t" anchorCtr="0">
            <a:normAutofit fontScale="85000" lnSpcReduction="20000"/>
          </a:bodyPr>
          <a:lstStyle/>
          <a:p>
            <a:pPr marL="457200" lvl="0" indent="-427355" algn="l" rtl="0">
              <a:lnSpc>
                <a:spcPct val="90000"/>
              </a:lnSpc>
              <a:spcBef>
                <a:spcPts val="0"/>
              </a:spcBef>
              <a:spcAft>
                <a:spcPts val="0"/>
              </a:spcAft>
              <a:buClr>
                <a:srgbClr val="3F3F3F"/>
              </a:buClr>
              <a:buSzPct val="97000"/>
              <a:buFont typeface="Arial"/>
              <a:buChar char="•"/>
            </a:pPr>
            <a:r>
              <a:rPr lang="pt-BR" sz="3200"/>
              <a:t>Gestão orçamentária e financeira das escolas influencia positivamente a organização do trabalho pedagógico e a qualidade da educação básica;</a:t>
            </a:r>
            <a:endParaRPr sz="3200"/>
          </a:p>
          <a:p>
            <a:pPr marL="0" lvl="0" indent="0" algn="l" rtl="0">
              <a:lnSpc>
                <a:spcPct val="90000"/>
              </a:lnSpc>
              <a:spcBef>
                <a:spcPts val="0"/>
              </a:spcBef>
              <a:spcAft>
                <a:spcPts val="0"/>
              </a:spcAft>
              <a:buSzPct val="88000"/>
              <a:buNone/>
            </a:pPr>
            <a:endParaRPr sz="3200"/>
          </a:p>
          <a:p>
            <a:pPr marL="457200" lvl="0" indent="-427355" algn="l" rtl="0">
              <a:lnSpc>
                <a:spcPct val="90000"/>
              </a:lnSpc>
              <a:spcBef>
                <a:spcPts val="1000"/>
              </a:spcBef>
              <a:spcAft>
                <a:spcPts val="0"/>
              </a:spcAft>
              <a:buClr>
                <a:srgbClr val="3F3F3F"/>
              </a:buClr>
              <a:buSzPct val="97000"/>
              <a:buFont typeface="Arial"/>
              <a:buChar char="•"/>
            </a:pPr>
            <a:r>
              <a:rPr lang="pt-BR" sz="3200"/>
              <a:t>Escolas cujas equipes diretivas têm uma visão clara e estratégica sobre a gestão financeira tendem a superar desafios e aproveitar melhor as possibilidades relacionadas à organização pedagógica;</a:t>
            </a:r>
            <a:endParaRPr sz="3200"/>
          </a:p>
          <a:p>
            <a:pPr marL="457200" lvl="0" indent="0" algn="l" rtl="0">
              <a:lnSpc>
                <a:spcPct val="90000"/>
              </a:lnSpc>
              <a:spcBef>
                <a:spcPts val="1000"/>
              </a:spcBef>
              <a:spcAft>
                <a:spcPts val="0"/>
              </a:spcAft>
              <a:buSzPct val="102941"/>
              <a:buNone/>
            </a:pPr>
            <a:endParaRPr sz="3200"/>
          </a:p>
          <a:p>
            <a:pPr marL="457200" lvl="0" indent="-379730" algn="l" rtl="0">
              <a:lnSpc>
                <a:spcPct val="90000"/>
              </a:lnSpc>
              <a:spcBef>
                <a:spcPts val="1000"/>
              </a:spcBef>
              <a:spcAft>
                <a:spcPts val="0"/>
              </a:spcAft>
              <a:buSzPct val="88000"/>
              <a:buChar char="•"/>
            </a:pPr>
            <a:r>
              <a:rPr lang="pt-BR" sz="3200"/>
              <a:t>A melhoria na qualidade da educação básica está associada ao adequado investimento financeiro recebido e à eficácia dos procedimentos de prestação de contas e transparência;</a:t>
            </a:r>
            <a:endParaRPr sz="3200"/>
          </a:p>
          <a:p>
            <a:pPr marL="0" lvl="0" indent="0" algn="l" rtl="0">
              <a:lnSpc>
                <a:spcPct val="90000"/>
              </a:lnSpc>
              <a:spcBef>
                <a:spcPts val="1000"/>
              </a:spcBef>
              <a:spcAft>
                <a:spcPts val="0"/>
              </a:spcAft>
              <a:buSzPct val="102941"/>
              <a:buNone/>
            </a:pPr>
            <a:endParaRPr sz="3200"/>
          </a:p>
          <a:p>
            <a:pPr marL="457200" lvl="0" indent="-379730" algn="l" rtl="0">
              <a:lnSpc>
                <a:spcPct val="90000"/>
              </a:lnSpc>
              <a:spcBef>
                <a:spcPts val="1000"/>
              </a:spcBef>
              <a:spcAft>
                <a:spcPts val="0"/>
              </a:spcAft>
              <a:buSzPct val="88000"/>
              <a:buChar char="•"/>
            </a:pPr>
            <a:r>
              <a:rPr lang="pt-BR" sz="3200"/>
              <a:t>Uma gestão financeira bem estruturada contribui para a otimização dos recursos pedagógicos e melhora os resultados educacionais.</a:t>
            </a:r>
            <a:endParaRPr sz="3200"/>
          </a:p>
          <a:p>
            <a:pPr marL="457200" lvl="0" indent="0" algn="l" rtl="0">
              <a:lnSpc>
                <a:spcPct val="90000"/>
              </a:lnSpc>
              <a:spcBef>
                <a:spcPts val="1000"/>
              </a:spcBef>
              <a:spcAft>
                <a:spcPts val="0"/>
              </a:spcAft>
              <a:buSzPct val="102941"/>
              <a:buNone/>
            </a:pPr>
            <a:endParaRPr sz="3200"/>
          </a:p>
          <a:p>
            <a:pPr marL="0" lvl="0" indent="0" algn="l" rtl="0">
              <a:lnSpc>
                <a:spcPct val="90000"/>
              </a:lnSpc>
              <a:spcBef>
                <a:spcPts val="1000"/>
              </a:spcBef>
              <a:spcAft>
                <a:spcPts val="0"/>
              </a:spcAft>
              <a:buSzPct val="88000"/>
              <a:buNone/>
            </a:pPr>
            <a:endParaRPr sz="3200"/>
          </a:p>
        </p:txBody>
      </p:sp>
      <p:pic>
        <p:nvPicPr>
          <p:cNvPr id="102" name="Google Shape;102;p3"/>
          <p:cNvPicPr preferRelativeResize="0"/>
          <p:nvPr/>
        </p:nvPicPr>
        <p:blipFill rotWithShape="1">
          <a:blip r:embed="rId3">
            <a:alphaModFix/>
          </a:blip>
          <a:srcRect/>
          <a:stretch/>
        </p:blipFill>
        <p:spPr>
          <a:xfrm>
            <a:off x="9035415" y="258445"/>
            <a:ext cx="2636520" cy="71247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4"/>
          <p:cNvSpPr txBox="1">
            <a:spLocks noGrp="1"/>
          </p:cNvSpPr>
          <p:nvPr>
            <p:ph type="title"/>
          </p:nvPr>
        </p:nvSpPr>
        <p:spPr>
          <a:xfrm>
            <a:off x="647700" y="502920"/>
            <a:ext cx="4123055" cy="124396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a:t>OBJETIVO GERAL</a:t>
            </a:r>
            <a:endParaRPr/>
          </a:p>
        </p:txBody>
      </p:sp>
      <p:sp>
        <p:nvSpPr>
          <p:cNvPr id="108" name="Google Shape;108;p4"/>
          <p:cNvSpPr txBox="1">
            <a:spLocks noGrp="1"/>
          </p:cNvSpPr>
          <p:nvPr>
            <p:ph type="body" idx="1"/>
          </p:nvPr>
        </p:nvSpPr>
        <p:spPr>
          <a:xfrm>
            <a:off x="615950" y="2276150"/>
            <a:ext cx="10543500" cy="21720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3F3F3F"/>
              </a:buClr>
              <a:buSzPts val="2800"/>
              <a:buNone/>
            </a:pPr>
            <a:r>
              <a:rPr lang="pt-BR" sz="3300"/>
              <a:t>Responder ao seguinte questionamento?</a:t>
            </a:r>
            <a:endParaRPr sz="3300"/>
          </a:p>
          <a:p>
            <a:pPr marL="0" lvl="0" indent="0" algn="l" rtl="0">
              <a:lnSpc>
                <a:spcPct val="150000"/>
              </a:lnSpc>
              <a:spcBef>
                <a:spcPts val="0"/>
              </a:spcBef>
              <a:spcAft>
                <a:spcPts val="0"/>
              </a:spcAft>
              <a:buClr>
                <a:srgbClr val="3F3F3F"/>
              </a:buClr>
              <a:buSzPts val="2800"/>
              <a:buNone/>
            </a:pPr>
            <a:endParaRPr sz="3200"/>
          </a:p>
          <a:p>
            <a:pPr marL="457200" lvl="0" indent="457200" algn="just" rtl="0">
              <a:lnSpc>
                <a:spcPct val="150000"/>
              </a:lnSpc>
              <a:spcBef>
                <a:spcPts val="0"/>
              </a:spcBef>
              <a:spcAft>
                <a:spcPts val="0"/>
              </a:spcAft>
              <a:buClr>
                <a:srgbClr val="3F3F3F"/>
              </a:buClr>
              <a:buSzPts val="2800"/>
              <a:buNone/>
            </a:pPr>
            <a:r>
              <a:rPr lang="pt-BR" sz="3200" i="1"/>
              <a:t>Como é executada a gestão orçamentária e financeira das 	escolas, observando o princípio da autonomia 	pedagógica   e administrativa?</a:t>
            </a:r>
            <a:endParaRPr sz="3200" i="1"/>
          </a:p>
        </p:txBody>
      </p:sp>
      <p:sp>
        <p:nvSpPr>
          <p:cNvPr id="109" name="Google Shape;109;p4"/>
          <p:cNvSpPr/>
          <p:nvPr/>
        </p:nvSpPr>
        <p:spPr>
          <a:xfrm>
            <a:off x="615950" y="2658745"/>
            <a:ext cx="5681980" cy="1053465"/>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Calibri"/>
              <a:buNone/>
            </a:pPr>
            <a:endParaRPr sz="4400" b="0" i="0" u="none" strike="noStrike" cap="none">
              <a:solidFill>
                <a:schemeClr val="dk1"/>
              </a:solidFill>
              <a:latin typeface="Calibri"/>
              <a:ea typeface="Calibri"/>
              <a:cs typeface="Calibri"/>
              <a:sym typeface="Calibri"/>
            </a:endParaRPr>
          </a:p>
        </p:txBody>
      </p:sp>
      <p:pic>
        <p:nvPicPr>
          <p:cNvPr id="110" name="Google Shape;110;p4"/>
          <p:cNvPicPr preferRelativeResize="0"/>
          <p:nvPr/>
        </p:nvPicPr>
        <p:blipFill rotWithShape="1">
          <a:blip r:embed="rId3">
            <a:alphaModFix/>
          </a:blip>
          <a:srcRect/>
          <a:stretch/>
        </p:blipFill>
        <p:spPr>
          <a:xfrm>
            <a:off x="9495155" y="122555"/>
            <a:ext cx="2371725" cy="64071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a:t>OBJETIVOS ESPECÍFICOS </a:t>
            </a:r>
            <a:endParaRPr/>
          </a:p>
        </p:txBody>
      </p:sp>
      <p:sp>
        <p:nvSpPr>
          <p:cNvPr id="116" name="Google Shape;116;p5"/>
          <p:cNvSpPr txBox="1">
            <a:spLocks noGrp="1"/>
          </p:cNvSpPr>
          <p:nvPr>
            <p:ph type="body" idx="1"/>
          </p:nvPr>
        </p:nvSpPr>
        <p:spPr>
          <a:xfrm>
            <a:off x="647700" y="1744050"/>
            <a:ext cx="10858500" cy="4433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3F3F3F"/>
              </a:buClr>
              <a:buSzPts val="2000"/>
              <a:buFont typeface="Arial"/>
              <a:buChar char="•"/>
            </a:pPr>
            <a:r>
              <a:rPr lang="pt-BR" sz="3000"/>
              <a:t>Compreender a visão das equipes diretivas sobre a gestão orçamentária e financeira;</a:t>
            </a:r>
            <a:endParaRPr sz="3000"/>
          </a:p>
          <a:p>
            <a:pPr marL="342900" lvl="0" indent="-342900" algn="l" rtl="0">
              <a:lnSpc>
                <a:spcPct val="100000"/>
              </a:lnSpc>
              <a:spcBef>
                <a:spcPts val="1000"/>
              </a:spcBef>
              <a:spcAft>
                <a:spcPts val="0"/>
              </a:spcAft>
              <a:buClr>
                <a:srgbClr val="3F3F3F"/>
              </a:buClr>
              <a:buSzPts val="2200"/>
              <a:buFont typeface="Arial"/>
              <a:buChar char="•"/>
            </a:pPr>
            <a:r>
              <a:rPr lang="pt-BR" sz="3000"/>
              <a:t>identificar os desafios e as possibilidades na relação gestão financeira e organização do trabalho pedagógico;</a:t>
            </a:r>
            <a:endParaRPr sz="3000"/>
          </a:p>
          <a:p>
            <a:pPr marL="342900" lvl="0" indent="-342900" algn="l" rtl="0">
              <a:lnSpc>
                <a:spcPct val="100000"/>
              </a:lnSpc>
              <a:spcBef>
                <a:spcPts val="1000"/>
              </a:spcBef>
              <a:spcAft>
                <a:spcPts val="0"/>
              </a:spcAft>
              <a:buClr>
                <a:srgbClr val="3F3F3F"/>
              </a:buClr>
              <a:buSzPts val="2200"/>
              <a:buFont typeface="Arial"/>
              <a:buChar char="•"/>
            </a:pPr>
            <a:r>
              <a:rPr lang="pt-BR" sz="3000"/>
              <a:t>avaliar as melhorias de infraestrutura, equipamentos e materiais disponíveis  para utilização em práticas pedagógicas em decorrência do investimento financeiro recebido;</a:t>
            </a:r>
            <a:endParaRPr sz="3000"/>
          </a:p>
          <a:p>
            <a:pPr marL="342900" lvl="0" indent="-342900" algn="l" rtl="0">
              <a:lnSpc>
                <a:spcPct val="100000"/>
              </a:lnSpc>
              <a:spcBef>
                <a:spcPts val="1000"/>
              </a:spcBef>
              <a:spcAft>
                <a:spcPts val="0"/>
              </a:spcAft>
              <a:buClr>
                <a:srgbClr val="3F3F3F"/>
              </a:buClr>
              <a:buSzPts val="2200"/>
              <a:buFont typeface="Arial"/>
              <a:buChar char="•"/>
            </a:pPr>
            <a:r>
              <a:rPr lang="pt-BR" sz="3000"/>
              <a:t>analisar os procedimentos de prestação de contas e transparência.</a:t>
            </a:r>
            <a:endParaRPr sz="3000"/>
          </a:p>
          <a:p>
            <a:pPr marL="457200" lvl="0" indent="-228600" algn="l" rtl="0">
              <a:lnSpc>
                <a:spcPct val="100000"/>
              </a:lnSpc>
              <a:spcBef>
                <a:spcPts val="1000"/>
              </a:spcBef>
              <a:spcAft>
                <a:spcPts val="0"/>
              </a:spcAft>
              <a:buSzPts val="2800"/>
              <a:buNone/>
            </a:pPr>
            <a:endParaRPr sz="3000"/>
          </a:p>
        </p:txBody>
      </p:sp>
      <p:pic>
        <p:nvPicPr>
          <p:cNvPr id="117" name="Google Shape;117;p5"/>
          <p:cNvPicPr preferRelativeResize="0"/>
          <p:nvPr/>
        </p:nvPicPr>
        <p:blipFill rotWithShape="1">
          <a:blip r:embed="rId3">
            <a:alphaModFix/>
          </a:blip>
          <a:srcRect/>
          <a:stretch/>
        </p:blipFill>
        <p:spPr>
          <a:xfrm>
            <a:off x="9495155" y="122555"/>
            <a:ext cx="2371725" cy="64071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6"/>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b="1"/>
              <a:t>JUSTIFICATIVA</a:t>
            </a:r>
            <a:endParaRPr b="1"/>
          </a:p>
        </p:txBody>
      </p:sp>
      <p:sp>
        <p:nvSpPr>
          <p:cNvPr id="123" name="Google Shape;123;p6"/>
          <p:cNvSpPr txBox="1">
            <a:spLocks noGrp="1"/>
          </p:cNvSpPr>
          <p:nvPr>
            <p:ph type="body" idx="1"/>
          </p:nvPr>
        </p:nvSpPr>
        <p:spPr>
          <a:xfrm>
            <a:off x="647700" y="1584000"/>
            <a:ext cx="11219100" cy="4830600"/>
          </a:xfrm>
          <a:prstGeom prst="rect">
            <a:avLst/>
          </a:prstGeom>
          <a:noFill/>
          <a:ln>
            <a:noFill/>
          </a:ln>
        </p:spPr>
        <p:txBody>
          <a:bodyPr spcFirstLastPara="1" wrap="square" lIns="91425" tIns="45700" rIns="91425" bIns="45700" anchor="t" anchorCtr="0">
            <a:normAutofit fontScale="50000" lnSpcReduction="20000"/>
          </a:bodyPr>
          <a:lstStyle/>
          <a:p>
            <a:pPr marL="457200" lvl="0" indent="457200" algn="l" rtl="0">
              <a:lnSpc>
                <a:spcPct val="150000"/>
              </a:lnSpc>
              <a:spcBef>
                <a:spcPts val="1000"/>
              </a:spcBef>
              <a:spcAft>
                <a:spcPts val="0"/>
              </a:spcAft>
              <a:buClr>
                <a:srgbClr val="3F3F3F"/>
              </a:buClr>
              <a:buSzPct val="43000"/>
              <a:buNone/>
            </a:pPr>
            <a:r>
              <a:rPr lang="pt-BR" sz="6550"/>
              <a:t>GESTÃO ORÇAMENTÁRIA E FINANCEIRA</a:t>
            </a:r>
            <a:endParaRPr sz="6550"/>
          </a:p>
          <a:p>
            <a:pPr marL="457200" lvl="0" indent="-228600" algn="l" rtl="0">
              <a:lnSpc>
                <a:spcPct val="150000"/>
              </a:lnSpc>
              <a:spcBef>
                <a:spcPts val="1000"/>
              </a:spcBef>
              <a:spcAft>
                <a:spcPts val="0"/>
              </a:spcAft>
              <a:buClr>
                <a:srgbClr val="3F3F3F"/>
              </a:buClr>
              <a:buSzPct val="43000"/>
              <a:buNone/>
            </a:pPr>
            <a:endParaRPr sz="6550"/>
          </a:p>
          <a:p>
            <a:pPr marL="0" lvl="0" indent="0" algn="l" rtl="0">
              <a:lnSpc>
                <a:spcPct val="90000"/>
              </a:lnSpc>
              <a:spcBef>
                <a:spcPts val="1000"/>
              </a:spcBef>
              <a:spcAft>
                <a:spcPts val="0"/>
              </a:spcAft>
              <a:buSzPct val="85496"/>
              <a:buNone/>
            </a:pPr>
            <a:endParaRPr sz="6550"/>
          </a:p>
          <a:p>
            <a:pPr marL="0" lvl="0" indent="0" algn="l" rtl="0">
              <a:lnSpc>
                <a:spcPct val="90000"/>
              </a:lnSpc>
              <a:spcBef>
                <a:spcPts val="1000"/>
              </a:spcBef>
              <a:spcAft>
                <a:spcPts val="0"/>
              </a:spcAft>
              <a:buSzPct val="85496"/>
              <a:buNone/>
            </a:pPr>
            <a:endParaRPr sz="6550"/>
          </a:p>
          <a:p>
            <a:pPr marL="0" lvl="0" indent="0" algn="just" rtl="0">
              <a:lnSpc>
                <a:spcPct val="150000"/>
              </a:lnSpc>
              <a:spcBef>
                <a:spcPts val="1000"/>
              </a:spcBef>
              <a:spcAft>
                <a:spcPts val="0"/>
              </a:spcAft>
              <a:buSzPct val="119148"/>
              <a:buNone/>
            </a:pPr>
            <a:r>
              <a:rPr lang="pt-BR" sz="4700"/>
              <a:t>Equilíbrio →  participação democrática x  gestão financeira eficiente  </a:t>
            </a:r>
            <a:endParaRPr sz="4700"/>
          </a:p>
          <a:p>
            <a:pPr marL="0" lvl="0" indent="0" algn="just" rtl="0">
              <a:lnSpc>
                <a:spcPct val="150000"/>
              </a:lnSpc>
              <a:spcBef>
                <a:spcPts val="1000"/>
              </a:spcBef>
              <a:spcAft>
                <a:spcPts val="0"/>
              </a:spcAft>
              <a:buSzPct val="119148"/>
              <a:buNone/>
            </a:pPr>
            <a:r>
              <a:rPr lang="pt-BR" sz="4700"/>
              <a:t>Estratégias → às necessidades reais das instituições de ensino </a:t>
            </a:r>
            <a:endParaRPr sz="4700"/>
          </a:p>
          <a:p>
            <a:pPr marL="0" lvl="0" indent="0" algn="just" rtl="0">
              <a:lnSpc>
                <a:spcPct val="150000"/>
              </a:lnSpc>
              <a:spcBef>
                <a:spcPts val="1000"/>
              </a:spcBef>
              <a:spcAft>
                <a:spcPts val="0"/>
              </a:spcAft>
              <a:buSzPct val="119148"/>
              <a:buNone/>
            </a:pPr>
            <a:r>
              <a:rPr lang="pt-BR" sz="4700"/>
              <a:t>Gestão → transparente e responsável</a:t>
            </a:r>
            <a:endParaRPr sz="4700"/>
          </a:p>
          <a:p>
            <a:pPr marL="457200" lvl="0" indent="-228600" algn="l" rtl="0">
              <a:lnSpc>
                <a:spcPct val="90000"/>
              </a:lnSpc>
              <a:spcBef>
                <a:spcPts val="1000"/>
              </a:spcBef>
              <a:spcAft>
                <a:spcPts val="0"/>
              </a:spcAft>
              <a:buSzPct val="186666"/>
              <a:buNone/>
            </a:pPr>
            <a:endParaRPr sz="3000"/>
          </a:p>
          <a:p>
            <a:pPr marL="457200" lvl="0" indent="0" algn="l" rtl="0">
              <a:lnSpc>
                <a:spcPct val="150000"/>
              </a:lnSpc>
              <a:spcBef>
                <a:spcPts val="1000"/>
              </a:spcBef>
              <a:spcAft>
                <a:spcPts val="0"/>
              </a:spcAft>
              <a:buSzPct val="175000"/>
              <a:buNone/>
            </a:pPr>
            <a:endParaRPr sz="3200"/>
          </a:p>
          <a:p>
            <a:pPr marL="457200" lvl="0" indent="-228600" algn="l" rtl="0">
              <a:lnSpc>
                <a:spcPct val="150000"/>
              </a:lnSpc>
              <a:spcBef>
                <a:spcPts val="1000"/>
              </a:spcBef>
              <a:spcAft>
                <a:spcPts val="0"/>
              </a:spcAft>
              <a:buClr>
                <a:srgbClr val="3F3F3F"/>
              </a:buClr>
              <a:buSzPct val="88000"/>
              <a:buNone/>
            </a:pPr>
            <a:endParaRPr sz="3200"/>
          </a:p>
        </p:txBody>
      </p:sp>
      <p:pic>
        <p:nvPicPr>
          <p:cNvPr id="124" name="Google Shape;124;p6"/>
          <p:cNvPicPr preferRelativeResize="0"/>
          <p:nvPr/>
        </p:nvPicPr>
        <p:blipFill rotWithShape="1">
          <a:blip r:embed="rId3">
            <a:alphaModFix/>
          </a:blip>
          <a:srcRect/>
          <a:stretch/>
        </p:blipFill>
        <p:spPr>
          <a:xfrm>
            <a:off x="9495155" y="122555"/>
            <a:ext cx="2371725" cy="640715"/>
          </a:xfrm>
          <a:prstGeom prst="rect">
            <a:avLst/>
          </a:prstGeom>
          <a:noFill/>
          <a:ln>
            <a:noFill/>
          </a:ln>
        </p:spPr>
      </p:pic>
      <p:sp>
        <p:nvSpPr>
          <p:cNvPr id="125" name="Google Shape;125;p6"/>
          <p:cNvSpPr/>
          <p:nvPr/>
        </p:nvSpPr>
        <p:spPr>
          <a:xfrm rot="10800000">
            <a:off x="4237290" y="2360585"/>
            <a:ext cx="1188600" cy="412800"/>
          </a:xfrm>
          <a:prstGeom prst="leftRightUpArrow">
            <a:avLst>
              <a:gd name="adj1" fmla="val 25000"/>
              <a:gd name="adj2" fmla="val 25000"/>
              <a:gd name="adj3" fmla="val 25000"/>
            </a:avLst>
          </a:prstGeom>
          <a:gradFill>
            <a:gsLst>
              <a:gs pos="0">
                <a:srgbClr val="D8D8D8"/>
              </a:gs>
              <a:gs pos="35000">
                <a:srgbClr val="E3E3E3"/>
              </a:gs>
              <a:gs pos="100000">
                <a:srgbClr val="F4F4F4"/>
              </a:gs>
            </a:gsLst>
            <a:lin ang="16200000" scaled="0"/>
          </a:gradFill>
          <a:ln w="25400"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126" name="Google Shape;126;p6"/>
          <p:cNvSpPr txBox="1"/>
          <p:nvPr/>
        </p:nvSpPr>
        <p:spPr>
          <a:xfrm>
            <a:off x="5198745" y="2234565"/>
            <a:ext cx="4356735" cy="664845"/>
          </a:xfrm>
          <a:prstGeom prst="rect">
            <a:avLst/>
          </a:prstGeom>
          <a:noFill/>
          <a:ln>
            <a:noFill/>
          </a:ln>
        </p:spPr>
        <p:txBody>
          <a:bodyPr spcFirstLastPara="1" wrap="square" lIns="91425" tIns="45700" rIns="91425" bIns="45700" anchor="t" anchorCtr="0">
            <a:noAutofit/>
          </a:bodyPr>
          <a:lstStyle/>
          <a:p>
            <a:pPr marL="457200" marR="0" lvl="0" indent="0" algn="l" rtl="0">
              <a:lnSpc>
                <a:spcPct val="150000"/>
              </a:lnSpc>
              <a:spcBef>
                <a:spcPts val="0"/>
              </a:spcBef>
              <a:spcAft>
                <a:spcPts val="0"/>
              </a:spcAft>
              <a:buClr>
                <a:srgbClr val="000000"/>
              </a:buClr>
              <a:buSzPts val="2400"/>
              <a:buFont typeface="Arial"/>
              <a:buNone/>
            </a:pPr>
            <a:r>
              <a:rPr lang="pt-BR" sz="2400" b="0" i="0" u="none" strike="noStrike" cap="none">
                <a:solidFill>
                  <a:srgbClr val="000000"/>
                </a:solidFill>
                <a:latin typeface="Arial"/>
                <a:ea typeface="Arial"/>
                <a:cs typeface="Arial"/>
                <a:sym typeface="Arial"/>
              </a:rPr>
              <a:t>Que práticas são eficazes?</a:t>
            </a:r>
            <a:endParaRPr sz="2400" b="0" i="0" u="none" strike="noStrike" cap="none">
              <a:solidFill>
                <a:srgbClr val="000000"/>
              </a:solidFill>
              <a:latin typeface="Arial"/>
              <a:ea typeface="Arial"/>
              <a:cs typeface="Arial"/>
              <a:sym typeface="Arial"/>
            </a:endParaRPr>
          </a:p>
        </p:txBody>
      </p:sp>
      <p:sp>
        <p:nvSpPr>
          <p:cNvPr id="127" name="Google Shape;127;p6"/>
          <p:cNvSpPr txBox="1"/>
          <p:nvPr/>
        </p:nvSpPr>
        <p:spPr>
          <a:xfrm>
            <a:off x="1926535" y="2234575"/>
            <a:ext cx="21228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pt-BR" sz="2400" b="0" i="0" u="none" strike="noStrike" cap="none">
                <a:solidFill>
                  <a:srgbClr val="000000"/>
                </a:solidFill>
                <a:latin typeface="Arial"/>
                <a:ea typeface="Arial"/>
                <a:cs typeface="Arial"/>
                <a:sym typeface="Arial"/>
              </a:rPr>
              <a:t>Como é feita?</a:t>
            </a:r>
            <a:endParaRPr sz="2400" b="0" i="0" u="none" strike="noStrike" cap="none">
              <a:solidFill>
                <a:srgbClr val="000000"/>
              </a:solidFill>
              <a:latin typeface="Arial"/>
              <a:ea typeface="Arial"/>
              <a:cs typeface="Arial"/>
              <a:sym typeface="Arial"/>
            </a:endParaRPr>
          </a:p>
        </p:txBody>
      </p:sp>
      <p:sp>
        <p:nvSpPr>
          <p:cNvPr id="128" name="Google Shape;128;p6"/>
          <p:cNvSpPr txBox="1"/>
          <p:nvPr/>
        </p:nvSpPr>
        <p:spPr>
          <a:xfrm>
            <a:off x="2448375" y="2899410"/>
            <a:ext cx="6552000" cy="502800"/>
          </a:xfrm>
          <a:prstGeom prst="rect">
            <a:avLst/>
          </a:prstGeom>
          <a:noFill/>
          <a:ln>
            <a:noFill/>
          </a:ln>
        </p:spPr>
        <p:txBody>
          <a:bodyPr spcFirstLastPara="1" wrap="square" lIns="91425" tIns="45700" rIns="91425" bIns="45700" anchor="t" anchorCtr="0">
            <a:noAutofit/>
          </a:bodyPr>
          <a:lstStyle/>
          <a:p>
            <a:pPr marL="457200" marR="0" lvl="0" indent="0" algn="l" rtl="0">
              <a:lnSpc>
                <a:spcPct val="150000"/>
              </a:lnSpc>
              <a:spcBef>
                <a:spcPts val="0"/>
              </a:spcBef>
              <a:spcAft>
                <a:spcPts val="0"/>
              </a:spcAft>
              <a:buClr>
                <a:srgbClr val="000000"/>
              </a:buClr>
              <a:buSzPts val="2400"/>
              <a:buFont typeface="Arial"/>
              <a:buNone/>
            </a:pPr>
            <a:r>
              <a:rPr lang="pt-BR" sz="2400" b="0" i="0" u="none" strike="noStrike" cap="none">
                <a:solidFill>
                  <a:srgbClr val="000000"/>
                </a:solidFill>
                <a:latin typeface="Arial"/>
                <a:ea typeface="Arial"/>
                <a:cs typeface="Arial"/>
                <a:sym typeface="Arial"/>
              </a:rPr>
              <a:t>Quem são os sujeitos envolvidos?</a:t>
            </a: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7"/>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a:t>REFERENCIAL TEÓRICO</a:t>
            </a:r>
            <a:endParaRPr/>
          </a:p>
        </p:txBody>
      </p:sp>
      <p:sp>
        <p:nvSpPr>
          <p:cNvPr id="134" name="Google Shape;134;p7"/>
          <p:cNvSpPr txBox="1">
            <a:spLocks noGrp="1"/>
          </p:cNvSpPr>
          <p:nvPr>
            <p:ph type="body" idx="1"/>
          </p:nvPr>
        </p:nvSpPr>
        <p:spPr>
          <a:xfrm>
            <a:off x="647700" y="1490345"/>
            <a:ext cx="10515600" cy="4686935"/>
          </a:xfrm>
          <a:prstGeom prst="rect">
            <a:avLst/>
          </a:prstGeom>
          <a:noFill/>
          <a:ln>
            <a:noFill/>
          </a:ln>
        </p:spPr>
        <p:txBody>
          <a:bodyPr spcFirstLastPara="1" wrap="square" lIns="91425" tIns="45700" rIns="91425" bIns="45700" anchor="t" anchorCtr="0">
            <a:normAutofit lnSpcReduction="10000"/>
          </a:bodyPr>
          <a:lstStyle/>
          <a:p>
            <a:pPr marL="914400" lvl="0" indent="-457200" algn="l" rtl="0">
              <a:lnSpc>
                <a:spcPct val="90000"/>
              </a:lnSpc>
              <a:spcBef>
                <a:spcPts val="1000"/>
              </a:spcBef>
              <a:spcAft>
                <a:spcPts val="0"/>
              </a:spcAft>
              <a:buSzPts val="2800"/>
              <a:buFont typeface="Arial"/>
              <a:buChar char="•"/>
            </a:pPr>
            <a:r>
              <a:rPr lang="pt-BR"/>
              <a:t>CONCEPÇÕES E PROCESSOS DA GESTÃO EDUCACIONAL</a:t>
            </a:r>
            <a:endParaRPr/>
          </a:p>
          <a:p>
            <a:pPr marL="457200" lvl="0" indent="457200" algn="l" rtl="0">
              <a:lnSpc>
                <a:spcPct val="90000"/>
              </a:lnSpc>
              <a:spcBef>
                <a:spcPts val="1000"/>
              </a:spcBef>
              <a:spcAft>
                <a:spcPts val="0"/>
              </a:spcAft>
              <a:buSzPts val="2800"/>
              <a:buFont typeface="Arial"/>
              <a:buNone/>
            </a:pPr>
            <a:r>
              <a:rPr lang="pt-BR"/>
              <a:t>- Libâneo (2004); Luck (2009,2010, 2011); Paro (2005)</a:t>
            </a:r>
            <a:endParaRPr/>
          </a:p>
          <a:p>
            <a:pPr marL="914400" lvl="0" indent="-279400" algn="l" rtl="0">
              <a:lnSpc>
                <a:spcPct val="90000"/>
              </a:lnSpc>
              <a:spcBef>
                <a:spcPts val="1000"/>
              </a:spcBef>
              <a:spcAft>
                <a:spcPts val="0"/>
              </a:spcAft>
              <a:buSzPts val="2800"/>
              <a:buFont typeface="Arial"/>
              <a:buNone/>
            </a:pPr>
            <a:endParaRPr/>
          </a:p>
          <a:p>
            <a:pPr marL="914400" lvl="0" indent="-457200" algn="l" rtl="0">
              <a:lnSpc>
                <a:spcPct val="90000"/>
              </a:lnSpc>
              <a:spcBef>
                <a:spcPts val="1000"/>
              </a:spcBef>
              <a:spcAft>
                <a:spcPts val="0"/>
              </a:spcAft>
              <a:buSzPts val="2800"/>
              <a:buFont typeface="Arial"/>
              <a:buChar char="•"/>
            </a:pPr>
            <a:r>
              <a:rPr lang="pt-BR"/>
              <a:t>GESTÃO DEMOCRÁTICA NA ESCOLA PÚBLICA</a:t>
            </a:r>
            <a:endParaRPr/>
          </a:p>
          <a:p>
            <a:pPr marL="457200" lvl="0" indent="457200" algn="l" rtl="0">
              <a:lnSpc>
                <a:spcPct val="90000"/>
              </a:lnSpc>
              <a:spcBef>
                <a:spcPts val="1000"/>
              </a:spcBef>
              <a:spcAft>
                <a:spcPts val="0"/>
              </a:spcAft>
              <a:buSzPts val="2800"/>
              <a:buFont typeface="Arial"/>
              <a:buNone/>
            </a:pPr>
            <a:r>
              <a:rPr lang="pt-BR"/>
              <a:t>- Brasil (1988, 1996); Gadotti (1995); Gandim (1994); Paro (2011)</a:t>
            </a:r>
            <a:endParaRPr/>
          </a:p>
          <a:p>
            <a:pPr marL="457200" lvl="0" indent="0" algn="l" rtl="0">
              <a:lnSpc>
                <a:spcPct val="90000"/>
              </a:lnSpc>
              <a:spcBef>
                <a:spcPts val="1000"/>
              </a:spcBef>
              <a:spcAft>
                <a:spcPts val="0"/>
              </a:spcAft>
              <a:buSzPts val="2800"/>
              <a:buFont typeface="Arial"/>
              <a:buNone/>
            </a:pPr>
            <a:endParaRPr/>
          </a:p>
          <a:p>
            <a:pPr marL="914400" lvl="0" indent="-457200" algn="l" rtl="0">
              <a:lnSpc>
                <a:spcPct val="90000"/>
              </a:lnSpc>
              <a:spcBef>
                <a:spcPts val="1000"/>
              </a:spcBef>
              <a:spcAft>
                <a:spcPts val="0"/>
              </a:spcAft>
              <a:buSzPts val="2800"/>
              <a:buFont typeface="Arial"/>
              <a:buChar char="•"/>
            </a:pPr>
            <a:r>
              <a:rPr lang="pt-BR"/>
              <a:t>AUTONOMIA ADMINISTRATIVA E A DESCENTRALIZAÇÃO DA GESTÃO ORÇAMENTÁRIA E FINANCEIRA DA ESCOLA PÚBLICA</a:t>
            </a:r>
            <a:endParaRPr/>
          </a:p>
          <a:p>
            <a:pPr marL="457200" lvl="0" indent="457200" algn="l" rtl="0">
              <a:lnSpc>
                <a:spcPct val="90000"/>
              </a:lnSpc>
              <a:spcBef>
                <a:spcPts val="1000"/>
              </a:spcBef>
              <a:spcAft>
                <a:spcPts val="0"/>
              </a:spcAft>
              <a:buSzPts val="2800"/>
              <a:buFont typeface="Arial"/>
              <a:buNone/>
            </a:pPr>
            <a:r>
              <a:rPr lang="pt-BR"/>
              <a:t>- Brasil (2009, 2021); RS (2024)</a:t>
            </a:r>
            <a:endParaRPr/>
          </a:p>
        </p:txBody>
      </p:sp>
      <p:pic>
        <p:nvPicPr>
          <p:cNvPr id="135" name="Google Shape;135;p7"/>
          <p:cNvPicPr preferRelativeResize="0"/>
          <p:nvPr/>
        </p:nvPicPr>
        <p:blipFill rotWithShape="1">
          <a:blip r:embed="rId3">
            <a:alphaModFix/>
          </a:blip>
          <a:srcRect/>
          <a:stretch/>
        </p:blipFill>
        <p:spPr>
          <a:xfrm>
            <a:off x="9495155" y="122555"/>
            <a:ext cx="2371725" cy="64071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8"/>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a:t>METODOLOGIA</a:t>
            </a:r>
            <a:endParaRPr/>
          </a:p>
        </p:txBody>
      </p:sp>
      <p:sp>
        <p:nvSpPr>
          <p:cNvPr id="141" name="Google Shape;141;p8"/>
          <p:cNvSpPr txBox="1">
            <a:spLocks noGrp="1"/>
          </p:cNvSpPr>
          <p:nvPr>
            <p:ph type="body" idx="1"/>
          </p:nvPr>
        </p:nvSpPr>
        <p:spPr>
          <a:xfrm>
            <a:off x="151765" y="1385570"/>
            <a:ext cx="11920220" cy="5247640"/>
          </a:xfrm>
          <a:prstGeom prst="rect">
            <a:avLst/>
          </a:prstGeom>
          <a:noFill/>
          <a:ln>
            <a:noFill/>
          </a:ln>
        </p:spPr>
        <p:txBody>
          <a:bodyPr spcFirstLastPara="1" wrap="square" lIns="91425" tIns="45700" rIns="91425" bIns="45700" anchor="t" anchorCtr="0">
            <a:normAutofit lnSpcReduction="20000"/>
          </a:bodyPr>
          <a:lstStyle/>
          <a:p>
            <a:pPr marL="514350" lvl="0" indent="-514350" algn="l" rtl="0">
              <a:lnSpc>
                <a:spcPct val="150000"/>
              </a:lnSpc>
              <a:spcBef>
                <a:spcPts val="0"/>
              </a:spcBef>
              <a:spcAft>
                <a:spcPts val="0"/>
              </a:spcAft>
              <a:buClr>
                <a:srgbClr val="3F3F3F"/>
              </a:buClr>
              <a:buSzPts val="2800"/>
              <a:buAutoNum type="arabicPeriod"/>
            </a:pPr>
            <a:r>
              <a:rPr lang="pt-BR"/>
              <a:t>Caminho metodológico: estudo de caso</a:t>
            </a:r>
            <a:endParaRPr/>
          </a:p>
          <a:p>
            <a:pPr marL="514350" lvl="0" indent="-514350" algn="l" rtl="0">
              <a:lnSpc>
                <a:spcPct val="150000"/>
              </a:lnSpc>
              <a:spcBef>
                <a:spcPts val="1000"/>
              </a:spcBef>
              <a:spcAft>
                <a:spcPts val="0"/>
              </a:spcAft>
              <a:buClr>
                <a:srgbClr val="3F3F3F"/>
              </a:buClr>
              <a:buSzPts val="2800"/>
              <a:buAutoNum type="arabicPeriod"/>
            </a:pPr>
            <a:r>
              <a:rPr lang="pt-BR"/>
              <a:t>Técnica de coleta de dados: questionário qualitativo e entrevista semiestruturada</a:t>
            </a:r>
            <a:endParaRPr/>
          </a:p>
          <a:p>
            <a:pPr marL="514350" lvl="0" indent="-514350" algn="l" rtl="0">
              <a:lnSpc>
                <a:spcPct val="150000"/>
              </a:lnSpc>
              <a:spcBef>
                <a:spcPts val="1000"/>
              </a:spcBef>
              <a:spcAft>
                <a:spcPts val="0"/>
              </a:spcAft>
              <a:buClr>
                <a:srgbClr val="3F3F3F"/>
              </a:buClr>
              <a:buSzPts val="2800"/>
              <a:buAutoNum type="arabicPeriod"/>
            </a:pPr>
            <a:r>
              <a:rPr lang="pt-BR"/>
              <a:t>Procedimento de coleta de dados: questionário online e entrevista presencial ou virtual</a:t>
            </a:r>
            <a:endParaRPr/>
          </a:p>
          <a:p>
            <a:pPr marL="514350" lvl="0" indent="-514350" algn="l" rtl="0">
              <a:lnSpc>
                <a:spcPct val="150000"/>
              </a:lnSpc>
              <a:spcBef>
                <a:spcPts val="1000"/>
              </a:spcBef>
              <a:spcAft>
                <a:spcPts val="0"/>
              </a:spcAft>
              <a:buClr>
                <a:srgbClr val="3F3F3F"/>
              </a:buClr>
              <a:buSzPts val="2800"/>
              <a:buAutoNum type="arabicPeriod"/>
            </a:pPr>
            <a:r>
              <a:rPr lang="pt-BR"/>
              <a:t>Análise dos dados: tabela de categorização das respostas, transcrição da entrevista e utilização da técnica de análise de conteúdo.</a:t>
            </a:r>
            <a:endParaRPr/>
          </a:p>
        </p:txBody>
      </p:sp>
      <p:pic>
        <p:nvPicPr>
          <p:cNvPr id="142" name="Google Shape;142;p8"/>
          <p:cNvPicPr preferRelativeResize="0"/>
          <p:nvPr/>
        </p:nvPicPr>
        <p:blipFill rotWithShape="1">
          <a:blip r:embed="rId3">
            <a:alphaModFix/>
          </a:blip>
          <a:srcRect/>
          <a:stretch/>
        </p:blipFill>
        <p:spPr>
          <a:xfrm>
            <a:off x="9495155" y="122555"/>
            <a:ext cx="2371725" cy="64071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6"/>
        <p:cNvGrpSpPr/>
        <p:nvPr/>
      </p:nvGrpSpPr>
      <p:grpSpPr>
        <a:xfrm>
          <a:off x="0" y="0"/>
          <a:ext cx="0" cy="0"/>
          <a:chOff x="0" y="0"/>
          <a:chExt cx="0" cy="0"/>
        </a:xfrm>
      </p:grpSpPr>
      <p:sp>
        <p:nvSpPr>
          <p:cNvPr id="147" name="Google Shape;147;p9"/>
          <p:cNvSpPr txBox="1">
            <a:spLocks noGrp="1"/>
          </p:cNvSpPr>
          <p:nvPr>
            <p:ph type="title"/>
          </p:nvPr>
        </p:nvSpPr>
        <p:spPr>
          <a:xfrm>
            <a:off x="647700" y="25844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t-BR"/>
              <a:t>CRONOGRAMA</a:t>
            </a:r>
            <a:endParaRPr/>
          </a:p>
        </p:txBody>
      </p:sp>
      <p:graphicFrame>
        <p:nvGraphicFramePr>
          <p:cNvPr id="148" name="Google Shape;148;p9"/>
          <p:cNvGraphicFramePr/>
          <p:nvPr/>
        </p:nvGraphicFramePr>
        <p:xfrm>
          <a:off x="854075" y="1788160"/>
          <a:ext cx="3000000" cy="3000000"/>
        </p:xfrm>
        <a:graphic>
          <a:graphicData uri="http://schemas.openxmlformats.org/drawingml/2006/table">
            <a:tbl>
              <a:tblPr firstRow="1" bandRow="1">
                <a:noFill/>
                <a:tableStyleId>{13B7D85F-E4DB-4B4D-AE55-6F40E7D6497A}</a:tableStyleId>
              </a:tblPr>
              <a:tblGrid>
                <a:gridCol w="2004700">
                  <a:extLst>
                    <a:ext uri="{9D8B030D-6E8A-4147-A177-3AD203B41FA5}">
                      <a16:colId xmlns:a16="http://schemas.microsoft.com/office/drawing/2014/main" val="20000"/>
                    </a:ext>
                  </a:extLst>
                </a:gridCol>
                <a:gridCol w="1685300">
                  <a:extLst>
                    <a:ext uri="{9D8B030D-6E8A-4147-A177-3AD203B41FA5}">
                      <a16:colId xmlns:a16="http://schemas.microsoft.com/office/drawing/2014/main" val="20001"/>
                    </a:ext>
                  </a:extLst>
                </a:gridCol>
                <a:gridCol w="1685300">
                  <a:extLst>
                    <a:ext uri="{9D8B030D-6E8A-4147-A177-3AD203B41FA5}">
                      <a16:colId xmlns:a16="http://schemas.microsoft.com/office/drawing/2014/main" val="20002"/>
                    </a:ext>
                  </a:extLst>
                </a:gridCol>
                <a:gridCol w="1685300">
                  <a:extLst>
                    <a:ext uri="{9D8B030D-6E8A-4147-A177-3AD203B41FA5}">
                      <a16:colId xmlns:a16="http://schemas.microsoft.com/office/drawing/2014/main" val="20003"/>
                    </a:ext>
                  </a:extLst>
                </a:gridCol>
                <a:gridCol w="1685300">
                  <a:extLst>
                    <a:ext uri="{9D8B030D-6E8A-4147-A177-3AD203B41FA5}">
                      <a16:colId xmlns:a16="http://schemas.microsoft.com/office/drawing/2014/main" val="20004"/>
                    </a:ext>
                  </a:extLst>
                </a:gridCol>
                <a:gridCol w="1685300">
                  <a:extLst>
                    <a:ext uri="{9D8B030D-6E8A-4147-A177-3AD203B41FA5}">
                      <a16:colId xmlns:a16="http://schemas.microsoft.com/office/drawing/2014/main" val="20005"/>
                    </a:ext>
                  </a:extLst>
                </a:gridCol>
              </a:tblGrid>
              <a:tr h="508000">
                <a:tc>
                  <a:txBody>
                    <a:bodyPr/>
                    <a:lstStyle/>
                    <a:p>
                      <a:pPr marL="0" marR="0" lvl="0" indent="0" algn="l" rtl="0">
                        <a:lnSpc>
                          <a:spcPct val="100000"/>
                        </a:lnSpc>
                        <a:spcBef>
                          <a:spcPts val="0"/>
                        </a:spcBef>
                        <a:spcAft>
                          <a:spcPts val="0"/>
                        </a:spcAft>
                        <a:buClr>
                          <a:schemeClr val="dk1"/>
                        </a:buClr>
                        <a:buSzPts val="1800"/>
                        <a:buFont typeface="Calibri"/>
                        <a:buNone/>
                      </a:pPr>
                      <a:endParaRPr sz="1800" u="none" strike="noStrike" cap="none">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pt-BR" sz="1800" u="none" strike="noStrike" cap="none">
                          <a:solidFill>
                            <a:schemeClr val="dk1"/>
                          </a:solidFill>
                        </a:rPr>
                        <a:t>AGOSTO</a:t>
                      </a:r>
                      <a:endParaRPr sz="1800" u="none" strike="noStrike" cap="none">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pt-BR" sz="1800" u="none" strike="noStrike" cap="none">
                          <a:solidFill>
                            <a:schemeClr val="dk1"/>
                          </a:solidFill>
                        </a:rPr>
                        <a:t>SETEMBRO</a:t>
                      </a:r>
                      <a:endParaRPr sz="1800" u="none" strike="noStrike" cap="none">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pt-BR" sz="1800" u="none" strike="noStrike" cap="none">
                          <a:solidFill>
                            <a:schemeClr val="dk1"/>
                          </a:solidFill>
                        </a:rPr>
                        <a:t>OUTUBRO</a:t>
                      </a:r>
                      <a:endParaRPr sz="1800" u="none" strike="noStrike" cap="none">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pt-BR" sz="1800" u="none" strike="noStrike" cap="none">
                          <a:solidFill>
                            <a:schemeClr val="dk1"/>
                          </a:solidFill>
                        </a:rPr>
                        <a:t>NOVEMBRO</a:t>
                      </a:r>
                      <a:endParaRPr sz="1800" u="none" strike="noStrike" cap="none">
                        <a:solidFill>
                          <a:schemeClr val="dk1"/>
                        </a:solidFill>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pt-BR" sz="1800" u="none" strike="noStrike" cap="none">
                          <a:solidFill>
                            <a:schemeClr val="dk1"/>
                          </a:solidFill>
                        </a:rPr>
                        <a:t>DEZEMBRO</a:t>
                      </a:r>
                      <a:endParaRPr sz="1800" u="none" strike="noStrike" cap="none">
                        <a:solidFill>
                          <a:schemeClr val="dk1"/>
                        </a:solidFill>
                      </a:endParaRPr>
                    </a:p>
                  </a:txBody>
                  <a:tcPr marL="91450" marR="91450" marT="45725" marB="45725"/>
                </a:tc>
                <a:extLst>
                  <a:ext uri="{0D108BD9-81ED-4DB2-BD59-A6C34878D82A}">
                    <a16:rowId xmlns:a16="http://schemas.microsoft.com/office/drawing/2014/main" val="10000"/>
                  </a:ext>
                </a:extLst>
              </a:tr>
              <a:tr h="506100">
                <a:tc>
                  <a:txBody>
                    <a:bodyPr/>
                    <a:lstStyle/>
                    <a:p>
                      <a:pPr marL="0" marR="0" lvl="0" indent="0" algn="l" rtl="0">
                        <a:lnSpc>
                          <a:spcPct val="100000"/>
                        </a:lnSpc>
                        <a:spcBef>
                          <a:spcPts val="0"/>
                        </a:spcBef>
                        <a:spcAft>
                          <a:spcPts val="0"/>
                        </a:spcAft>
                        <a:buClr>
                          <a:srgbClr val="000000"/>
                        </a:buClr>
                        <a:buSzPts val="1600"/>
                        <a:buFont typeface="Arial"/>
                        <a:buNone/>
                      </a:pPr>
                      <a:r>
                        <a:rPr lang="pt-BR" sz="1600" u="none" strike="noStrike" cap="none">
                          <a:latin typeface="Arial"/>
                          <a:ea typeface="Arial"/>
                          <a:cs typeface="Arial"/>
                          <a:sym typeface="Arial"/>
                        </a:rPr>
                        <a:t>Revisão teórica</a:t>
                      </a:r>
                      <a:endParaRPr sz="1600" u="none" strike="noStrike" cap="none">
                        <a:latin typeface="Arial"/>
                        <a:ea typeface="Arial"/>
                        <a:cs typeface="Arial"/>
                        <a:sym typeface="Arial"/>
                      </a:endParaRPr>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extLst>
                  <a:ext uri="{0D108BD9-81ED-4DB2-BD59-A6C34878D82A}">
                    <a16:rowId xmlns:a16="http://schemas.microsoft.com/office/drawing/2014/main" val="10001"/>
                  </a:ext>
                </a:extLst>
              </a:tr>
              <a:tr h="579125">
                <a:tc>
                  <a:txBody>
                    <a:bodyPr/>
                    <a:lstStyle/>
                    <a:p>
                      <a:pPr marL="0" marR="0" lvl="0" indent="0" algn="l" rtl="0">
                        <a:lnSpc>
                          <a:spcPct val="100000"/>
                        </a:lnSpc>
                        <a:spcBef>
                          <a:spcPts val="0"/>
                        </a:spcBef>
                        <a:spcAft>
                          <a:spcPts val="0"/>
                        </a:spcAft>
                        <a:buClr>
                          <a:srgbClr val="000000"/>
                        </a:buClr>
                        <a:buSzPts val="1600"/>
                        <a:buFont typeface="Arial"/>
                        <a:buNone/>
                      </a:pPr>
                      <a:r>
                        <a:rPr lang="pt-BR" sz="1600" u="none" strike="noStrike" cap="none">
                          <a:latin typeface="Arial"/>
                          <a:ea typeface="Arial"/>
                          <a:cs typeface="Arial"/>
                          <a:sym typeface="Arial"/>
                        </a:rPr>
                        <a:t>Elaboração do questionário </a:t>
                      </a:r>
                      <a:endParaRPr sz="1600" u="none" strike="noStrike" cap="none">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extLst>
                  <a:ext uri="{0D108BD9-81ED-4DB2-BD59-A6C34878D82A}">
                    <a16:rowId xmlns:a16="http://schemas.microsoft.com/office/drawing/2014/main" val="10002"/>
                  </a:ext>
                </a:extLst>
              </a:tr>
              <a:tr h="822950">
                <a:tc>
                  <a:txBody>
                    <a:bodyPr/>
                    <a:lstStyle/>
                    <a:p>
                      <a:pPr marL="0" marR="0" lvl="0" indent="0" algn="l" rtl="0">
                        <a:lnSpc>
                          <a:spcPct val="100000"/>
                        </a:lnSpc>
                        <a:spcBef>
                          <a:spcPts val="0"/>
                        </a:spcBef>
                        <a:spcAft>
                          <a:spcPts val="0"/>
                        </a:spcAft>
                        <a:buClr>
                          <a:srgbClr val="000000"/>
                        </a:buClr>
                        <a:buSzPts val="1600"/>
                        <a:buFont typeface="Arial"/>
                        <a:buNone/>
                      </a:pPr>
                      <a:r>
                        <a:rPr lang="pt-BR" sz="1600" u="none" strike="noStrike" cap="none">
                          <a:latin typeface="Arial"/>
                          <a:ea typeface="Arial"/>
                          <a:cs typeface="Arial"/>
                          <a:sym typeface="Arial"/>
                        </a:rPr>
                        <a:t>Aplicação do questionário aos gestores</a:t>
                      </a:r>
                      <a:endParaRPr sz="1600" u="none" strike="noStrike" cap="none">
                        <a:latin typeface="Arial"/>
                        <a:ea typeface="Arial"/>
                        <a:cs typeface="Arial"/>
                        <a:sym typeface="Arial"/>
                      </a:endParaRPr>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extLst>
                  <a:ext uri="{0D108BD9-81ED-4DB2-BD59-A6C34878D82A}">
                    <a16:rowId xmlns:a16="http://schemas.microsoft.com/office/drawing/2014/main" val="10003"/>
                  </a:ext>
                </a:extLst>
              </a:tr>
              <a:tr h="595000">
                <a:tc>
                  <a:txBody>
                    <a:bodyPr/>
                    <a:lstStyle/>
                    <a:p>
                      <a:pPr marL="0" marR="0" lvl="0" indent="0" algn="l" rtl="0">
                        <a:lnSpc>
                          <a:spcPct val="100000"/>
                        </a:lnSpc>
                        <a:spcBef>
                          <a:spcPts val="0"/>
                        </a:spcBef>
                        <a:spcAft>
                          <a:spcPts val="0"/>
                        </a:spcAft>
                        <a:buClr>
                          <a:srgbClr val="000000"/>
                        </a:buClr>
                        <a:buSzPts val="1600"/>
                        <a:buFont typeface="Arial"/>
                        <a:buNone/>
                      </a:pPr>
                      <a:r>
                        <a:rPr lang="pt-BR" sz="1600" u="none" strike="noStrike" cap="none">
                          <a:latin typeface="Arial"/>
                          <a:ea typeface="Arial"/>
                          <a:cs typeface="Arial"/>
                          <a:sym typeface="Arial"/>
                        </a:rPr>
                        <a:t>Entrevista com o gestor da CRE</a:t>
                      </a:r>
                      <a:endParaRPr sz="1600" u="none" strike="noStrike" cap="none">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extLst>
                  <a:ext uri="{0D108BD9-81ED-4DB2-BD59-A6C34878D82A}">
                    <a16:rowId xmlns:a16="http://schemas.microsoft.com/office/drawing/2014/main" val="10004"/>
                  </a:ext>
                </a:extLst>
              </a:tr>
              <a:tr h="873125">
                <a:tc>
                  <a:txBody>
                    <a:bodyPr/>
                    <a:lstStyle/>
                    <a:p>
                      <a:pPr marL="0" marR="0" lvl="0" indent="0" algn="l" rtl="0">
                        <a:lnSpc>
                          <a:spcPct val="100000"/>
                        </a:lnSpc>
                        <a:spcBef>
                          <a:spcPts val="0"/>
                        </a:spcBef>
                        <a:spcAft>
                          <a:spcPts val="0"/>
                        </a:spcAft>
                        <a:buClr>
                          <a:srgbClr val="000000"/>
                        </a:buClr>
                        <a:buSzPts val="1600"/>
                        <a:buFont typeface="Arial"/>
                        <a:buNone/>
                      </a:pPr>
                      <a:r>
                        <a:rPr lang="pt-BR" sz="1600" u="none" strike="noStrike" cap="none">
                          <a:latin typeface="Arial"/>
                          <a:ea typeface="Arial"/>
                          <a:cs typeface="Arial"/>
                          <a:sym typeface="Arial"/>
                        </a:rPr>
                        <a:t>Análise dos dados e descrição dos resultados</a:t>
                      </a:r>
                      <a:endParaRPr sz="1600" u="none" strike="noStrike" cap="none">
                        <a:latin typeface="Arial"/>
                        <a:ea typeface="Arial"/>
                        <a:cs typeface="Arial"/>
                        <a:sym typeface="Arial"/>
                      </a:endParaRPr>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solidFill>
                      <a:srgbClr val="D8D8D8"/>
                    </a:solidFill>
                  </a:tcPr>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solidFill>
                      <a:srgbClr val="D8D8D8"/>
                    </a:solidFill>
                  </a:tcPr>
                </a:tc>
                <a:extLst>
                  <a:ext uri="{0D108BD9-81ED-4DB2-BD59-A6C34878D82A}">
                    <a16:rowId xmlns:a16="http://schemas.microsoft.com/office/drawing/2014/main" val="10005"/>
                  </a:ext>
                </a:extLst>
              </a:tr>
              <a:tr h="508000">
                <a:tc>
                  <a:txBody>
                    <a:bodyPr/>
                    <a:lstStyle/>
                    <a:p>
                      <a:pPr marL="0" marR="0" lvl="0" indent="0" algn="l" rtl="0">
                        <a:lnSpc>
                          <a:spcPct val="100000"/>
                        </a:lnSpc>
                        <a:spcBef>
                          <a:spcPts val="0"/>
                        </a:spcBef>
                        <a:spcAft>
                          <a:spcPts val="0"/>
                        </a:spcAft>
                        <a:buClr>
                          <a:srgbClr val="000000"/>
                        </a:buClr>
                        <a:buSzPts val="1600"/>
                        <a:buFont typeface="Arial"/>
                        <a:buNone/>
                      </a:pPr>
                      <a:r>
                        <a:rPr lang="pt-BR" sz="1600" u="none" strike="noStrike" cap="none">
                          <a:latin typeface="Arial"/>
                          <a:ea typeface="Arial"/>
                          <a:cs typeface="Arial"/>
                          <a:sym typeface="Arial"/>
                        </a:rPr>
                        <a:t>Apresentação</a:t>
                      </a:r>
                      <a:endParaRPr sz="1600" u="none" strike="noStrike" cap="none">
                        <a:latin typeface="Arial"/>
                        <a:ea typeface="Arial"/>
                        <a:cs typeface="Arial"/>
                        <a:sym typeface="Arial"/>
                      </a:endParaRPr>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p>
                  </a:txBody>
                  <a:tcPr marL="91450" marR="91450" marT="45725" marB="45725"/>
                </a:tc>
                <a:tc>
                  <a:txBody>
                    <a:bodyPr/>
                    <a:lstStyle/>
                    <a:p>
                      <a:pPr marL="0" marR="0" lvl="0" indent="0" algn="ctr" rtl="0">
                        <a:lnSpc>
                          <a:spcPct val="100000"/>
                        </a:lnSpc>
                        <a:spcBef>
                          <a:spcPts val="0"/>
                        </a:spcBef>
                        <a:spcAft>
                          <a:spcPts val="0"/>
                        </a:spcAft>
                        <a:buClr>
                          <a:schemeClr val="dk1"/>
                        </a:buClr>
                        <a:buSzPts val="1800"/>
                        <a:buFont typeface="Calibri"/>
                        <a:buNone/>
                      </a:pPr>
                      <a:r>
                        <a:rPr lang="pt-BR" sz="1800" u="none" strike="noStrike" cap="none"/>
                        <a:t>XXXX</a:t>
                      </a:r>
                      <a:endParaRPr sz="1800" u="none" strike="noStrike" cap="none"/>
                    </a:p>
                  </a:txBody>
                  <a:tcPr marL="91450" marR="91450" marT="45725" marB="45725"/>
                </a:tc>
                <a:extLst>
                  <a:ext uri="{0D108BD9-81ED-4DB2-BD59-A6C34878D82A}">
                    <a16:rowId xmlns:a16="http://schemas.microsoft.com/office/drawing/2014/main" val="10006"/>
                  </a:ext>
                </a:extLst>
              </a:tr>
            </a:tbl>
          </a:graphicData>
        </a:graphic>
      </p:graphicFrame>
      <p:pic>
        <p:nvPicPr>
          <p:cNvPr id="149" name="Google Shape;149;p9"/>
          <p:cNvPicPr preferRelativeResize="0"/>
          <p:nvPr/>
        </p:nvPicPr>
        <p:blipFill rotWithShape="1">
          <a:blip r:embed="rId3">
            <a:alphaModFix/>
          </a:blip>
          <a:srcRect/>
          <a:stretch/>
        </p:blipFill>
        <p:spPr>
          <a:xfrm>
            <a:off x="9495155" y="122555"/>
            <a:ext cx="2371725" cy="64071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1057</Words>
  <Application>Microsoft Office PowerPoint</Application>
  <PresentationFormat>Widescreen</PresentationFormat>
  <Paragraphs>93</Paragraphs>
  <Slides>10</Slides>
  <Notes>10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Microsoft YaHei</vt:lpstr>
      <vt:lpstr>Arial</vt:lpstr>
      <vt:lpstr>Calibri</vt:lpstr>
      <vt:lpstr>Office Theme</vt:lpstr>
      <vt:lpstr>A GESTÃO ORÇAMENTÁRIA E FINANCEIRA DE ESCOLAS PÚBLICAS ESTADUAIS DO ESTADO DO RS: DESAFIOS E PERSPECTIVAS</vt:lpstr>
      <vt:lpstr>INTRODUÇÃO</vt:lpstr>
      <vt:lpstr>HIPÓTESES</vt:lpstr>
      <vt:lpstr>OBJETIVO GERAL</vt:lpstr>
      <vt:lpstr>OBJETIVOS ESPECÍFICOS </vt:lpstr>
      <vt:lpstr>JUSTIFICATIVA</vt:lpstr>
      <vt:lpstr>REFERENCIAL TEÓRICO</vt:lpstr>
      <vt:lpstr>METODOLOGIA</vt:lpstr>
      <vt:lpstr>CRONOGRAMA</vt:lpstr>
      <vt:lpstr>REFERÊNCIAS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Asus</dc:creator>
  <cp:lastModifiedBy>Maria Carolina Fortes</cp:lastModifiedBy>
  <cp:revision>1</cp:revision>
  <dcterms:created xsi:type="dcterms:W3CDTF">2024-09-05T18:11:11Z</dcterms:created>
  <dcterms:modified xsi:type="dcterms:W3CDTF">2024-09-09T19:11:01Z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1046-12.2.0.17562</vt:lpwstr>
  </property>
  <property fmtid="{D5CDD505-2E9C-101B-9397-08002B2CF9AE}" pid="3" name="ICV">
    <vt:lpwstr>1B55E788465848A8B81A6AC3FBE6B734_13</vt:lpwstr>
  </property>
</Properties>
</file>