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notesMasterIdLst>
    <p:notesMasterId r:id="rId12"/>
  </p:notesMasterIdLst>
  <p:sldIdLst>
    <p:sldId id="256" r:id="rId2"/>
    <p:sldId id="320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641"/>
    <a:srgbClr val="349A46"/>
    <a:srgbClr val="347C36"/>
    <a:srgbClr val="076A89"/>
    <a:srgbClr val="01B2F9"/>
    <a:srgbClr val="0189C0"/>
    <a:srgbClr val="429B45"/>
    <a:srgbClr val="079B45"/>
    <a:srgbClr val="F15E41"/>
    <a:srgbClr val="F58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8E4C5-4D62-4895-BF2A-F6285B0BECB7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18294-28A5-4B44-A596-9AB8182149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095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2341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3979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1205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4806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3750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2618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9793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6717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41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AE35E-26F5-4784-ACB4-EA1F9C5DA0AC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99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392-3819-4C58-BA88-F7A08AF25EAD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56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ACFA8-280D-4F36-80CF-EC94F2807989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00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B5BD-F109-4537-A94C-B132C374CDD8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34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B886-FD19-477B-B6A1-FFD069ED5CD8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488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F694-882F-43AB-82E6-E1C687BE3C15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486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DCF77-050D-43CC-861F-8A25F16E0547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67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A5E4-80B5-4000-A8B8-F95AA5BE7AA1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16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3AA2-3988-4A16-B59A-13EED14A0A00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3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A241-C0F1-4275-98A8-B1B37BCA6ED1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37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2700-0837-4394-8E91-0E4E961AB72E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969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B2173-6489-4A57-ABD7-F8EB3CE86049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25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524" y="1"/>
            <a:ext cx="1084332" cy="2508069"/>
          </a:xfrm>
          <a:prstGeom prst="rect">
            <a:avLst/>
          </a:prstGeom>
        </p:spPr>
      </p:pic>
      <p:sp>
        <p:nvSpPr>
          <p:cNvPr id="18" name="Retângulo 17"/>
          <p:cNvSpPr/>
          <p:nvPr/>
        </p:nvSpPr>
        <p:spPr>
          <a:xfrm>
            <a:off x="2264229" y="3497963"/>
            <a:ext cx="751352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pt-BR" altLang="pt-BR" dirty="0">
                <a:latin typeface="Trebuchet MS" panose="020B0603020202020204" pitchFamily="34" charset="0"/>
              </a:rPr>
            </a:br>
            <a:r>
              <a:rPr lang="pt-PT" sz="3200" b="1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PAPEL DO COORDENADOR PEDAGÓGICO NA FORMAÇÃO DO PROFESSOR NO ESPAÇO ESCOLAR</a:t>
            </a:r>
            <a:endParaRPr lang="pt-BR" sz="320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endParaRPr lang="pt-BR" altLang="pt-BR" sz="4400" b="1" dirty="0">
              <a:solidFill>
                <a:srgbClr val="8DC641"/>
              </a:solidFill>
              <a:latin typeface="Trebuchet MS" panose="020B0603020202020204" pitchFamily="34" charset="0"/>
            </a:endParaRPr>
          </a:p>
          <a:p>
            <a:pPr algn="ctr"/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>
            <a:off x="5069063" y="6101547"/>
            <a:ext cx="1903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>
                <a:solidFill>
                  <a:srgbClr val="8DC641"/>
                </a:solidFill>
                <a:latin typeface="Trebuchet MS" panose="020B0603020202020204" pitchFamily="34" charset="0"/>
              </a:rPr>
              <a:t>Graciela Oswald</a:t>
            </a:r>
            <a:endParaRPr lang="pt-BR" b="1" dirty="0">
              <a:solidFill>
                <a:srgbClr val="8DC641"/>
              </a:solidFill>
            </a:endParaRPr>
          </a:p>
        </p:txBody>
      </p:sp>
      <p:pic>
        <p:nvPicPr>
          <p:cNvPr id="29" name="Imagem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42" y="573950"/>
            <a:ext cx="5752147" cy="136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867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75135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>
                <a:solidFill>
                  <a:schemeClr val="bg1"/>
                </a:solidFill>
                <a:latin typeface="Trebuchet MS" panose="020B0603020202020204" pitchFamily="34" charset="0"/>
              </a:rPr>
              <a:t>Referências</a:t>
            </a:r>
          </a:p>
          <a:p>
            <a:endParaRPr lang="pt-BR" dirty="0">
              <a:solidFill>
                <a:srgbClr val="8DC64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>
                <a:solidFill>
                  <a:srgbClr val="8DC641"/>
                </a:solidFill>
              </a:rPr>
              <a:t>câmpus</a:t>
            </a:r>
            <a:r>
              <a:rPr lang="pt-BR" dirty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D3E866A-31DF-C207-17CB-041885B2F7C4}"/>
              </a:ext>
            </a:extLst>
          </p:cNvPr>
          <p:cNvSpPr txBox="1"/>
          <p:nvPr/>
        </p:nvSpPr>
        <p:spPr>
          <a:xfrm>
            <a:off x="198304" y="2627428"/>
            <a:ext cx="104219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IMBERNÓN, Francisco. </a:t>
            </a:r>
            <a:r>
              <a:rPr lang="pt-PT" sz="18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Formação permanente do professorado</a:t>
            </a:r>
            <a:r>
              <a:rPr lang="pt-PT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: novas tendências. São Paulo: Cortez, 2009.</a:t>
            </a:r>
            <a:endParaRPr lang="pt-BR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P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P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IMBERNÓN, Francisco. </a:t>
            </a:r>
            <a:r>
              <a:rPr lang="pt-P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Formação Docente e Profissional</a:t>
            </a:r>
            <a:r>
              <a:rPr lang="pt-P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: formar-se para a mudança e as incerteza. 9 ed. São Paulo: Cortez, 2011.</a:t>
            </a:r>
            <a:endParaRPr lang="pt-BR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P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PT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PRODANOV, Cléber Cristiano; FREITAS, Ernani Cesar de. </a:t>
            </a:r>
            <a:r>
              <a:rPr lang="pt-PT" sz="18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Metodologia do Trabalho Científico</a:t>
            </a:r>
            <a:r>
              <a:rPr lang="pt-PT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: Métodos e Técnicas da Pesquisa e do Trabalho Acadêmico. 1 ed. 6ª Reimpressão. Novo Hamburgo: Feevale, 2009.</a:t>
            </a:r>
            <a:endParaRPr lang="pt-BR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P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PT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TARDIF, Maurice. Saberes Docentes e Formação Profissional. 17ª ed. 3ª Reimpressão. Petrópolis, RJ: Vozes, 2014.</a:t>
            </a:r>
            <a:endParaRPr lang="pt-BR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75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75135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>
                <a:solidFill>
                  <a:schemeClr val="bg1"/>
                </a:solidFill>
                <a:latin typeface="Trebuchet MS" panose="020B0603020202020204" pitchFamily="34" charset="0"/>
              </a:rPr>
              <a:t>Tema</a:t>
            </a:r>
          </a:p>
          <a:p>
            <a:endParaRPr lang="pt-BR" dirty="0">
              <a:solidFill>
                <a:srgbClr val="8DC64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>
                <a:solidFill>
                  <a:srgbClr val="8DC641"/>
                </a:solidFill>
              </a:rPr>
              <a:t>câmpus</a:t>
            </a:r>
            <a:r>
              <a:rPr lang="pt-BR" dirty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621AB9E-7F5A-5215-E22A-F4027FF44ADE}"/>
              </a:ext>
            </a:extLst>
          </p:cNvPr>
          <p:cNvSpPr txBox="1"/>
          <p:nvPr/>
        </p:nvSpPr>
        <p:spPr>
          <a:xfrm>
            <a:off x="187288" y="2135491"/>
            <a:ext cx="10598226" cy="3753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385" algn="just">
              <a:lnSpc>
                <a:spcPct val="150000"/>
              </a:lnSpc>
              <a:spcBef>
                <a:spcPts val="545"/>
              </a:spcBef>
            </a:pPr>
            <a:r>
              <a:rPr lang="pt-PT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papel da coordenação pedagógica na formação do professor na Educação Básica: Desafios Cotidianos.</a:t>
            </a:r>
          </a:p>
          <a:p>
            <a:pPr indent="540385" algn="just">
              <a:lnSpc>
                <a:spcPct val="150000"/>
              </a:lnSpc>
              <a:spcBef>
                <a:spcPts val="545"/>
              </a:spcBef>
            </a:pPr>
            <a:r>
              <a:rPr lang="pt-PT" sz="36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Delimitação do Tema</a:t>
            </a:r>
            <a:endParaRPr lang="pt-PT" sz="36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540385" algn="just">
              <a:lnSpc>
                <a:spcPct val="150000"/>
              </a:lnSpc>
              <a:spcBef>
                <a:spcPts val="545"/>
              </a:spcBef>
            </a:pPr>
            <a:r>
              <a:rPr lang="pt-PT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Estudo das relações entre a formação do professor durante o exercício da docência e o papel da coordenação pedagógica como promotora desta formação a partir do trabalho realizado por ambos no espaço escolar.</a:t>
            </a:r>
            <a:endParaRPr lang="pt-PT" sz="32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316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75135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>
                <a:solidFill>
                  <a:schemeClr val="bg1"/>
                </a:solidFill>
                <a:latin typeface="Trebuchet MS" panose="020B0603020202020204" pitchFamily="34" charset="0"/>
              </a:rPr>
              <a:t>Problema</a:t>
            </a:r>
          </a:p>
          <a:p>
            <a:endParaRPr lang="pt-BR" dirty="0">
              <a:solidFill>
                <a:srgbClr val="8DC64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>
                <a:solidFill>
                  <a:srgbClr val="8DC641"/>
                </a:solidFill>
              </a:rPr>
              <a:t>câmpus</a:t>
            </a:r>
            <a:r>
              <a:rPr lang="pt-BR" dirty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621AB9E-7F5A-5215-E22A-F4027FF44ADE}"/>
              </a:ext>
            </a:extLst>
          </p:cNvPr>
          <p:cNvSpPr txBox="1"/>
          <p:nvPr/>
        </p:nvSpPr>
        <p:spPr>
          <a:xfrm>
            <a:off x="223791" y="2512554"/>
            <a:ext cx="10598226" cy="5299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385" algn="just">
              <a:lnSpc>
                <a:spcPct val="150000"/>
              </a:lnSpc>
              <a:spcBef>
                <a:spcPts val="545"/>
              </a:spcBef>
            </a:pPr>
            <a:r>
              <a:rPr lang="pt-PT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Para investigação aqui pretendida, teremos de resolver a questão principal que é como o profissional responsável pela coordenação pedagógica pode proporcionar a formação do professor durante sua carreira docente, dentro da escola? </a:t>
            </a:r>
            <a:endParaRPr lang="pt-BR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540385" algn="just">
              <a:lnSpc>
                <a:spcPct val="150000"/>
              </a:lnSpc>
              <a:spcBef>
                <a:spcPts val="545"/>
              </a:spcBef>
            </a:pPr>
            <a:endParaRPr lang="pt-BR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540385" algn="just">
              <a:lnSpc>
                <a:spcPct val="150000"/>
              </a:lnSpc>
              <a:spcBef>
                <a:spcPts val="545"/>
              </a:spcBef>
            </a:pPr>
            <a:endParaRPr lang="pt-BR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708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75135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>
                <a:solidFill>
                  <a:schemeClr val="bg1"/>
                </a:solidFill>
                <a:latin typeface="Trebuchet MS" panose="020B0603020202020204" pitchFamily="34" charset="0"/>
              </a:rPr>
              <a:t>Hipóteses</a:t>
            </a:r>
          </a:p>
          <a:p>
            <a:endParaRPr lang="pt-BR" dirty="0">
              <a:solidFill>
                <a:srgbClr val="8DC64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>
                <a:solidFill>
                  <a:srgbClr val="8DC641"/>
                </a:solidFill>
              </a:rPr>
              <a:t>câmpus</a:t>
            </a:r>
            <a:r>
              <a:rPr lang="pt-BR" dirty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621AB9E-7F5A-5215-E22A-F4027FF44ADE}"/>
              </a:ext>
            </a:extLst>
          </p:cNvPr>
          <p:cNvSpPr txBox="1"/>
          <p:nvPr/>
        </p:nvSpPr>
        <p:spPr>
          <a:xfrm>
            <a:off x="223791" y="2512554"/>
            <a:ext cx="10598226" cy="6287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pt-PT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coordenador pedagógico pode, através de seu trabalho, proporcionar a formação do professor dentro da escola.</a:t>
            </a:r>
            <a:endParaRPr lang="pt-BR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pt-PT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formação dos professores pode ser fortalecida a partir da convivência, do relato das experiências do cotidiano entre pares e das reuniões pedagógicas de estudo promovidas no espaço escolar.</a:t>
            </a:r>
            <a:endParaRPr lang="pt-BR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540385" algn="just">
              <a:lnSpc>
                <a:spcPct val="150000"/>
              </a:lnSpc>
              <a:spcBef>
                <a:spcPts val="545"/>
              </a:spcBef>
            </a:pPr>
            <a:endParaRPr lang="pt-BR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540385" algn="just">
              <a:lnSpc>
                <a:spcPct val="150000"/>
              </a:lnSpc>
              <a:spcBef>
                <a:spcPts val="545"/>
              </a:spcBef>
            </a:pPr>
            <a:endParaRPr lang="pt-BR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540385" algn="just">
              <a:lnSpc>
                <a:spcPct val="150000"/>
              </a:lnSpc>
              <a:spcBef>
                <a:spcPts val="545"/>
              </a:spcBef>
            </a:pPr>
            <a:endParaRPr lang="pt-BR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992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75135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>
                <a:solidFill>
                  <a:schemeClr val="bg1"/>
                </a:solidFill>
                <a:latin typeface="Trebuchet MS" panose="020B0603020202020204" pitchFamily="34" charset="0"/>
              </a:rPr>
              <a:t>Objetivos</a:t>
            </a:r>
          </a:p>
          <a:p>
            <a:endParaRPr lang="pt-BR" dirty="0">
              <a:solidFill>
                <a:srgbClr val="8DC64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>
                <a:solidFill>
                  <a:srgbClr val="8DC641"/>
                </a:solidFill>
              </a:rPr>
              <a:t>câmpus</a:t>
            </a:r>
            <a:r>
              <a:rPr lang="pt-BR" dirty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621AB9E-7F5A-5215-E22A-F4027FF44ADE}"/>
              </a:ext>
            </a:extLst>
          </p:cNvPr>
          <p:cNvSpPr txBox="1"/>
          <p:nvPr/>
        </p:nvSpPr>
        <p:spPr>
          <a:xfrm>
            <a:off x="223791" y="2201575"/>
            <a:ext cx="10598226" cy="4545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5"/>
              </a:spcBef>
              <a:tabLst>
                <a:tab pos="270510" algn="l"/>
              </a:tabLst>
            </a:pPr>
            <a:r>
              <a:rPr lang="pt-P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Objetivo geral</a:t>
            </a:r>
            <a:endParaRPr lang="pt-BR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pt-P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540385">
              <a:lnSpc>
                <a:spcPct val="150000"/>
              </a:lnSpc>
            </a:pPr>
            <a:r>
              <a:rPr lang="pt-P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Analisar e </a:t>
            </a:r>
            <a:r>
              <a:rPr lang="pt-PT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compreender</a:t>
            </a:r>
            <a:r>
              <a:rPr lang="pt-P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o papel do coordenador pedagógico na formação de professores dentro da escola.</a:t>
            </a:r>
            <a:r>
              <a:rPr lang="pt-PT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pt-P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5930" indent="-455930" algn="just">
              <a:spcBef>
                <a:spcPts val="545"/>
              </a:spcBef>
              <a:spcAft>
                <a:spcPts val="0"/>
              </a:spcAft>
              <a:tabLst>
                <a:tab pos="712470" algn="l"/>
              </a:tabLst>
            </a:pPr>
            <a:r>
              <a:rPr lang="pt-P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Objetivos específicos</a:t>
            </a:r>
            <a:endParaRPr lang="pt-BR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P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●"/>
            </a:pPr>
            <a:r>
              <a:rPr lang="pt-PT" sz="18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Identificar e analisar a importância do papel do coordenador pedagógico para a formação continuada docente, diante dos desafios diários.</a:t>
            </a:r>
            <a:endParaRPr lang="pt-BR" sz="1800" dirty="0">
              <a:effectLst/>
              <a:latin typeface="Noto Sans Symbols"/>
              <a:ea typeface="Noto Sans Symbols"/>
              <a:cs typeface="Noto Sans Symbols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●"/>
            </a:pPr>
            <a:r>
              <a:rPr lang="pt-PT" sz="18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Legitimar o espaço escolar, com suas especificidades e desafios, como agente promotor da formação de professores.</a:t>
            </a:r>
            <a:endParaRPr lang="pt-BR" sz="1800" dirty="0">
              <a:effectLst/>
              <a:latin typeface="Noto Sans Symbols"/>
              <a:ea typeface="Noto Sans Symbols"/>
              <a:cs typeface="Noto Sans Symbols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●"/>
            </a:pPr>
            <a:r>
              <a:rPr lang="pt-PT" sz="18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Analisar bibliografia a respeito da formação de professores e as atualizações pertinentes ao assunto no cenário brasileiro.</a:t>
            </a:r>
            <a:endParaRPr lang="pt-BR" sz="1800" dirty="0">
              <a:effectLst/>
              <a:latin typeface="Noto Sans Symbols"/>
              <a:ea typeface="Noto Sans Symbols"/>
              <a:cs typeface="Noto Sans Symbols"/>
            </a:endParaRPr>
          </a:p>
        </p:txBody>
      </p:sp>
    </p:spTree>
    <p:extLst>
      <p:ext uri="{BB962C8B-B14F-4D97-AF65-F5344CB8AC3E}">
        <p14:creationId xmlns:p14="http://schemas.microsoft.com/office/powerpoint/2010/main" val="3110157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75135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>
                <a:solidFill>
                  <a:schemeClr val="bg1"/>
                </a:solidFill>
                <a:latin typeface="Trebuchet MS" panose="020B0603020202020204" pitchFamily="34" charset="0"/>
              </a:rPr>
              <a:t>Justificativa</a:t>
            </a:r>
          </a:p>
          <a:p>
            <a:endParaRPr lang="pt-BR" dirty="0">
              <a:solidFill>
                <a:srgbClr val="8DC64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>
                <a:solidFill>
                  <a:srgbClr val="8DC641"/>
                </a:solidFill>
              </a:rPr>
              <a:t>câmpus</a:t>
            </a:r>
            <a:r>
              <a:rPr lang="pt-BR" dirty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621AB9E-7F5A-5215-E22A-F4027FF44ADE}"/>
              </a:ext>
            </a:extLst>
          </p:cNvPr>
          <p:cNvSpPr txBox="1"/>
          <p:nvPr/>
        </p:nvSpPr>
        <p:spPr>
          <a:xfrm>
            <a:off x="223791" y="2201575"/>
            <a:ext cx="10598226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905" indent="450215" algn="just">
              <a:lnSpc>
                <a:spcPct val="150000"/>
              </a:lnSpc>
            </a:pPr>
            <a:r>
              <a:rPr lang="pt-PT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papel do coordenador pedagógico na formação do professor no espaço escolar foi escolhido como tema desta pesquisa justamente pela condição da profissão do professor, que tem como ponto central, a continuidade de sua formação na/pela própria constituição da sua profissão e a possibilidade de ver o coordenador pedagógico como promotor dessa formação.</a:t>
            </a:r>
            <a:endParaRPr lang="pt-BR" sz="1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1905" indent="450215" algn="just">
              <a:lnSpc>
                <a:spcPct val="150000"/>
              </a:lnSpc>
            </a:pPr>
            <a:r>
              <a:rPr lang="pt-PT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Muito se tem debatido a respeito da formação de professores e da importância da atualização pedagógica desses profissionais diante dos desafios constantes que surgem todos os dias durante as aulas, porém o espaço escolar tem sido deixado de lado quando se trata de formação de professores. Busca-se pessoas de fora da escola para ministrar palestras e motivar os professores e, os desafios diários, aqueles que realmente precisam de atenção e de agilidade na resolução, passam despercebidos aumentando, assim, os níveis de estresse e adoecendo os professores.</a:t>
            </a:r>
            <a:endParaRPr lang="pt-BR" sz="1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1905" indent="450215" algn="just">
              <a:lnSpc>
                <a:spcPct val="150000"/>
              </a:lnSpc>
            </a:pPr>
            <a:r>
              <a:rPr lang="pt-PT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busca por soluções, geralmente faz com que os profissionais docentes procurem ajuda mútua dentro das escolas, às vezes com colegas mais experientes, outras,  com colegas recém saídos da academia. O fato é que a formação dos professores e a sua constituição como professor acontece todos os dias no âmbito escolar e o coordenador pedagógico, que fica mais próximo do corpo docente, tem papel fundamental na promoção dessa formação, seja ela por estudo de temas específicos nas reuniões pedagógicas ou pela escuta que é capaz de articular entre os pares.</a:t>
            </a:r>
            <a:endParaRPr lang="pt-BR" sz="1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spcBef>
                <a:spcPts val="5"/>
              </a:spcBef>
              <a:tabLst>
                <a:tab pos="270510" algn="l"/>
              </a:tabLst>
            </a:pPr>
            <a:endParaRPr lang="pt-BR" sz="1800" dirty="0">
              <a:effectLst/>
              <a:latin typeface="Noto Sans Symbols"/>
              <a:ea typeface="Noto Sans Symbols"/>
              <a:cs typeface="Noto Sans Symbols"/>
            </a:endParaRPr>
          </a:p>
        </p:txBody>
      </p:sp>
    </p:spTree>
    <p:extLst>
      <p:ext uri="{BB962C8B-B14F-4D97-AF65-F5344CB8AC3E}">
        <p14:creationId xmlns:p14="http://schemas.microsoft.com/office/powerpoint/2010/main" val="983458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75135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>
                <a:solidFill>
                  <a:schemeClr val="bg1"/>
                </a:solidFill>
                <a:latin typeface="Trebuchet MS" panose="020B0603020202020204" pitchFamily="34" charset="0"/>
              </a:rPr>
              <a:t>Referencial teórico</a:t>
            </a:r>
          </a:p>
          <a:p>
            <a:endParaRPr lang="pt-BR" dirty="0">
              <a:solidFill>
                <a:srgbClr val="8DC64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>
                <a:solidFill>
                  <a:srgbClr val="8DC641"/>
                </a:solidFill>
              </a:rPr>
              <a:t>câmpus</a:t>
            </a:r>
            <a:r>
              <a:rPr lang="pt-BR" dirty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621AB9E-7F5A-5215-E22A-F4027FF44ADE}"/>
              </a:ext>
            </a:extLst>
          </p:cNvPr>
          <p:cNvSpPr txBox="1"/>
          <p:nvPr/>
        </p:nvSpPr>
        <p:spPr>
          <a:xfrm>
            <a:off x="223791" y="2201575"/>
            <a:ext cx="10598226" cy="4256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905" indent="540385" algn="just">
              <a:lnSpc>
                <a:spcPct val="150000"/>
              </a:lnSpc>
            </a:pPr>
            <a:r>
              <a:rPr lang="pt-PT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Francisco Imbernón, em seu livro </a:t>
            </a:r>
            <a:r>
              <a:rPr lang="pt-PT" sz="13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Formação Docente e Profissional</a:t>
            </a:r>
            <a:r>
              <a:rPr lang="pt-PT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: formar-se para a mudança e a incerteza (2011), defende que o professor deve ter um papel mais ativo na educação, participando do planejamento, desenvolvimento, avaliação e reformulação de estratégias e programas educacionais</a:t>
            </a:r>
            <a:endParaRPr lang="pt-BR" sz="13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1905" indent="540385" algn="just">
              <a:lnSpc>
                <a:spcPct val="150000"/>
              </a:lnSpc>
            </a:pPr>
            <a:r>
              <a:rPr lang="pt-PT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Para o autor, a formação docente deve estar próxima da prática educativa, para que o professor possa construir o sentido de cada situação de forma única. Ele também considera que a instituição educativa deve ser um espaço prioritário de formação, por meio de projetos ou pesquisa-ação.</a:t>
            </a:r>
            <a:r>
              <a:rPr lang="pt-BR" sz="130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PT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Imbernón acredita que a escola deve ser o foco do processo de ação-reflexão-ação, como unidade básica de mudança e desenvolvimento.</a:t>
            </a:r>
            <a:endParaRPr lang="pt-BR" sz="13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1905" indent="540385" algn="just">
              <a:lnSpc>
                <a:spcPct val="150000"/>
              </a:lnSpc>
            </a:pPr>
            <a:r>
              <a:rPr lang="pt-PT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Já no livro </a:t>
            </a:r>
            <a:r>
              <a:rPr lang="pt-PT" sz="13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Formação permanente do professorado</a:t>
            </a:r>
            <a:r>
              <a:rPr lang="pt-PT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: novas tendências (2009), Francisco Imbernón discute fatores que influenciam a prática docente e propõe caminhos para a formação permanente dos professores. Esses caminhos, segundo o autor, seriam a colaboração, a organização escolar estável e a aceitação da diversidade entre os professores. Neste livro o autor pretende fazer com que os professores reflitam sobre a sua profissão e sua metodologia, buscando melhorar a qualidade de ensino.</a:t>
            </a:r>
            <a:endParaRPr lang="pt-BR" sz="13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1905" indent="540385" algn="just">
              <a:lnSpc>
                <a:spcPct val="150000"/>
              </a:lnSpc>
            </a:pPr>
            <a:r>
              <a:rPr lang="pt-PT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autor Maurice Tardif, com sua obra </a:t>
            </a:r>
            <a:r>
              <a:rPr lang="pt-PT" sz="13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Saberes Docentes e Formação Profissional</a:t>
            </a:r>
            <a:r>
              <a:rPr lang="pt-PT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(2014), afirma que o saber do professor dever ser entendido a partir da relação que mantém com o trabalho escolar e o ambiente de sala de aula. A partir das relações mediadas pelo trabalho, o professor constrói seus princípios norteadores para os desafios decorrentes da situações cotidianas da atividade docente.</a:t>
            </a:r>
            <a:endParaRPr lang="pt-BR" sz="13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711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75135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>
                <a:solidFill>
                  <a:schemeClr val="bg1"/>
                </a:solidFill>
                <a:latin typeface="Trebuchet MS" panose="020B0603020202020204" pitchFamily="34" charset="0"/>
              </a:rPr>
              <a:t>Metodologia</a:t>
            </a:r>
          </a:p>
          <a:p>
            <a:endParaRPr lang="pt-BR" dirty="0">
              <a:solidFill>
                <a:srgbClr val="8DC64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>
                <a:solidFill>
                  <a:srgbClr val="8DC641"/>
                </a:solidFill>
              </a:rPr>
              <a:t>câmpus</a:t>
            </a:r>
            <a:r>
              <a:rPr lang="pt-BR" dirty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621AB9E-7F5A-5215-E22A-F4027FF44ADE}"/>
              </a:ext>
            </a:extLst>
          </p:cNvPr>
          <p:cNvSpPr txBox="1"/>
          <p:nvPr/>
        </p:nvSpPr>
        <p:spPr>
          <a:xfrm>
            <a:off x="223791" y="2201575"/>
            <a:ext cx="10598226" cy="4556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905" indent="540385" algn="just">
              <a:lnSpc>
                <a:spcPct val="150000"/>
              </a:lnSpc>
            </a:pPr>
            <a:r>
              <a:rPr lang="pt-PT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pesquisa é um instrumento importante e necessário para o avanço da ciência em todos os campos e o método científico, claramente definido pelo pesquisador, auxilia na construção de um caminho sólido a percorrer. De acordo com Prodanov e Freitas (2009, p 139), a pesquisa é "processo formal e sistemático de desenvolvimento do método científico", portanto, levando-se em conta o objetivo proposto, esta pesquisa será de natureza básica, pois visa o avanço do conhecimento científico e, quanto aos procedimentos técnicos, esse estudo fará uso de pesquisa bibliográfica, com abordagem qualitativa, já que pretende fazer reflexões acerca dos processos pesquisados.</a:t>
            </a:r>
            <a:endParaRPr lang="pt-BR" sz="1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1905" indent="540385" algn="just">
              <a:lnSpc>
                <a:spcPct val="150000"/>
              </a:lnSpc>
            </a:pPr>
            <a:r>
              <a:rPr lang="pt-PT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Para este estudo, serão utilizados textos de alguns autores como Francisco Imbernón e Maurice Tardif a respeito da formação docente, assim como artigos científicos que versem sobre o tema da pesquisa.</a:t>
            </a:r>
            <a:endParaRPr lang="pt-BR" sz="1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1905" indent="540385" algn="just">
              <a:lnSpc>
                <a:spcPct val="150000"/>
              </a:lnSpc>
            </a:pPr>
            <a:r>
              <a:rPr lang="pt-PT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análise e a interpretação dos dados da pesquisa se darão da seguinte forma: </a:t>
            </a:r>
            <a:endParaRPr lang="pt-BR" sz="1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marR="1905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pt-PT" sz="1400" dirty="0">
                <a:effectLst/>
                <a:latin typeface="Arial" panose="020B0604020202020204" pitchFamily="34" charset="0"/>
                <a:ea typeface="Noto Sans Symbols"/>
                <a:cs typeface="Arial" panose="020B0604020202020204" pitchFamily="34" charset="0"/>
              </a:rPr>
              <a:t>selecionar artigos científicos que abordem o tema desta pesquisa;</a:t>
            </a:r>
            <a:endParaRPr lang="pt-BR" sz="1400" dirty="0">
              <a:effectLst/>
              <a:latin typeface="Arial" panose="020B0604020202020204" pitchFamily="34" charset="0"/>
              <a:ea typeface="Noto Sans Symbols"/>
              <a:cs typeface="Arial" panose="020B0604020202020204" pitchFamily="34" charset="0"/>
            </a:endParaRPr>
          </a:p>
          <a:p>
            <a:pPr marL="342900" marR="1905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pt-PT" sz="1400" dirty="0">
                <a:effectLst/>
                <a:latin typeface="Arial" panose="020B0604020202020204" pitchFamily="34" charset="0"/>
                <a:ea typeface="Noto Sans Symbols"/>
                <a:cs typeface="Arial" panose="020B0604020202020204" pitchFamily="34" charset="0"/>
              </a:rPr>
              <a:t>observar as contribuições dos textos selecionados ao tema da pesquisa;</a:t>
            </a:r>
            <a:endParaRPr lang="pt-BR" sz="1400" dirty="0">
              <a:effectLst/>
              <a:latin typeface="Arial" panose="020B0604020202020204" pitchFamily="34" charset="0"/>
              <a:ea typeface="Noto Sans Symbols"/>
              <a:cs typeface="Arial" panose="020B0604020202020204" pitchFamily="34" charset="0"/>
            </a:endParaRPr>
          </a:p>
          <a:p>
            <a:pPr marL="342900" marR="1905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pt-PT" sz="1400" dirty="0">
                <a:effectLst/>
                <a:latin typeface="Arial" panose="020B0604020202020204" pitchFamily="34" charset="0"/>
                <a:ea typeface="Noto Sans Symbols"/>
                <a:cs typeface="Arial" panose="020B0604020202020204" pitchFamily="34" charset="0"/>
              </a:rPr>
              <a:t>refletir sobre tais contribuições;</a:t>
            </a:r>
            <a:endParaRPr lang="pt-BR" sz="1400" dirty="0">
              <a:effectLst/>
              <a:latin typeface="Arial" panose="020B0604020202020204" pitchFamily="34" charset="0"/>
              <a:ea typeface="Noto Sans Symbols"/>
              <a:cs typeface="Arial" panose="020B0604020202020204" pitchFamily="34" charset="0"/>
            </a:endParaRPr>
          </a:p>
          <a:p>
            <a:pPr marL="342900" marR="1905" lvl="0" indent="-34290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pt-PT" sz="1400" dirty="0">
                <a:effectLst/>
                <a:latin typeface="Arial" panose="020B0604020202020204" pitchFamily="34" charset="0"/>
                <a:ea typeface="Noto Sans Symbols"/>
                <a:cs typeface="Arial" panose="020B0604020202020204" pitchFamily="34" charset="0"/>
              </a:rPr>
              <a:t>analisar os dados obtidos diante dos objetivos destacados para essa pesquisa.</a:t>
            </a:r>
            <a:endParaRPr lang="pt-BR" sz="1400" dirty="0">
              <a:effectLst/>
              <a:latin typeface="Arial" panose="020B0604020202020204" pitchFamily="34" charset="0"/>
              <a:ea typeface="Noto Sans Symbols"/>
              <a:cs typeface="Arial" panose="020B0604020202020204" pitchFamily="34" charset="0"/>
            </a:endParaRPr>
          </a:p>
          <a:p>
            <a:pPr marR="1905" indent="540385" algn="just">
              <a:lnSpc>
                <a:spcPct val="150000"/>
              </a:lnSpc>
            </a:pPr>
            <a:endParaRPr lang="pt-BR" sz="13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555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75135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>
                <a:solidFill>
                  <a:schemeClr val="bg1"/>
                </a:solidFill>
                <a:latin typeface="Trebuchet MS" panose="020B0603020202020204" pitchFamily="34" charset="0"/>
              </a:rPr>
              <a:t>Cronograma</a:t>
            </a:r>
          </a:p>
          <a:p>
            <a:endParaRPr lang="pt-BR" dirty="0">
              <a:solidFill>
                <a:srgbClr val="8DC64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>
                <a:solidFill>
                  <a:srgbClr val="8DC641"/>
                </a:solidFill>
              </a:rPr>
              <a:t>câmpus</a:t>
            </a:r>
            <a:r>
              <a:rPr lang="pt-BR" dirty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FAB52036-714A-2F5D-CC42-2A55BA32B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492823"/>
              </p:ext>
            </p:extLst>
          </p:nvPr>
        </p:nvGraphicFramePr>
        <p:xfrm>
          <a:off x="804231" y="2619151"/>
          <a:ext cx="8615192" cy="32315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0672">
                  <a:extLst>
                    <a:ext uri="{9D8B030D-6E8A-4147-A177-3AD203B41FA5}">
                      <a16:colId xmlns:a16="http://schemas.microsoft.com/office/drawing/2014/main" val="4088565070"/>
                    </a:ext>
                  </a:extLst>
                </a:gridCol>
                <a:gridCol w="1244416">
                  <a:extLst>
                    <a:ext uri="{9D8B030D-6E8A-4147-A177-3AD203B41FA5}">
                      <a16:colId xmlns:a16="http://schemas.microsoft.com/office/drawing/2014/main" val="324081434"/>
                    </a:ext>
                  </a:extLst>
                </a:gridCol>
                <a:gridCol w="1435865">
                  <a:extLst>
                    <a:ext uri="{9D8B030D-6E8A-4147-A177-3AD203B41FA5}">
                      <a16:colId xmlns:a16="http://schemas.microsoft.com/office/drawing/2014/main" val="450969517"/>
                    </a:ext>
                  </a:extLst>
                </a:gridCol>
                <a:gridCol w="1435865">
                  <a:extLst>
                    <a:ext uri="{9D8B030D-6E8A-4147-A177-3AD203B41FA5}">
                      <a16:colId xmlns:a16="http://schemas.microsoft.com/office/drawing/2014/main" val="778972617"/>
                    </a:ext>
                  </a:extLst>
                </a:gridCol>
                <a:gridCol w="1212509">
                  <a:extLst>
                    <a:ext uri="{9D8B030D-6E8A-4147-A177-3AD203B41FA5}">
                      <a16:colId xmlns:a16="http://schemas.microsoft.com/office/drawing/2014/main" val="2654320496"/>
                    </a:ext>
                  </a:extLst>
                </a:gridCol>
                <a:gridCol w="1435865">
                  <a:extLst>
                    <a:ext uri="{9D8B030D-6E8A-4147-A177-3AD203B41FA5}">
                      <a16:colId xmlns:a16="http://schemas.microsoft.com/office/drawing/2014/main" val="555810129"/>
                    </a:ext>
                  </a:extLst>
                </a:gridCol>
              </a:tblGrid>
              <a:tr h="42671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Atividades 2024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Julho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Agosto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Setembro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Outubro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Novembro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extLst>
                  <a:ext uri="{0D108BD9-81ED-4DB2-BD59-A6C34878D82A}">
                    <a16:rowId xmlns:a16="http://schemas.microsoft.com/office/drawing/2014/main" val="121509424"/>
                  </a:ext>
                </a:extLst>
              </a:tr>
              <a:tr h="42671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Preparação do projeto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377190" algn="ctr"/>
                        </a:tabLst>
                      </a:pPr>
                      <a:r>
                        <a:rPr lang="pt-PT" sz="1000">
                          <a:effectLst/>
                        </a:rPr>
                        <a:t>X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X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extLst>
                  <a:ext uri="{0D108BD9-81ED-4DB2-BD59-A6C34878D82A}">
                    <a16:rowId xmlns:a16="http://schemas.microsoft.com/office/drawing/2014/main" val="3653466124"/>
                  </a:ext>
                </a:extLst>
              </a:tr>
              <a:tr h="42671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Leitura e Fichamento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X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X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X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extLst>
                  <a:ext uri="{0D108BD9-81ED-4DB2-BD59-A6C34878D82A}">
                    <a16:rowId xmlns:a16="http://schemas.microsoft.com/office/drawing/2014/main" val="939833061"/>
                  </a:ext>
                </a:extLst>
              </a:tr>
              <a:tr h="38700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1000" dirty="0">
                          <a:effectLst/>
                        </a:rPr>
                        <a:t>Escrita do referencial teórico</a:t>
                      </a:r>
                      <a:endParaRPr lang="pt-BR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X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X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X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extLst>
                  <a:ext uri="{0D108BD9-81ED-4DB2-BD59-A6C34878D82A}">
                    <a16:rowId xmlns:a16="http://schemas.microsoft.com/office/drawing/2014/main" val="2173633254"/>
                  </a:ext>
                </a:extLst>
              </a:tr>
              <a:tr h="55084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Análise dos dados bibliográficos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X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X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extLst>
                  <a:ext uri="{0D108BD9-81ED-4DB2-BD59-A6C34878D82A}">
                    <a16:rowId xmlns:a16="http://schemas.microsoft.com/office/drawing/2014/main" val="2247464883"/>
                  </a:ext>
                </a:extLst>
              </a:tr>
              <a:tr h="58389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1000" dirty="0">
                          <a:effectLst/>
                        </a:rPr>
                        <a:t>Redação e adequações da pesquisa</a:t>
                      </a:r>
                      <a:endParaRPr lang="pt-BR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X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X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extLst>
                  <a:ext uri="{0D108BD9-81ED-4DB2-BD59-A6C34878D82A}">
                    <a16:rowId xmlns:a16="http://schemas.microsoft.com/office/drawing/2014/main" val="3894882031"/>
                  </a:ext>
                </a:extLst>
              </a:tr>
              <a:tr h="42965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Apresentação do trabalho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>
                          <a:effectLst/>
                        </a:rPr>
                        <a:t> </a:t>
                      </a:r>
                      <a:endParaRPr lang="pt-BR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1000" dirty="0">
                          <a:effectLst/>
                        </a:rPr>
                        <a:t>X</a:t>
                      </a:r>
                      <a:endParaRPr lang="pt-BR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2017" marR="62017" marT="0" marB="0"/>
                </a:tc>
                <a:extLst>
                  <a:ext uri="{0D108BD9-81ED-4DB2-BD59-A6C34878D82A}">
                    <a16:rowId xmlns:a16="http://schemas.microsoft.com/office/drawing/2014/main" val="201641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715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alizada 2">
      <a:dk1>
        <a:srgbClr val="454F59"/>
      </a:dk1>
      <a:lt1>
        <a:sysClr val="window" lastClr="FFFFFF"/>
      </a:lt1>
      <a:dk2>
        <a:srgbClr val="6A7887"/>
      </a:dk2>
      <a:lt2>
        <a:srgbClr val="E7E6E6"/>
      </a:lt2>
      <a:accent1>
        <a:srgbClr val="1D9A78"/>
      </a:accent1>
      <a:accent2>
        <a:srgbClr val="7BC68E"/>
      </a:accent2>
      <a:accent3>
        <a:srgbClr val="3F3F3F"/>
      </a:accent3>
      <a:accent4>
        <a:srgbClr val="3F3F3F"/>
      </a:accent4>
      <a:accent5>
        <a:srgbClr val="595959"/>
      </a:accent5>
      <a:accent6>
        <a:srgbClr val="595959"/>
      </a:accent6>
      <a:hlink>
        <a:srgbClr val="595959"/>
      </a:hlink>
      <a:folHlink>
        <a:srgbClr val="595959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1063</TotalTime>
  <Words>1230</Words>
  <Application>Microsoft Office PowerPoint</Application>
  <PresentationFormat>Widescreen</PresentationFormat>
  <Paragraphs>116</Paragraphs>
  <Slides>10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Noto Sans Symbols</vt:lpstr>
      <vt:lpstr>Trebuchet MS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Cidadania e Diversidade na Rede Federal de EPT</dc:title>
  <dc:creator>Lisiane Correa Gomes Silveira</dc:creator>
  <cp:lastModifiedBy>Maria Carolina Fortes</cp:lastModifiedBy>
  <cp:revision>96</cp:revision>
  <dcterms:created xsi:type="dcterms:W3CDTF">2015-05-22T17:18:56Z</dcterms:created>
  <dcterms:modified xsi:type="dcterms:W3CDTF">2024-09-11T18:03:36Z</dcterms:modified>
</cp:coreProperties>
</file>