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67" r:id="rId5"/>
    <p:sldId id="262" r:id="rId6"/>
    <p:sldId id="263" r:id="rId7"/>
    <p:sldId id="264" r:id="rId8"/>
    <p:sldId id="266" r:id="rId9"/>
    <p:sldId id="268" r:id="rId10"/>
    <p:sldId id="269" r:id="rId11"/>
    <p:sldId id="27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C32D2-C0FA-4621-8666-2CA70ABA1D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F7C3B3D-4D71-42EB-A9E9-498BB6CE45C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pt-BR" sz="2700" b="0" dirty="0">
              <a:solidFill>
                <a:schemeClr val="tx1"/>
              </a:solidFill>
            </a:rPr>
            <a:t>	</a:t>
          </a:r>
          <a:r>
            <a:rPr lang="pt-BR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gestão escolar tem um papel fundamental na promoção da inclusão, sendo responsável por desenvolver políticas, capacitar professores e garantir recursos adequados para atender à diversidade de alunos. Além disso, a colaboração com pais, comunidade e especialistas é essencial para criar um ambiente acolhedor. Um dos maiores desafios é a formação contínua dos professores, que precisam adaptar suas práticas pedagógicas e curriculares, enquanto a gestão deve assegurar que a infraestrutura escolar seja acessível, eliminando diversas barreiras e promovendo a inclusão plena.</a:t>
          </a:r>
        </a:p>
      </dgm:t>
    </dgm:pt>
    <dgm:pt modelId="{78DB3B90-F242-4CA5-94D4-492CB77E8DDF}" type="parTrans" cxnId="{32575BA7-2769-408E-BEC1-FC166B49377E}">
      <dgm:prSet/>
      <dgm:spPr/>
      <dgm:t>
        <a:bodyPr/>
        <a:lstStyle/>
        <a:p>
          <a:endParaRPr lang="pt-BR"/>
        </a:p>
      </dgm:t>
    </dgm:pt>
    <dgm:pt modelId="{E050A647-64BE-4F66-9D4A-EFEE0F3D8092}" type="sibTrans" cxnId="{32575BA7-2769-408E-BEC1-FC166B49377E}">
      <dgm:prSet/>
      <dgm:spPr/>
      <dgm:t>
        <a:bodyPr/>
        <a:lstStyle/>
        <a:p>
          <a:endParaRPr lang="pt-BR"/>
        </a:p>
      </dgm:t>
    </dgm:pt>
    <dgm:pt modelId="{F5AF23B1-00DB-4ECA-8CE1-B2639323E5EB}" type="pres">
      <dgm:prSet presAssocID="{6B1C32D2-C0FA-4621-8666-2CA70ABA1D22}" presName="linear" presStyleCnt="0">
        <dgm:presLayoutVars>
          <dgm:animLvl val="lvl"/>
          <dgm:resizeHandles val="exact"/>
        </dgm:presLayoutVars>
      </dgm:prSet>
      <dgm:spPr/>
    </dgm:pt>
    <dgm:pt modelId="{F435C891-82B6-4605-B48D-88A299305FCA}" type="pres">
      <dgm:prSet presAssocID="{4F7C3B3D-4D71-42EB-A9E9-498BB6CE45C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ABE531D-8965-46B8-9AFA-80B3CD03FBB6}" type="presOf" srcId="{4F7C3B3D-4D71-42EB-A9E9-498BB6CE45C4}" destId="{F435C891-82B6-4605-B48D-88A299305FCA}" srcOrd="0" destOrd="0" presId="urn:microsoft.com/office/officeart/2005/8/layout/vList2"/>
    <dgm:cxn modelId="{32575BA7-2769-408E-BEC1-FC166B49377E}" srcId="{6B1C32D2-C0FA-4621-8666-2CA70ABA1D22}" destId="{4F7C3B3D-4D71-42EB-A9E9-498BB6CE45C4}" srcOrd="0" destOrd="0" parTransId="{78DB3B90-F242-4CA5-94D4-492CB77E8DDF}" sibTransId="{E050A647-64BE-4F66-9D4A-EFEE0F3D8092}"/>
    <dgm:cxn modelId="{2DA1C2BF-169F-472A-B75D-9C90F4E21F7D}" type="presOf" srcId="{6B1C32D2-C0FA-4621-8666-2CA70ABA1D22}" destId="{F5AF23B1-00DB-4ECA-8CE1-B2639323E5EB}" srcOrd="0" destOrd="0" presId="urn:microsoft.com/office/officeart/2005/8/layout/vList2"/>
    <dgm:cxn modelId="{474048D6-CF57-4CF8-B06C-444050C28669}" type="presParOf" srcId="{F5AF23B1-00DB-4ECA-8CE1-B2639323E5EB}" destId="{F435C891-82B6-4605-B48D-88A299305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FE8A95-47D7-49D9-ADC4-F44A4335F8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82EBC77-E8F4-4F90-8CE6-6DAABADC6C8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  <a:r>
            <a:rPr lang="pt-BR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educação é um direito fundamental garantido por legislações como a Constituição Brasileira e a Convenção da ONU sobre os Direitos das Pessoas com Deficiência, que asseguram o acesso à educação de qualidade em ambientes inclusivos. Com a crescente diversidade nas salas de aula, incluindo alunos com necessidades educacionais especiais (NEE), é essencial que os professores estejam capacitados para adaptar suas práticas pedagógicas, promovendo equidade e oportunidades para todos. A formação continuada dos docentes é crucial para implementar práticas pedagógicas inclusivas, utilizando tecnologias assistivas e criando ambientes acolhedores. A inclusão escolar promove o desenvolvimento integral dos alunos, estimulando tanto o aprendizado acadêmico quanto o social e emocional, além de contribuir para um clima escolar positivo, livre de bullying e discriminação. A capacitação de professores, além de ser uma obrigação moral e legal, garante uma educação de qualidade e fortalece a confiança e satisfação profissional dos docentes, assegurando a eficácia e o cumprimento das políticas públicas de inclusão.</a:t>
          </a:r>
        </a:p>
      </dgm:t>
    </dgm:pt>
    <dgm:pt modelId="{F1BB9587-EC68-46A2-8819-8A1C80BA888A}" type="parTrans" cxnId="{66EC1DC0-3CCD-45B7-AB39-649383A6A5E7}">
      <dgm:prSet/>
      <dgm:spPr/>
      <dgm:t>
        <a:bodyPr/>
        <a:lstStyle/>
        <a:p>
          <a:endParaRPr lang="pt-BR"/>
        </a:p>
      </dgm:t>
    </dgm:pt>
    <dgm:pt modelId="{56663A33-56B6-4581-BD04-5DF7A3C994B9}" type="sibTrans" cxnId="{66EC1DC0-3CCD-45B7-AB39-649383A6A5E7}">
      <dgm:prSet/>
      <dgm:spPr/>
      <dgm:t>
        <a:bodyPr/>
        <a:lstStyle/>
        <a:p>
          <a:endParaRPr lang="pt-BR"/>
        </a:p>
      </dgm:t>
    </dgm:pt>
    <dgm:pt modelId="{A283DB4E-0768-4BCD-AD73-E737D5E3DA4F}" type="pres">
      <dgm:prSet presAssocID="{DAFE8A95-47D7-49D9-ADC4-F44A4335F8FE}" presName="linear" presStyleCnt="0">
        <dgm:presLayoutVars>
          <dgm:animLvl val="lvl"/>
          <dgm:resizeHandles val="exact"/>
        </dgm:presLayoutVars>
      </dgm:prSet>
      <dgm:spPr/>
    </dgm:pt>
    <dgm:pt modelId="{BCA704B1-9475-4090-89DD-D3EC24E66E0A}" type="pres">
      <dgm:prSet presAssocID="{482EBC77-E8F4-4F90-8CE6-6DAABADC6C8E}" presName="parentText" presStyleLbl="node1" presStyleIdx="0" presStyleCnt="1" custLinFactNeighborX="1108" custLinFactNeighborY="-266">
        <dgm:presLayoutVars>
          <dgm:chMax val="0"/>
          <dgm:bulletEnabled val="1"/>
        </dgm:presLayoutVars>
      </dgm:prSet>
      <dgm:spPr/>
    </dgm:pt>
  </dgm:ptLst>
  <dgm:cxnLst>
    <dgm:cxn modelId="{04F43507-A348-4B0F-AAAD-F6359A9C480C}" type="presOf" srcId="{DAFE8A95-47D7-49D9-ADC4-F44A4335F8FE}" destId="{A283DB4E-0768-4BCD-AD73-E737D5E3DA4F}" srcOrd="0" destOrd="0" presId="urn:microsoft.com/office/officeart/2005/8/layout/vList2"/>
    <dgm:cxn modelId="{ABA05D16-0309-403D-B2C8-E07D815BF0A4}" type="presOf" srcId="{482EBC77-E8F4-4F90-8CE6-6DAABADC6C8E}" destId="{BCA704B1-9475-4090-89DD-D3EC24E66E0A}" srcOrd="0" destOrd="0" presId="urn:microsoft.com/office/officeart/2005/8/layout/vList2"/>
    <dgm:cxn modelId="{66EC1DC0-3CCD-45B7-AB39-649383A6A5E7}" srcId="{DAFE8A95-47D7-49D9-ADC4-F44A4335F8FE}" destId="{482EBC77-E8F4-4F90-8CE6-6DAABADC6C8E}" srcOrd="0" destOrd="0" parTransId="{F1BB9587-EC68-46A2-8819-8A1C80BA888A}" sibTransId="{56663A33-56B6-4581-BD04-5DF7A3C994B9}"/>
    <dgm:cxn modelId="{6ACB32F7-2F4B-4667-BE0B-B6DD9B87C828}" type="presParOf" srcId="{A283DB4E-0768-4BCD-AD73-E737D5E3DA4F}" destId="{BCA704B1-9475-4090-89DD-D3EC24E66E0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DDD0E-F739-4D91-8FFC-6FCA93D3032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14ADAD5-9865-4497-A946-D2F6E40B4B6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P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formação contínua dos professores é essencial para o desenvolvimento de práticas pedagógicas inclusivas, pois é por meio da capacitação que os docentes se apropriam de conhecimentos e estratégias que lhes permitem atender às necessidades educacionais especiais de seus alunos (MANTOAN, 2003, p. 45).</a:t>
          </a:r>
          <a:endParaRPr lang="pt-BR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FF863C-A0A5-413C-99A7-3E70355300A8}" type="parTrans" cxnId="{FF329C9D-C8F5-4EAE-B2A8-D38D1CB82E93}">
      <dgm:prSet/>
      <dgm:spPr/>
      <dgm:t>
        <a:bodyPr/>
        <a:lstStyle/>
        <a:p>
          <a:endParaRPr lang="pt-BR"/>
        </a:p>
      </dgm:t>
    </dgm:pt>
    <dgm:pt modelId="{F6C5FF08-AEBE-4191-8736-C7FD4A7149B9}" type="sibTrans" cxnId="{FF329C9D-C8F5-4EAE-B2A8-D38D1CB82E93}">
      <dgm:prSet/>
      <dgm:spPr/>
      <dgm:t>
        <a:bodyPr/>
        <a:lstStyle/>
        <a:p>
          <a:endParaRPr lang="pt-BR"/>
        </a:p>
      </dgm:t>
    </dgm:pt>
    <dgm:pt modelId="{482FD9A4-B787-40A5-97A4-52D39920F30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pt-P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Mantoan (2023), uma escola inclusiva não é apenas uma escola que aceita todos os alunos, mas uma escola que se adapta às necessidades de todos, reconhecendo e celebrando as diferenças como parte integrante do processo educativo.</a:t>
          </a:r>
          <a:endParaRPr lang="pt-BR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pt-BR" sz="1800" dirty="0">
            <a:solidFill>
              <a:schemeClr val="tx1"/>
            </a:solidFill>
          </a:endParaRPr>
        </a:p>
      </dgm:t>
    </dgm:pt>
    <dgm:pt modelId="{7DC90F3C-3457-4134-8A9F-4040B19F8FAE}" type="parTrans" cxnId="{86E8E4B5-B70B-487E-A38E-73D59A436B4E}">
      <dgm:prSet/>
      <dgm:spPr/>
      <dgm:t>
        <a:bodyPr/>
        <a:lstStyle/>
        <a:p>
          <a:endParaRPr lang="pt-BR"/>
        </a:p>
      </dgm:t>
    </dgm:pt>
    <dgm:pt modelId="{8D7571FC-9ED0-4DB9-801B-5F2F4461026A}" type="sibTrans" cxnId="{86E8E4B5-B70B-487E-A38E-73D59A436B4E}">
      <dgm:prSet/>
      <dgm:spPr/>
      <dgm:t>
        <a:bodyPr/>
        <a:lstStyle/>
        <a:p>
          <a:endParaRPr lang="pt-BR"/>
        </a:p>
      </dgm:t>
    </dgm:pt>
    <dgm:pt modelId="{F98E1138-F86B-4110-8073-3D3ED16632C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pt-P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Aranha, M. S. F. (2000), a inclusão escolar como um direito, e não um favor, pode ser encontrada em discussões relacionadas ao princípio da equidade e à garantia de direitos humanos na educação inclusiva. Aranha argumenta que a inclusão escolar deve assegurar a igualdade de oportunidades para todos, especialmente na reorganização dos sistemas educacionais para atender à diversidade de alunos. </a:t>
          </a:r>
          <a:br>
            <a:rPr lang="pt-BR" sz="20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pt-B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294EB6-6C5A-4521-8B58-2F50AE3AE22F}" type="parTrans" cxnId="{D3E7C295-8582-4479-BD6C-F8F9200DDF4E}">
      <dgm:prSet/>
      <dgm:spPr/>
      <dgm:t>
        <a:bodyPr/>
        <a:lstStyle/>
        <a:p>
          <a:endParaRPr lang="pt-BR"/>
        </a:p>
      </dgm:t>
    </dgm:pt>
    <dgm:pt modelId="{29B8BBAF-6828-43D8-A69D-9C2BD63D4AFD}" type="sibTrans" cxnId="{D3E7C295-8582-4479-BD6C-F8F9200DDF4E}">
      <dgm:prSet/>
      <dgm:spPr/>
      <dgm:t>
        <a:bodyPr/>
        <a:lstStyle/>
        <a:p>
          <a:endParaRPr lang="pt-BR"/>
        </a:p>
      </dgm:t>
    </dgm:pt>
    <dgm:pt modelId="{E514C549-61D4-4802-B7D9-D637B92C04FF}" type="pres">
      <dgm:prSet presAssocID="{253DDD0E-F739-4D91-8FFC-6FCA93D3032B}" presName="CompostProcess" presStyleCnt="0">
        <dgm:presLayoutVars>
          <dgm:dir/>
          <dgm:resizeHandles val="exact"/>
        </dgm:presLayoutVars>
      </dgm:prSet>
      <dgm:spPr/>
    </dgm:pt>
    <dgm:pt modelId="{08D92C68-DB58-4575-AB6E-6DD62C66278C}" type="pres">
      <dgm:prSet presAssocID="{253DDD0E-F739-4D91-8FFC-6FCA93D3032B}" presName="arrow" presStyleLbl="bgShp" presStyleIdx="0" presStyleCnt="1"/>
      <dgm:spPr/>
    </dgm:pt>
    <dgm:pt modelId="{EFE8547C-94D8-42FE-9CAB-B6CD88ECA346}" type="pres">
      <dgm:prSet presAssocID="{253DDD0E-F739-4D91-8FFC-6FCA93D3032B}" presName="linearProcess" presStyleCnt="0"/>
      <dgm:spPr/>
    </dgm:pt>
    <dgm:pt modelId="{716CBCC7-8A8F-4007-B64E-858E94CCBDF5}" type="pres">
      <dgm:prSet presAssocID="{914ADAD5-9865-4497-A946-D2F6E40B4B61}" presName="textNode" presStyleLbl="node1" presStyleIdx="0" presStyleCnt="3" custScaleX="97335" custScaleY="224069" custLinFactNeighborX="17978" custLinFactNeighborY="7608">
        <dgm:presLayoutVars>
          <dgm:bulletEnabled val="1"/>
        </dgm:presLayoutVars>
      </dgm:prSet>
      <dgm:spPr/>
    </dgm:pt>
    <dgm:pt modelId="{6CF27E63-A999-4E5D-97D4-D47D790D6F8F}" type="pres">
      <dgm:prSet presAssocID="{F6C5FF08-AEBE-4191-8736-C7FD4A7149B9}" presName="sibTrans" presStyleCnt="0"/>
      <dgm:spPr/>
    </dgm:pt>
    <dgm:pt modelId="{5FAA3DE5-680B-415D-A705-2DEE60C7FA10}" type="pres">
      <dgm:prSet presAssocID="{482FD9A4-B787-40A5-97A4-52D39920F30C}" presName="textNode" presStyleLbl="node1" presStyleIdx="1" presStyleCnt="3" custScaleX="87601" custScaleY="222998" custLinFactNeighborX="-26416" custLinFactNeighborY="12265">
        <dgm:presLayoutVars>
          <dgm:bulletEnabled val="1"/>
        </dgm:presLayoutVars>
      </dgm:prSet>
      <dgm:spPr/>
    </dgm:pt>
    <dgm:pt modelId="{E3F6015D-9A7A-4568-A9FF-7ED54F7792E0}" type="pres">
      <dgm:prSet presAssocID="{8D7571FC-9ED0-4DB9-801B-5F2F4461026A}" presName="sibTrans" presStyleCnt="0"/>
      <dgm:spPr/>
    </dgm:pt>
    <dgm:pt modelId="{F8F99AE1-2763-4175-BD5B-BFC8E8CB0C82}" type="pres">
      <dgm:prSet presAssocID="{F98E1138-F86B-4110-8073-3D3ED16632C3}" presName="textNode" presStyleLbl="node1" presStyleIdx="2" presStyleCnt="3" custScaleX="99872" custScaleY="223197" custLinFactNeighborX="-43378" custLinFactNeighborY="15530">
        <dgm:presLayoutVars>
          <dgm:bulletEnabled val="1"/>
        </dgm:presLayoutVars>
      </dgm:prSet>
      <dgm:spPr/>
    </dgm:pt>
  </dgm:ptLst>
  <dgm:cxnLst>
    <dgm:cxn modelId="{F971B001-84B1-4F0F-9FCE-48EF617BE7BC}" type="presOf" srcId="{253DDD0E-F739-4D91-8FFC-6FCA93D3032B}" destId="{E514C549-61D4-4802-B7D9-D637B92C04FF}" srcOrd="0" destOrd="0" presId="urn:microsoft.com/office/officeart/2005/8/layout/hProcess9"/>
    <dgm:cxn modelId="{00EEFC32-0303-45C5-85D5-E7C9F45E2CB9}" type="presOf" srcId="{F98E1138-F86B-4110-8073-3D3ED16632C3}" destId="{F8F99AE1-2763-4175-BD5B-BFC8E8CB0C82}" srcOrd="0" destOrd="0" presId="urn:microsoft.com/office/officeart/2005/8/layout/hProcess9"/>
    <dgm:cxn modelId="{D3E7C295-8582-4479-BD6C-F8F9200DDF4E}" srcId="{253DDD0E-F739-4D91-8FFC-6FCA93D3032B}" destId="{F98E1138-F86B-4110-8073-3D3ED16632C3}" srcOrd="2" destOrd="0" parTransId="{F8294EB6-6C5A-4521-8B58-2F50AE3AE22F}" sibTransId="{29B8BBAF-6828-43D8-A69D-9C2BD63D4AFD}"/>
    <dgm:cxn modelId="{FF329C9D-C8F5-4EAE-B2A8-D38D1CB82E93}" srcId="{253DDD0E-F739-4D91-8FFC-6FCA93D3032B}" destId="{914ADAD5-9865-4497-A946-D2F6E40B4B61}" srcOrd="0" destOrd="0" parTransId="{55FF863C-A0A5-413C-99A7-3E70355300A8}" sibTransId="{F6C5FF08-AEBE-4191-8736-C7FD4A7149B9}"/>
    <dgm:cxn modelId="{790C9EB4-125E-4AA3-AF18-890CC4DB0184}" type="presOf" srcId="{914ADAD5-9865-4497-A946-D2F6E40B4B61}" destId="{716CBCC7-8A8F-4007-B64E-858E94CCBDF5}" srcOrd="0" destOrd="0" presId="urn:microsoft.com/office/officeart/2005/8/layout/hProcess9"/>
    <dgm:cxn modelId="{86E8E4B5-B70B-487E-A38E-73D59A436B4E}" srcId="{253DDD0E-F739-4D91-8FFC-6FCA93D3032B}" destId="{482FD9A4-B787-40A5-97A4-52D39920F30C}" srcOrd="1" destOrd="0" parTransId="{7DC90F3C-3457-4134-8A9F-4040B19F8FAE}" sibTransId="{8D7571FC-9ED0-4DB9-801B-5F2F4461026A}"/>
    <dgm:cxn modelId="{B25F62BF-051E-4E87-A9A0-965E4DEC3659}" type="presOf" srcId="{482FD9A4-B787-40A5-97A4-52D39920F30C}" destId="{5FAA3DE5-680B-415D-A705-2DEE60C7FA10}" srcOrd="0" destOrd="0" presId="urn:microsoft.com/office/officeart/2005/8/layout/hProcess9"/>
    <dgm:cxn modelId="{48364656-55DB-43FB-A602-C47B26CF0489}" type="presParOf" srcId="{E514C549-61D4-4802-B7D9-D637B92C04FF}" destId="{08D92C68-DB58-4575-AB6E-6DD62C66278C}" srcOrd="0" destOrd="0" presId="urn:microsoft.com/office/officeart/2005/8/layout/hProcess9"/>
    <dgm:cxn modelId="{B81710C1-EB4D-4AA3-8083-AFA2169E9DCE}" type="presParOf" srcId="{E514C549-61D4-4802-B7D9-D637B92C04FF}" destId="{EFE8547C-94D8-42FE-9CAB-B6CD88ECA346}" srcOrd="1" destOrd="0" presId="urn:microsoft.com/office/officeart/2005/8/layout/hProcess9"/>
    <dgm:cxn modelId="{D5381071-57D7-4164-A144-74F2D8537493}" type="presParOf" srcId="{EFE8547C-94D8-42FE-9CAB-B6CD88ECA346}" destId="{716CBCC7-8A8F-4007-B64E-858E94CCBDF5}" srcOrd="0" destOrd="0" presId="urn:microsoft.com/office/officeart/2005/8/layout/hProcess9"/>
    <dgm:cxn modelId="{92764A1F-F4E0-492B-BF4B-F7B7A2C0C1F0}" type="presParOf" srcId="{EFE8547C-94D8-42FE-9CAB-B6CD88ECA346}" destId="{6CF27E63-A999-4E5D-97D4-D47D790D6F8F}" srcOrd="1" destOrd="0" presId="urn:microsoft.com/office/officeart/2005/8/layout/hProcess9"/>
    <dgm:cxn modelId="{E362E59E-A7FF-4183-944F-A37F91EDD52F}" type="presParOf" srcId="{EFE8547C-94D8-42FE-9CAB-B6CD88ECA346}" destId="{5FAA3DE5-680B-415D-A705-2DEE60C7FA10}" srcOrd="2" destOrd="0" presId="urn:microsoft.com/office/officeart/2005/8/layout/hProcess9"/>
    <dgm:cxn modelId="{E5412D97-ECC5-4004-BFB7-1565BF58C00C}" type="presParOf" srcId="{EFE8547C-94D8-42FE-9CAB-B6CD88ECA346}" destId="{E3F6015D-9A7A-4568-A9FF-7ED54F7792E0}" srcOrd="3" destOrd="0" presId="urn:microsoft.com/office/officeart/2005/8/layout/hProcess9"/>
    <dgm:cxn modelId="{D34BEFD8-E441-44DE-9B35-100CBF78E54A}" type="presParOf" srcId="{EFE8547C-94D8-42FE-9CAB-B6CD88ECA346}" destId="{F8F99AE1-2763-4175-BD5B-BFC8E8CB0C8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CF3342-2B16-482D-A570-11DC2790E0E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CD5D47-D65C-4C48-BCC5-ACB384598F4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P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(MANTOAN, 2003, p. 19), a inclusão escolar é uma condição para que a escola cumpra sua função social, que é proporcionar a todos os alunos, sem exceção, uma educação de qualidade, na qual as diferenças sejam respeitadas e consideradas na construção do conhecimento</a:t>
          </a:r>
          <a:endParaRPr lang="pt-BR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9B6BBF-C861-4D61-A871-4D2227247882}" type="parTrans" cxnId="{1857A1AD-A659-496D-8E8E-4D5C36C9F0A8}">
      <dgm:prSet/>
      <dgm:spPr/>
      <dgm:t>
        <a:bodyPr/>
        <a:lstStyle/>
        <a:p>
          <a:endParaRPr lang="pt-BR"/>
        </a:p>
      </dgm:t>
    </dgm:pt>
    <dgm:pt modelId="{EA342E9B-97C2-430B-8242-50C24AEDC72D}" type="sibTrans" cxnId="{1857A1AD-A659-496D-8E8E-4D5C36C9F0A8}">
      <dgm:prSet/>
      <dgm:spPr/>
      <dgm:t>
        <a:bodyPr/>
        <a:lstStyle/>
        <a:p>
          <a:endParaRPr lang="pt-BR"/>
        </a:p>
      </dgm:t>
    </dgm:pt>
    <dgm:pt modelId="{EA44A0F3-8F1E-4E12-A858-7BF7BBAACECE}" type="pres">
      <dgm:prSet presAssocID="{6FCF3342-2B16-482D-A570-11DC2790E0ED}" presName="CompostProcess" presStyleCnt="0">
        <dgm:presLayoutVars>
          <dgm:dir/>
          <dgm:resizeHandles val="exact"/>
        </dgm:presLayoutVars>
      </dgm:prSet>
      <dgm:spPr/>
    </dgm:pt>
    <dgm:pt modelId="{96A10BFB-8217-4713-9AC0-B306DCAFE98F}" type="pres">
      <dgm:prSet presAssocID="{6FCF3342-2B16-482D-A570-11DC2790E0ED}" presName="arrow" presStyleLbl="bgShp" presStyleIdx="0" presStyleCnt="1" custLinFactNeighborX="-1604" custLinFactNeighborY="41254"/>
      <dgm:spPr/>
    </dgm:pt>
    <dgm:pt modelId="{4A557CE2-03AA-46F8-9DDE-532BD9EEB642}" type="pres">
      <dgm:prSet presAssocID="{6FCF3342-2B16-482D-A570-11DC2790E0ED}" presName="linearProcess" presStyleCnt="0"/>
      <dgm:spPr/>
    </dgm:pt>
    <dgm:pt modelId="{59FD274D-CC08-4D4F-950A-D176EB49CE44}" type="pres">
      <dgm:prSet presAssocID="{A4CD5D47-D65C-4C48-BCC5-ACB384598F40}" presName="textNode" presStyleLbl="node1" presStyleIdx="0" presStyleCnt="1" custScaleX="107848" custScaleY="250000" custLinFactNeighborX="-27187" custLinFactNeighborY="6059">
        <dgm:presLayoutVars>
          <dgm:bulletEnabled val="1"/>
        </dgm:presLayoutVars>
      </dgm:prSet>
      <dgm:spPr/>
    </dgm:pt>
  </dgm:ptLst>
  <dgm:cxnLst>
    <dgm:cxn modelId="{8D252AA1-2D94-4C98-B41D-206FB5B9BB30}" type="presOf" srcId="{A4CD5D47-D65C-4C48-BCC5-ACB384598F40}" destId="{59FD274D-CC08-4D4F-950A-D176EB49CE44}" srcOrd="0" destOrd="0" presId="urn:microsoft.com/office/officeart/2005/8/layout/hProcess9"/>
    <dgm:cxn modelId="{1857A1AD-A659-496D-8E8E-4D5C36C9F0A8}" srcId="{6FCF3342-2B16-482D-A570-11DC2790E0ED}" destId="{A4CD5D47-D65C-4C48-BCC5-ACB384598F40}" srcOrd="0" destOrd="0" parTransId="{659B6BBF-C861-4D61-A871-4D2227247882}" sibTransId="{EA342E9B-97C2-430B-8242-50C24AEDC72D}"/>
    <dgm:cxn modelId="{1AFCE4DE-E6DF-481D-87A6-11C38A740965}" type="presOf" srcId="{6FCF3342-2B16-482D-A570-11DC2790E0ED}" destId="{EA44A0F3-8F1E-4E12-A858-7BF7BBAACECE}" srcOrd="0" destOrd="0" presId="urn:microsoft.com/office/officeart/2005/8/layout/hProcess9"/>
    <dgm:cxn modelId="{3188953B-3AAC-4CEC-AFAB-741E6F319F89}" type="presParOf" srcId="{EA44A0F3-8F1E-4E12-A858-7BF7BBAACECE}" destId="{96A10BFB-8217-4713-9AC0-B306DCAFE98F}" srcOrd="0" destOrd="0" presId="urn:microsoft.com/office/officeart/2005/8/layout/hProcess9"/>
    <dgm:cxn modelId="{5C774848-D723-490D-B359-AD18708D07B9}" type="presParOf" srcId="{EA44A0F3-8F1E-4E12-A858-7BF7BBAACECE}" destId="{4A557CE2-03AA-46F8-9DDE-532BD9EEB642}" srcOrd="1" destOrd="0" presId="urn:microsoft.com/office/officeart/2005/8/layout/hProcess9"/>
    <dgm:cxn modelId="{06597A2F-A33F-430D-AE98-5042FAE5DF91}" type="presParOf" srcId="{4A557CE2-03AA-46F8-9DDE-532BD9EEB642}" destId="{59FD274D-CC08-4D4F-950A-D176EB49CE4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CF3342-2B16-482D-A570-11DC2790E0E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CD5D47-D65C-4C48-BCC5-ACB384598F4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P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Almeida, Maria Amélia (2014), portanto, vê-se a necessidade de incentivar e melhorar a formação dos professores, pois assim estes se sentem mais capazes e seguros para transmitirem o conhecimento, como também para identificar as necessidades e capacidades de um aluno com NEES.</a:t>
          </a:r>
          <a:endParaRPr lang="pt-BR" sz="20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9B6BBF-C861-4D61-A871-4D2227247882}" type="parTrans" cxnId="{1857A1AD-A659-496D-8E8E-4D5C36C9F0A8}">
      <dgm:prSet/>
      <dgm:spPr/>
      <dgm:t>
        <a:bodyPr/>
        <a:lstStyle/>
        <a:p>
          <a:endParaRPr lang="pt-BR"/>
        </a:p>
      </dgm:t>
    </dgm:pt>
    <dgm:pt modelId="{EA342E9B-97C2-430B-8242-50C24AEDC72D}" type="sibTrans" cxnId="{1857A1AD-A659-496D-8E8E-4D5C36C9F0A8}">
      <dgm:prSet/>
      <dgm:spPr/>
      <dgm:t>
        <a:bodyPr/>
        <a:lstStyle/>
        <a:p>
          <a:endParaRPr lang="pt-BR"/>
        </a:p>
      </dgm:t>
    </dgm:pt>
    <dgm:pt modelId="{EA44A0F3-8F1E-4E12-A858-7BF7BBAACECE}" type="pres">
      <dgm:prSet presAssocID="{6FCF3342-2B16-482D-A570-11DC2790E0ED}" presName="CompostProcess" presStyleCnt="0">
        <dgm:presLayoutVars>
          <dgm:dir/>
          <dgm:resizeHandles val="exact"/>
        </dgm:presLayoutVars>
      </dgm:prSet>
      <dgm:spPr/>
    </dgm:pt>
    <dgm:pt modelId="{96A10BFB-8217-4713-9AC0-B306DCAFE98F}" type="pres">
      <dgm:prSet presAssocID="{6FCF3342-2B16-482D-A570-11DC2790E0ED}" presName="arrow" presStyleLbl="bgShp" presStyleIdx="0" presStyleCnt="1" custLinFactNeighborX="-1604" custLinFactNeighborY="41254"/>
      <dgm:spPr/>
    </dgm:pt>
    <dgm:pt modelId="{4A557CE2-03AA-46F8-9DDE-532BD9EEB642}" type="pres">
      <dgm:prSet presAssocID="{6FCF3342-2B16-482D-A570-11DC2790E0ED}" presName="linearProcess" presStyleCnt="0"/>
      <dgm:spPr/>
    </dgm:pt>
    <dgm:pt modelId="{59FD274D-CC08-4D4F-950A-D176EB49CE44}" type="pres">
      <dgm:prSet presAssocID="{A4CD5D47-D65C-4C48-BCC5-ACB384598F40}" presName="textNode" presStyleLbl="node1" presStyleIdx="0" presStyleCnt="1" custScaleX="105364" custScaleY="250000" custLinFactNeighborX="38833" custLinFactNeighborY="5730">
        <dgm:presLayoutVars>
          <dgm:bulletEnabled val="1"/>
        </dgm:presLayoutVars>
      </dgm:prSet>
      <dgm:spPr/>
    </dgm:pt>
  </dgm:ptLst>
  <dgm:cxnLst>
    <dgm:cxn modelId="{8D252AA1-2D94-4C98-B41D-206FB5B9BB30}" type="presOf" srcId="{A4CD5D47-D65C-4C48-BCC5-ACB384598F40}" destId="{59FD274D-CC08-4D4F-950A-D176EB49CE44}" srcOrd="0" destOrd="0" presId="urn:microsoft.com/office/officeart/2005/8/layout/hProcess9"/>
    <dgm:cxn modelId="{1857A1AD-A659-496D-8E8E-4D5C36C9F0A8}" srcId="{6FCF3342-2B16-482D-A570-11DC2790E0ED}" destId="{A4CD5D47-D65C-4C48-BCC5-ACB384598F40}" srcOrd="0" destOrd="0" parTransId="{659B6BBF-C861-4D61-A871-4D2227247882}" sibTransId="{EA342E9B-97C2-430B-8242-50C24AEDC72D}"/>
    <dgm:cxn modelId="{1AFCE4DE-E6DF-481D-87A6-11C38A740965}" type="presOf" srcId="{6FCF3342-2B16-482D-A570-11DC2790E0ED}" destId="{EA44A0F3-8F1E-4E12-A858-7BF7BBAACECE}" srcOrd="0" destOrd="0" presId="urn:microsoft.com/office/officeart/2005/8/layout/hProcess9"/>
    <dgm:cxn modelId="{3188953B-3AAC-4CEC-AFAB-741E6F319F89}" type="presParOf" srcId="{EA44A0F3-8F1E-4E12-A858-7BF7BBAACECE}" destId="{96A10BFB-8217-4713-9AC0-B306DCAFE98F}" srcOrd="0" destOrd="0" presId="urn:microsoft.com/office/officeart/2005/8/layout/hProcess9"/>
    <dgm:cxn modelId="{5C774848-D723-490D-B359-AD18708D07B9}" type="presParOf" srcId="{EA44A0F3-8F1E-4E12-A858-7BF7BBAACECE}" destId="{4A557CE2-03AA-46F8-9DDE-532BD9EEB642}" srcOrd="1" destOrd="0" presId="urn:microsoft.com/office/officeart/2005/8/layout/hProcess9"/>
    <dgm:cxn modelId="{06597A2F-A33F-430D-AE98-5042FAE5DF91}" type="presParOf" srcId="{4A557CE2-03AA-46F8-9DDE-532BD9EEB642}" destId="{59FD274D-CC08-4D4F-950A-D176EB49CE4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C891-82B6-4605-B48D-88A299305FCA}">
      <dsp:nvSpPr>
        <dsp:cNvPr id="0" name=""/>
        <dsp:cNvSpPr/>
      </dsp:nvSpPr>
      <dsp:spPr>
        <a:xfrm>
          <a:off x="0" y="426519"/>
          <a:ext cx="10515600" cy="349830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ju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b="0" kern="1200" dirty="0">
              <a:solidFill>
                <a:schemeClr val="tx1"/>
              </a:solidFill>
            </a:rPr>
            <a:t>	</a:t>
          </a:r>
          <a:r>
            <a:rPr lang="pt-BR" sz="24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gestão escolar tem um papel fundamental na promoção da inclusão, sendo responsável por desenvolver políticas, capacitar professores e garantir recursos adequados para atender à diversidade de alunos. Além disso, a colaboração com pais, comunidade e especialistas é essencial para criar um ambiente acolhedor. Um dos maiores desafios é a formação contínua dos professores, que precisam adaptar suas práticas pedagógicas e curriculares, enquanto a gestão deve assegurar que a infraestrutura escolar seja acessível, eliminando diversas barreiras e promovendo a inclusão plena.</a:t>
          </a:r>
        </a:p>
      </dsp:txBody>
      <dsp:txXfrm>
        <a:off x="170773" y="597292"/>
        <a:ext cx="10174054" cy="3156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704B1-9475-4090-89DD-D3EC24E66E0A}">
      <dsp:nvSpPr>
        <dsp:cNvPr id="0" name=""/>
        <dsp:cNvSpPr/>
      </dsp:nvSpPr>
      <dsp:spPr>
        <a:xfrm>
          <a:off x="0" y="0"/>
          <a:ext cx="11599718" cy="518803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  <a:r>
            <a:rPr lang="pt-BR" sz="24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educação é um direito fundamental garantido por legislações como a Constituição Brasileira e a Convenção da ONU sobre os Direitos das Pessoas com Deficiência, que asseguram o acesso à educação de qualidade em ambientes inclusivos. Com a crescente diversidade nas salas de aula, incluindo alunos com necessidades educacionais especiais (NEE), é essencial que os professores estejam capacitados para adaptar suas práticas pedagógicas, promovendo equidade e oportunidades para todos. A formação continuada dos docentes é crucial para implementar práticas pedagógicas inclusivas, utilizando tecnologias assistivas e criando ambientes acolhedores. A inclusão escolar promove o desenvolvimento integral dos alunos, estimulando tanto o aprendizado acadêmico quanto o social e emocional, além de contribuir para um clima escolar positivo, livre de bullying e discriminação. A capacitação de professores, além de ser uma obrigação moral e legal, garante uma educação de qualidade e fortalece a confiança e satisfação profissional dos docentes, assegurando a eficácia e o cumprimento das políticas públicas de inclusão.</a:t>
          </a:r>
        </a:p>
      </dsp:txBody>
      <dsp:txXfrm>
        <a:off x="253259" y="253259"/>
        <a:ext cx="11093200" cy="4681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92C68-DB58-4575-AB6E-6DD62C66278C}">
      <dsp:nvSpPr>
        <dsp:cNvPr id="0" name=""/>
        <dsp:cNvSpPr/>
      </dsp:nvSpPr>
      <dsp:spPr>
        <a:xfrm>
          <a:off x="886344" y="0"/>
          <a:ext cx="10045237" cy="5387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CBCC7-8A8F-4007-B64E-858E94CCBDF5}">
      <dsp:nvSpPr>
        <dsp:cNvPr id="0" name=""/>
        <dsp:cNvSpPr/>
      </dsp:nvSpPr>
      <dsp:spPr>
        <a:xfrm>
          <a:off x="204391" y="443338"/>
          <a:ext cx="3633547" cy="4828466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 formação contínua dos professores é essencial para o desenvolvimento de práticas pedagógicas inclusivas, pois é por meio da capacitação que os docentes se apropriam de conhecimentos e estratégias que lhes permitem atender às necessidades educacionais especiais de seus alunos (MANTOAN, 2003, p. 45).</a:t>
          </a: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766" y="620713"/>
        <a:ext cx="3278797" cy="4473716"/>
      </dsp:txXfrm>
    </dsp:sp>
    <dsp:sp modelId="{5FAA3DE5-680B-415D-A705-2DEE60C7FA10}">
      <dsp:nvSpPr>
        <dsp:cNvPr id="0" name=""/>
        <dsp:cNvSpPr/>
      </dsp:nvSpPr>
      <dsp:spPr>
        <a:xfrm>
          <a:off x="4101375" y="555231"/>
          <a:ext cx="3270174" cy="4805387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Mantoan (2023), uma escola inclusiva não é apenas uma escola que aceita todos os alunos, mas uma escola que se adapta às necessidades de todos, reconhecendo e celebrando as diferenças como parte integrante do processo educativo.</a:t>
          </a: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>
            <a:solidFill>
              <a:schemeClr val="tx1"/>
            </a:solidFill>
          </a:endParaRPr>
        </a:p>
      </dsp:txBody>
      <dsp:txXfrm>
        <a:off x="4261012" y="714868"/>
        <a:ext cx="2950900" cy="4486113"/>
      </dsp:txXfrm>
    </dsp:sp>
    <dsp:sp modelId="{F8F99AE1-2763-4175-BD5B-BFC8E8CB0C82}">
      <dsp:nvSpPr>
        <dsp:cNvPr id="0" name=""/>
        <dsp:cNvSpPr/>
      </dsp:nvSpPr>
      <dsp:spPr>
        <a:xfrm>
          <a:off x="7764947" y="577578"/>
          <a:ext cx="3728254" cy="480967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Aranha, M. S. F. (2000), a inclusão escolar como um direito, e não um favor, pode ser encontrada em discussões relacionadas ao princípio da equidade e à garantia de direitos humanos na educação inclusiva. Aranha argumenta que a inclusão escolar deve assegurar a igualdade de oportunidades para todos, especialmente na reorganização dos sistemas educacionais para atender à diversidade de alunos. </a:t>
          </a:r>
          <a:br>
            <a:rPr lang="pt-BR" sz="2000" kern="1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pt-B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46945" y="759576"/>
        <a:ext cx="3364258" cy="4445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10BFB-8217-4713-9AC0-B306DCAFE98F}">
      <dsp:nvSpPr>
        <dsp:cNvPr id="0" name=""/>
        <dsp:cNvSpPr/>
      </dsp:nvSpPr>
      <dsp:spPr>
        <a:xfrm>
          <a:off x="561130" y="0"/>
          <a:ext cx="7772400" cy="2720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FD274D-CC08-4D4F-950A-D176EB49CE44}">
      <dsp:nvSpPr>
        <dsp:cNvPr id="0" name=""/>
        <dsp:cNvSpPr/>
      </dsp:nvSpPr>
      <dsp:spPr>
        <a:xfrm>
          <a:off x="724540" y="0"/>
          <a:ext cx="5115715" cy="272025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(MANTOAN, 2003, p. 19), a inclusão escolar é uma condição para que a escola cumpra sua função social, que é proporcionar a todos os alunos, sem exceção, uma educação de qualidade, na qual as diferenças sejam respeitadas e consideradas na construção do conhecimento</a:t>
          </a:r>
          <a:endParaRPr lang="pt-BR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7332" y="132792"/>
        <a:ext cx="4850131" cy="24546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10BFB-8217-4713-9AC0-B306DCAFE98F}">
      <dsp:nvSpPr>
        <dsp:cNvPr id="0" name=""/>
        <dsp:cNvSpPr/>
      </dsp:nvSpPr>
      <dsp:spPr>
        <a:xfrm>
          <a:off x="561130" y="0"/>
          <a:ext cx="7772400" cy="2720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FD274D-CC08-4D4F-950A-D176EB49CE44}">
      <dsp:nvSpPr>
        <dsp:cNvPr id="0" name=""/>
        <dsp:cNvSpPr/>
      </dsp:nvSpPr>
      <dsp:spPr>
        <a:xfrm>
          <a:off x="3887378" y="0"/>
          <a:ext cx="5208642" cy="272025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Almeida, Maria Amélia (2014), portanto, vê-se a necessidade de incentivar e melhorar a formação dos professores, pois assim estes se sentem mais capazes e seguros para transmitirem o conhecimento, como também para identificar as necessidades e capacidades de um aluno com NEES.</a:t>
          </a:r>
          <a:endParaRPr lang="pt-BR" sz="20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0170" y="132792"/>
        <a:ext cx="4943058" cy="2454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9E5E8-1729-49E2-3795-25914421A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7BA949-BBFB-0700-4CAB-74AD50689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69FA99-896B-3BEA-8BE0-00EEDE5A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394AD6-4E59-F6F2-3F1A-5789ABE8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747427-3076-0B0A-072F-7B7855A2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15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AF00A-C06E-F719-338A-BCA04F48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F925F1-3DAB-EEE3-6710-98230A1CE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4E017A-BEE6-94B2-4009-77AB476F7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1B9FEE-0F88-9A3E-70A6-3B2EF19A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AEC3-0CBD-9DCA-4505-0708DA013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12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704130-ED65-A080-5797-133688340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5208F2-F17C-E38B-D07C-E121F8A7B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E1061D-E125-D0C8-3E71-82438C02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C75485-2A26-0FB5-76B4-6F832278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055E2C-BFEE-8AB6-90E8-2D7C0A35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8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32368-DCD2-D196-F121-92CFE43F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34C81D-ADD9-0AFA-E1E3-650771695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DF746D-3634-3EA0-641F-1FB1DB17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AD6D46-A116-579D-8326-43FCA2DB0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88DB94-E211-8DDA-4A83-4821805A2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66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7A600-0875-8A51-143D-31A03F41B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C7DF75-7D4C-1E8A-FBD4-59C982AED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B9DDD4-EAC3-02EE-9BAA-6D951D62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FF077C-AD64-A9B6-A64C-5B702BF3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D66B3C-6626-5214-7D86-747D85A4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37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77210-D7B3-B088-1546-2AF6CD37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133A77-689C-FA7B-5EFB-7CF6720B3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A48363-8FF3-A6CC-C06B-93232CAB7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1E8417-53C5-852E-23C5-E77B083A3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2EFA99-CFA4-1C9E-D2EA-B4E736E5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2FCCCA-835D-4B26-5CCA-4C36EED4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50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868A-0F39-E665-9E2B-EB1CD815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E28DF7-475E-CEE3-4588-7E9F19847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0AA411-56E3-34DE-1AFE-C2803F3FC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BA65BD9-3FE9-603A-9289-BEA25B447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6BCD093-D4BA-3103-048C-F64CDA55D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D912AE-EDE6-AD4C-68C1-D5F706E6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84BC118-7DE5-5949-2819-CB51945B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8A80082-C62F-1693-DC7B-5DB27D9D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34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C88B2-392B-CBD3-7029-83120594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557C34-04A7-9F8F-9FDA-8BC65088F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C171CF4-B826-5D3F-AD08-F40504FC2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4B0BD6-0D81-AAFB-3BAF-F061DBEF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26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CF19B5-BE30-B0DA-BD7C-B4EBCEAE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13D0FAC-9F84-4D77-B28E-8FDC3909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F7848A-6643-4AFD-B4CF-ACD3C184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62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E722E-8C26-761B-8662-6ABF29E17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A43EB2-7C06-9047-4054-2DEB1B435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899C4F-7C9E-0386-6106-22A160227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071FB-91F0-B063-57DF-9A750C76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389B89-1358-EDAC-D7F8-2FF1AC661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741A30-7252-F80D-560E-B5303850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72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C62A4-E0CC-6B07-93E5-DB3C9646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7FA091-28E6-5C24-D9D1-0E1D766DF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242E9C-43A7-2DD9-0115-6E66AACB6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AAE052-9CD5-82C7-7AE3-16101BCA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EF20938-FD01-CECA-A5A5-7671E2E6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3E5971-8185-1FA3-6DD9-97B01665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2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F0E6A2E-535D-9EF4-8FDE-B54C38B5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6206B2-6E4F-D75A-2DB9-3FF597C49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42C12-61C5-859B-62D8-EFE062B5F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278C-B37E-488A-B116-44C3A3CDF3D6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60B41E-9BEA-FB89-3D9E-EC28AA7DA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CBC74D-0212-7F55-E143-E66E4A732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0B862-138F-4FA2-A7AC-201A16844B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1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lo.br/j/rbee/a/5QWT88nTKPL4VMLSGRG7dS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B437ACD-1597-DA6D-E35C-7E9B5E3B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5279" y="5019877"/>
            <a:ext cx="4642031" cy="1689725"/>
          </a:xfrm>
        </p:spPr>
        <p:txBody>
          <a:bodyPr>
            <a:normAutofit fontScale="77500" lnSpcReduction="20000"/>
          </a:bodyPr>
          <a:lstStyle/>
          <a:p>
            <a:pPr algn="r">
              <a:lnSpc>
                <a:spcPct val="120000"/>
              </a:lnSpc>
            </a:pPr>
            <a:r>
              <a:rPr lang="pt-BR" b="1" dirty="0"/>
              <a:t>Acadêmica Nair Regina Silveira</a:t>
            </a:r>
          </a:p>
          <a:p>
            <a:pPr algn="r">
              <a:lnSpc>
                <a:spcPct val="120000"/>
              </a:lnSpc>
            </a:pPr>
            <a:r>
              <a:rPr lang="pt-BR" b="1" dirty="0"/>
              <a:t>Orientador Willian Guimarães</a:t>
            </a:r>
          </a:p>
          <a:p>
            <a:pPr algn="r">
              <a:lnSpc>
                <a:spcPct val="120000"/>
              </a:lnSpc>
            </a:pPr>
            <a:r>
              <a:rPr lang="pt-BR" b="1" dirty="0"/>
              <a:t>Professores: Prof.ª Maria Carolina Fortes </a:t>
            </a:r>
          </a:p>
          <a:p>
            <a:pPr algn="r">
              <a:lnSpc>
                <a:spcPct val="120000"/>
              </a:lnSpc>
            </a:pPr>
            <a:r>
              <a:rPr lang="pt-BR" b="1" dirty="0"/>
              <a:t>Prof. Willian Guimarães</a:t>
            </a:r>
          </a:p>
          <a:p>
            <a:pPr>
              <a:lnSpc>
                <a:spcPct val="110000"/>
              </a:lnSpc>
            </a:pPr>
            <a:endParaRPr lang="pt-BR" b="1" dirty="0"/>
          </a:p>
          <a:p>
            <a:pPr>
              <a:lnSpc>
                <a:spcPct val="110000"/>
              </a:lnSpc>
            </a:pPr>
            <a:endParaRPr lang="pt-BR" b="1" dirty="0"/>
          </a:p>
          <a:p>
            <a:pPr>
              <a:lnSpc>
                <a:spcPct val="110000"/>
              </a:lnSpc>
            </a:pPr>
            <a:endParaRPr lang="pt-BR" b="1" dirty="0"/>
          </a:p>
          <a:p>
            <a:pPr>
              <a:lnSpc>
                <a:spcPct val="100000"/>
              </a:lnSpc>
            </a:pPr>
            <a:endParaRPr lang="pt-BR" b="1" dirty="0"/>
          </a:p>
          <a:p>
            <a:pPr>
              <a:lnSpc>
                <a:spcPct val="100000"/>
              </a:lnSpc>
            </a:pPr>
            <a:endParaRPr lang="pt-BR" b="1" dirty="0"/>
          </a:p>
          <a:p>
            <a:pPr>
              <a:lnSpc>
                <a:spcPct val="100000"/>
              </a:lnSpc>
            </a:pPr>
            <a:endParaRPr lang="pt-BR" b="1" dirty="0"/>
          </a:p>
          <a:p>
            <a:pPr>
              <a:lnSpc>
                <a:spcPct val="100000"/>
              </a:lnSpc>
            </a:pPr>
            <a:endParaRPr lang="pt-P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5DFC6CA-C299-F6A4-74B6-516ACF45A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2" y="0"/>
            <a:ext cx="4854808" cy="1227278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43031788-2F2E-09AB-CE40-99959646171F}"/>
              </a:ext>
            </a:extLst>
          </p:cNvPr>
          <p:cNvSpPr/>
          <p:nvPr/>
        </p:nvSpPr>
        <p:spPr>
          <a:xfrm>
            <a:off x="2043545" y="1838123"/>
            <a:ext cx="8104910" cy="18050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 b="1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pt-PT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"Estratégias de Gestão Escolar para a Promoção da Inclusão: Capacitação de Professores e Melhoria do Ambiente Educacional"</a:t>
            </a:r>
            <a:b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EF40472-63F2-34D9-FCC2-6037ECAB00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990" y="4156307"/>
            <a:ext cx="3433100" cy="2179166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6AF9D1B2-6056-E2BB-60DB-5BE56656B38D}"/>
              </a:ext>
            </a:extLst>
          </p:cNvPr>
          <p:cNvSpPr txBox="1"/>
          <p:nvPr/>
        </p:nvSpPr>
        <p:spPr>
          <a:xfrm>
            <a:off x="6096000" y="242988"/>
            <a:ext cx="579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 de Especialização em Gestão na educação Básica</a:t>
            </a:r>
          </a:p>
          <a:p>
            <a:pPr algn="ctr"/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Disciplina de Metodoligia de Pesquisa - EP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171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F8CCB-232A-DC52-8353-BAAC2F119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5720" y="65901"/>
            <a:ext cx="4983480" cy="56388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PT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CRONOGRAMA</a:t>
            </a:r>
            <a:endParaRPr lang="pt-BR" sz="2800" b="1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7B768E2-CF3B-C4D9-644F-D38299F69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47781"/>
              </p:ext>
            </p:extLst>
          </p:nvPr>
        </p:nvGraphicFramePr>
        <p:xfrm>
          <a:off x="2317652" y="675501"/>
          <a:ext cx="7801708" cy="6167259"/>
        </p:xfrm>
        <a:graphic>
          <a:graphicData uri="http://schemas.openxmlformats.org/drawingml/2006/table">
            <a:tbl>
              <a:tblPr/>
              <a:tblGrid>
                <a:gridCol w="4216829">
                  <a:extLst>
                    <a:ext uri="{9D8B030D-6E8A-4147-A177-3AD203B41FA5}">
                      <a16:colId xmlns:a16="http://schemas.microsoft.com/office/drawing/2014/main" val="1223921174"/>
                    </a:ext>
                  </a:extLst>
                </a:gridCol>
                <a:gridCol w="3584879">
                  <a:extLst>
                    <a:ext uri="{9D8B030D-6E8A-4147-A177-3AD203B41FA5}">
                      <a16:colId xmlns:a16="http://schemas.microsoft.com/office/drawing/2014/main" val="4200933899"/>
                    </a:ext>
                  </a:extLst>
                </a:gridCol>
              </a:tblGrid>
              <a:tr h="424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4B08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Procedimentos</a:t>
                      </a:r>
                      <a:endParaRPr lang="pt-BR" sz="1800" kern="100" dirty="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4B08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Período</a:t>
                      </a:r>
                      <a:r>
                        <a:rPr lang="pt-BR" sz="18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4B08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800" kern="100" dirty="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43846"/>
                  </a:ext>
                </a:extLst>
              </a:tr>
              <a:tr h="2909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Leituras sobre o tema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Junho 2024 - Agosto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249408"/>
                  </a:ext>
                </a:extLst>
              </a:tr>
              <a:tr h="651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Levantamento Bibliográfico e Documental 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Junho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76034"/>
                  </a:ext>
                </a:extLst>
              </a:tr>
              <a:tr h="4598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do Projeto de Pesquisa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Agosto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50503"/>
                  </a:ext>
                </a:extLst>
              </a:tr>
              <a:tr h="4351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Apresentação/Entrega do Projeto de Pesquisa</a:t>
                      </a:r>
                      <a:r>
                        <a:rPr lang="pt-BR" sz="1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Agosto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281996"/>
                  </a:ext>
                </a:extLst>
              </a:tr>
              <a:tr h="651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Seminário de Andamento do Trabalho de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Conclusão de Curso 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Agosto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112655"/>
                  </a:ext>
                </a:extLst>
              </a:tr>
              <a:tr h="420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do Trabalho de Conclusão de Curso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Setembro 2024 - Novembro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575659"/>
                  </a:ext>
                </a:extLst>
              </a:tr>
              <a:tr h="4598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Elaboração do Artigo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35900"/>
                  </a:ext>
                </a:extLst>
              </a:tr>
              <a:tr h="1824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Entrega do Artigo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61666"/>
                  </a:ext>
                </a:extLst>
              </a:tr>
              <a:tr h="374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Defesa do Trabalho de Conclusão de Curso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t-BR" sz="1800" kern="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Novembro 2024</a:t>
                      </a:r>
                      <a:endParaRPr lang="pt-BR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60" marR="57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5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9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E1506-FEA0-A4A3-D409-C3080EF99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6640" y="365125"/>
            <a:ext cx="4861560" cy="716915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12FDB81-B104-F890-D238-813D8D9AF0AA}"/>
              </a:ext>
            </a:extLst>
          </p:cNvPr>
          <p:cNvSpPr/>
          <p:nvPr/>
        </p:nvSpPr>
        <p:spPr>
          <a:xfrm>
            <a:off x="1005840" y="1310640"/>
            <a:ext cx="10347960" cy="51822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1905" indent="-285750" algn="just">
              <a:buFont typeface="Wingdings" panose="05000000000000000000" pitchFamily="2" charset="2"/>
              <a:buChar char="v"/>
              <a:tabLst>
                <a:tab pos="488315" algn="l"/>
              </a:tabLst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MANTOAN, Maria Teresa Eglér. Inclusão Escolar: O Que É? Por Que? Como Fazer?. </a:t>
            </a:r>
          </a:p>
          <a:p>
            <a:pPr marR="1905" algn="just">
              <a:tabLst>
                <a:tab pos="488315" algn="l"/>
              </a:tabLst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São Paulo: Editora Moderna, 2023.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1905" indent="0" algn="just">
              <a:spcBef>
                <a:spcPts val="460"/>
              </a:spcBef>
              <a:buNone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14350" marR="1905" indent="-285750" algn="just">
              <a:spcBef>
                <a:spcPts val="460"/>
              </a:spcBef>
              <a:buFont typeface="Wingdings" panose="05000000000000000000" pitchFamily="2" charset="2"/>
              <a:buChar char="v"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ARANHA, Maria Selma de Freitas. Inclusão Social e Educação: Reflexões e Práticas. São Paulo: Editora Ática, 2000. 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0" algn="just">
              <a:buNone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14350" indent="-285750" algn="just">
              <a:spcBef>
                <a:spcPts val="1400"/>
              </a:spcBef>
              <a:spcAft>
                <a:spcPts val="1400"/>
              </a:spcAft>
              <a:buFont typeface="Wingdings" panose="05000000000000000000" pitchFamily="2" charset="2"/>
              <a:buChar char="v"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MAZZOTA, Maria José Soares. Educação Especial no Brasil: História e Políticas Públicas. São Paulo: Cortez, 1996. 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14350" indent="-285750" algn="just">
              <a:spcBef>
                <a:spcPts val="1400"/>
              </a:spcBef>
              <a:spcAft>
                <a:spcPts val="1400"/>
              </a:spcAft>
              <a:buFont typeface="Wingdings" panose="05000000000000000000" pitchFamily="2" charset="2"/>
              <a:buChar char="v"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CARVALHO, Rosita Edler.</a:t>
            </a:r>
            <a:r>
              <a:rPr lang="pt-P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Educação Inclusiva: Com os Pingos nos 'Is. Porto Alegre: Editora Mediação, 2004.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14350" indent="-285750" algn="just">
              <a:spcBef>
                <a:spcPts val="1400"/>
              </a:spcBef>
              <a:spcAft>
                <a:spcPts val="1400"/>
              </a:spcAft>
              <a:buFont typeface="Wingdings" panose="05000000000000000000" pitchFamily="2" charset="2"/>
              <a:buChar char="v"/>
            </a:pP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ALMEIDA, Maria Amélia Ingresso e permanência de alunos com deficiência em universidades públicas brasileiras. </a:t>
            </a:r>
            <a:r>
              <a:rPr lang="pt-PT" sz="18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Revista Brasileira de Educação Especial</a:t>
            </a: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Marília, v. 20, n.2, p.179-94, 2014</a:t>
            </a:r>
            <a:r>
              <a:rPr lang="pt-P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pt-PT" sz="1800" dirty="0">
                <a:solidFill>
                  <a:srgbClr val="403D39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https://www.scielo.br/j/rbee/a/5QWT88nTKPL4VMLSGRG7dSM/</a:t>
            </a:r>
            <a:r>
              <a:rPr lang="pt-PT" sz="1800" dirty="0">
                <a:solidFill>
                  <a:srgbClr val="403D39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PT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Acesso em: 28 ago. 2024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1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EEE9C-6B59-F69A-55D3-660E284AF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PROCESSOS DE INCLUSÃO E A GESTÃO ESCOLAR </a:t>
            </a:r>
            <a:r>
              <a:rPr lang="pt-PT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 PERSPECTIVA DA CAPACITAÇÃO DOCENTE</a:t>
            </a:r>
            <a:endParaRPr lang="pt-BR" sz="2800" b="1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4944657-8AC9-D480-82B0-2ECE1E9180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1091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D899CAD9-E2DF-F635-31F0-1139DF33CE96}"/>
              </a:ext>
            </a:extLst>
          </p:cNvPr>
          <p:cNvSpPr/>
          <p:nvPr/>
        </p:nvSpPr>
        <p:spPr>
          <a:xfrm>
            <a:off x="1478280" y="2499360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84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CEDDB-955E-8319-5B85-A784213B2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1929" y="233651"/>
            <a:ext cx="3017520" cy="680749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PROBLEMA ????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DF9B948-A12B-5274-2269-425E0E30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4C0F7DB0-FED9-B98D-DEA1-297324DBF018}"/>
              </a:ext>
            </a:extLst>
          </p:cNvPr>
          <p:cNvSpPr/>
          <p:nvPr/>
        </p:nvSpPr>
        <p:spPr>
          <a:xfrm>
            <a:off x="457199" y="1051560"/>
            <a:ext cx="11526981" cy="53908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just">
              <a:spcBef>
                <a:spcPts val="50"/>
              </a:spcBef>
              <a:buNone/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	São muitos os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desafios enfrentados pelas escolas para implementar a inclusão escolar, apesar das leis e políticas que a defendem. A principal dificuldade está na falta de capacitação contínua dos professores e na inadequação do ambiente escolar para lidar com a diversidade dos alunos com necessidades educacionais especiais (NEE). A questão central é como as estratégias de gestão escolar podem promover uma inclusão eficaz, capacitando os docentes e melhorando o ambiente educacional para atender a todos os alunos de forma justa e equitativa</a:t>
            </a:r>
            <a:r>
              <a:rPr lang="pt-BR" sz="1800" b="1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pt-BR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283BCABE-A833-44FB-409B-01B46EFCDF36}"/>
              </a:ext>
            </a:extLst>
          </p:cNvPr>
          <p:cNvSpPr/>
          <p:nvPr/>
        </p:nvSpPr>
        <p:spPr>
          <a:xfrm>
            <a:off x="978130" y="2270760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06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B1B80-46EF-7EEF-48A5-2733D7920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BA48E1-7BC1-6A34-EE05-AE0786566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ED153B3-D116-2228-82F6-53A23AF5BCBD}"/>
              </a:ext>
            </a:extLst>
          </p:cNvPr>
          <p:cNvSpPr/>
          <p:nvPr/>
        </p:nvSpPr>
        <p:spPr>
          <a:xfrm>
            <a:off x="548639" y="893532"/>
            <a:ext cx="11140441" cy="52328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F8E35D9-E341-F15D-6344-2C63D11B13B0}"/>
              </a:ext>
            </a:extLst>
          </p:cNvPr>
          <p:cNvSpPr txBox="1">
            <a:spLocks/>
          </p:cNvSpPr>
          <p:nvPr/>
        </p:nvSpPr>
        <p:spPr>
          <a:xfrm>
            <a:off x="4450080" y="137160"/>
            <a:ext cx="3627120" cy="6580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3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t-PT" sz="1800" b="1" dirty="0">
                <a:latin typeface="Arial" panose="020B0604020202020204" pitchFamily="34" charset="0"/>
              </a:rPr>
            </a:br>
            <a:r>
              <a:rPr lang="pt-PT" sz="9300" b="1" dirty="0">
                <a:latin typeface="Arial" panose="020B0604020202020204" pitchFamily="34" charset="0"/>
              </a:rPr>
              <a:t>HIPÓTESE</a:t>
            </a:r>
            <a:br>
              <a:rPr lang="pt-BR" sz="3700" b="1" dirty="0">
                <a:latin typeface="Arial" panose="020B0604020202020204" pitchFamily="34" charset="0"/>
              </a:rPr>
            </a:br>
            <a:endParaRPr lang="pt-BR" sz="37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9C18703-AD32-F007-AE04-E59EEA6E9906}"/>
              </a:ext>
            </a:extLst>
          </p:cNvPr>
          <p:cNvSpPr txBox="1"/>
          <p:nvPr/>
        </p:nvSpPr>
        <p:spPr>
          <a:xfrm>
            <a:off x="1226819" y="1472148"/>
            <a:ext cx="97383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garantir uma educação inclusiva eficaz, é necessário investir na capacitação contínua dos professores, promovendo parcerias com instituições especializadas e a utilização de tecnologias assistivas. Além disso, é crucial adequar a infraestrutura, oferecer apoio psicopedagógico especializado e envolver a comunidade escolar no processo. A gestão escolar deve estar comprometida em manter um ambiente inclusivo, com ações como a criação de conselhos, campanhas de conscientização e sistemas de mentoria. A avaliação constante das práticas inclusivas, junto com o feedback de pais, alunos e professores, é essencial para garantir o sucesso das iniciativas.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37AA9E34-9775-CFC0-1AC4-949380BF0B64}"/>
              </a:ext>
            </a:extLst>
          </p:cNvPr>
          <p:cNvSpPr/>
          <p:nvPr/>
        </p:nvSpPr>
        <p:spPr>
          <a:xfrm>
            <a:off x="1440179" y="1534632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67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406518C0-A15F-9E38-B9A5-AB89AB2B4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A84A2390-D184-F346-01D2-217B6403B115}"/>
              </a:ext>
            </a:extLst>
          </p:cNvPr>
          <p:cNvSpPr/>
          <p:nvPr/>
        </p:nvSpPr>
        <p:spPr>
          <a:xfrm>
            <a:off x="401782" y="883920"/>
            <a:ext cx="11360727" cy="58355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Objetivo geral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Compreender como a gestão escolar pode contribuir para a capacitação dos professores e equipe técnica para atuar frente às estratégias de inclusão de alunos com necessidades educacionais específicas. </a:t>
            </a:r>
          </a:p>
          <a:p>
            <a:pPr marL="0" indent="0">
              <a:buNone/>
            </a:pPr>
            <a:endParaRPr lang="pt-PT" sz="2000" b="1" u="sng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	Objetivos específicos</a:t>
            </a:r>
            <a:endParaRPr lang="pt-BR" sz="2400" b="1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712470" algn="l"/>
              </a:tabLst>
            </a:pPr>
            <a:endParaRPr lang="pt-BR" sz="1600" b="1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  <a:tabLst>
                <a:tab pos="712470" algn="l"/>
              </a:tabLst>
            </a:pPr>
            <a:r>
              <a:rPr lang="pt-PT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Analisar as produções bibliográficas atuais sobre a temática da inclusão dos alunos com NEE - Examinar como são tratadas as questões de inclusão dos alunos NEE nos documentos oficiais na educação básica</a:t>
            </a:r>
            <a:endParaRPr lang="pt-BR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Analisar as políticas e práticas de gestão escolar que promovem a inclusão educacional, com foco na capacitação dos docentes, por meio de uma revisão crítica de documentos oficiais. </a:t>
            </a:r>
            <a:endParaRPr lang="pt-BR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Investigar a percepção dos gestores escolares e professores sobre a eficácia das estratégias de capacitação e as melhorias na infraestrutura escolar para a inclusão de alunos com necessidades educacionais especiais (NEE) na educação básica</a:t>
            </a:r>
            <a:r>
              <a:rPr lang="pt-PT" sz="2000" dirty="0"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.</a:t>
            </a:r>
            <a:endParaRPr lang="pt-BR" sz="2000" dirty="0"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674615CE-73D5-C9A6-2838-32A5F872F291}"/>
              </a:ext>
            </a:extLst>
          </p:cNvPr>
          <p:cNvSpPr/>
          <p:nvPr/>
        </p:nvSpPr>
        <p:spPr>
          <a:xfrm>
            <a:off x="960120" y="3029712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5C8BEBCA-D0E5-9C2A-832F-862159D67B3D}"/>
              </a:ext>
            </a:extLst>
          </p:cNvPr>
          <p:cNvSpPr/>
          <p:nvPr/>
        </p:nvSpPr>
        <p:spPr>
          <a:xfrm>
            <a:off x="960120" y="1283133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2655B09-BA99-024D-053A-881FDA662AA4}"/>
              </a:ext>
            </a:extLst>
          </p:cNvPr>
          <p:cNvSpPr txBox="1">
            <a:spLocks/>
          </p:cNvSpPr>
          <p:nvPr/>
        </p:nvSpPr>
        <p:spPr>
          <a:xfrm>
            <a:off x="4572000" y="138545"/>
            <a:ext cx="3276600" cy="681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PT" sz="1800" b="1" dirty="0">
              <a:latin typeface="Arial" panose="020B0604020202020204" pitchFamily="34" charset="0"/>
            </a:endParaRPr>
          </a:p>
          <a:p>
            <a:br>
              <a:rPr lang="pt-PT" sz="1800" b="1" dirty="0">
                <a:latin typeface="Arial" panose="020B0604020202020204" pitchFamily="34" charset="0"/>
              </a:rPr>
            </a:br>
            <a:endParaRPr lang="pt-PT" sz="1800" b="1" dirty="0">
              <a:latin typeface="Arial" panose="020B0604020202020204" pitchFamily="34" charset="0"/>
            </a:endParaRPr>
          </a:p>
          <a:p>
            <a:endParaRPr lang="pt-PT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9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br>
              <a:rPr lang="pt-BR" sz="3700" b="1" dirty="0">
                <a:latin typeface="Arial" panose="020B0604020202020204" pitchFamily="34" charset="0"/>
              </a:rPr>
            </a:br>
            <a:endParaRPr lang="pt-BR" sz="3700" dirty="0"/>
          </a:p>
        </p:txBody>
      </p:sp>
    </p:spTree>
    <p:extLst>
      <p:ext uri="{BB962C8B-B14F-4D97-AF65-F5344CB8AC3E}">
        <p14:creationId xmlns:p14="http://schemas.microsoft.com/office/powerpoint/2010/main" val="201149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88D8D7-3C66-E152-3CCB-8E9CB445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520" y="386085"/>
            <a:ext cx="4008120" cy="729674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1B245B90-630D-A391-DA41-C42248DFB4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435696"/>
              </p:ext>
            </p:extLst>
          </p:nvPr>
        </p:nvGraphicFramePr>
        <p:xfrm>
          <a:off x="296141" y="1278625"/>
          <a:ext cx="11599718" cy="519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D11DCADF-C9E8-1300-D6B7-BE42018C23F1}"/>
              </a:ext>
            </a:extLst>
          </p:cNvPr>
          <p:cNvSpPr/>
          <p:nvPr/>
        </p:nvSpPr>
        <p:spPr>
          <a:xfrm>
            <a:off x="822960" y="1466907"/>
            <a:ext cx="640080" cy="3992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46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D4CDF-4220-3BA1-ABA9-9EB571641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680" y="361603"/>
            <a:ext cx="5516880" cy="626543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t-PT" sz="2400" b="1" dirty="0">
                <a:effectLst/>
                <a:latin typeface="Arial" panose="020B0604020202020204" pitchFamily="34" charset="0"/>
              </a:rPr>
            </a:br>
            <a:br>
              <a:rPr lang="pt-PT" sz="2400" b="1" dirty="0">
                <a:effectLst/>
                <a:latin typeface="Arial" panose="020B0604020202020204" pitchFamily="34" charset="0"/>
              </a:rPr>
            </a:br>
            <a:r>
              <a:rPr lang="pt-PT" sz="3100" b="1" dirty="0">
                <a:effectLst/>
                <a:latin typeface="Arial" panose="020B0604020202020204" pitchFamily="34" charset="0"/>
              </a:rPr>
              <a:t>REFERENCIAL TEÓRICO</a:t>
            </a:r>
            <a:br>
              <a:rPr lang="pt-BR" sz="1800" b="1" dirty="0"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CD7C7118-60C0-5109-51B6-236B143B2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70523"/>
              </p:ext>
            </p:extLst>
          </p:nvPr>
        </p:nvGraphicFramePr>
        <p:xfrm>
          <a:off x="187036" y="988146"/>
          <a:ext cx="11817927" cy="5387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735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4A798E54-F300-AE5C-F342-7AE7F236D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268163"/>
              </p:ext>
            </p:extLst>
          </p:nvPr>
        </p:nvGraphicFramePr>
        <p:xfrm>
          <a:off x="124692" y="304800"/>
          <a:ext cx="9144000" cy="2720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Agrupar 10">
            <a:extLst>
              <a:ext uri="{FF2B5EF4-FFF2-40B4-BE49-F238E27FC236}">
                <a16:creationId xmlns:a16="http://schemas.microsoft.com/office/drawing/2014/main" id="{3C60F2E4-D90A-5751-8811-40C229D04BC2}"/>
              </a:ext>
            </a:extLst>
          </p:cNvPr>
          <p:cNvGrpSpPr/>
          <p:nvPr/>
        </p:nvGrpSpPr>
        <p:grpSpPr>
          <a:xfrm>
            <a:off x="6664037" y="304800"/>
            <a:ext cx="5403272" cy="2739862"/>
            <a:chOff x="9528158" y="-3124200"/>
            <a:chExt cx="4922133" cy="2720254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5B443CDF-F8FA-0848-099D-5BC84427F0FB}"/>
                </a:ext>
              </a:extLst>
            </p:cNvPr>
            <p:cNvSpPr/>
            <p:nvPr/>
          </p:nvSpPr>
          <p:spPr>
            <a:xfrm>
              <a:off x="9528158" y="-3124200"/>
              <a:ext cx="4922133" cy="272025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3" name="Retângulo: Cantos Arredondados 4">
              <a:extLst>
                <a:ext uri="{FF2B5EF4-FFF2-40B4-BE49-F238E27FC236}">
                  <a16:creationId xmlns:a16="http://schemas.microsoft.com/office/drawing/2014/main" id="{9C45DCB4-0EC2-DB07-AE02-154FB2D108F7}"/>
                </a:ext>
              </a:extLst>
            </p:cNvPr>
            <p:cNvSpPr txBox="1"/>
            <p:nvPr/>
          </p:nvSpPr>
          <p:spPr>
            <a:xfrm>
              <a:off x="9660949" y="-2926897"/>
              <a:ext cx="4656549" cy="2454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indent="457200" algn="ctr">
                <a:spcBef>
                  <a:spcPts val="1200"/>
                </a:spcBef>
                <a:spcAft>
                  <a:spcPts val="1200"/>
                </a:spcAft>
              </a:pPr>
              <a:r>
                <a:rPr lang="pt-PT" sz="20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Carvalho, R E ( 2004), a qualificação dos professores é um fator determinante para o sucesso da inclusão escolar. É essencial que os educadores sejam continuamente formados para entender a diversidade em sala de aula e aplicar estratégias pedagógicas inclusivas</a:t>
              </a:r>
              <a:r>
                <a:rPr lang="pt-PT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</a:t>
              </a:r>
              <a:endPara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9F25F967-2544-5C53-D32A-FCB3DA50D5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0193134"/>
              </p:ext>
            </p:extLst>
          </p:nvPr>
        </p:nvGraphicFramePr>
        <p:xfrm>
          <a:off x="2790515" y="3429000"/>
          <a:ext cx="9144000" cy="2720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76BCB91E-879B-D3C0-1D4F-A2AFC4C4DA08}"/>
              </a:ext>
            </a:extLst>
          </p:cNvPr>
          <p:cNvSpPr/>
          <p:nvPr/>
        </p:nvSpPr>
        <p:spPr>
          <a:xfrm>
            <a:off x="886691" y="3429000"/>
            <a:ext cx="5084618" cy="27202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indent="457200" algn="ctr">
              <a:spcBef>
                <a:spcPts val="1200"/>
              </a:spcBef>
              <a:spcAft>
                <a:spcPts val="1200"/>
              </a:spcAft>
            </a:pPr>
            <a:r>
              <a:rPr lang="pt-PT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Mazzotta, M. J. S. (1996), a formação contínua dos professores é imprescindível para a implementação de práticas inclusivas na escola. Os docentes devem ser capacitados para atuar de forma eficaz frente à diversidade de seus alunos.</a:t>
            </a:r>
            <a:endParaRPr lang="pt-BR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69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88610-BF7C-C52A-E350-6EA8D2BAA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439" y="179230"/>
            <a:ext cx="5151121" cy="57961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marL="342900" lvl="0" indent="-342900" algn="ctr"/>
            <a:br>
              <a:rPr lang="pt-BR" sz="1800" b="1" dirty="0">
                <a:effectLst/>
                <a:latin typeface="Arial" panose="020B0604020202020204" pitchFamily="34" charset="0"/>
              </a:rPr>
            </a:br>
            <a:br>
              <a:rPr lang="pt-BR" sz="1800" b="1" dirty="0">
                <a:effectLst/>
                <a:latin typeface="Arial" panose="020B0604020202020204" pitchFamily="34" charset="0"/>
              </a:rPr>
            </a:br>
            <a:r>
              <a:rPr lang="pt-BR" sz="3100" b="1" dirty="0">
                <a:effectLst/>
                <a:latin typeface="Arial" panose="020B0604020202020204" pitchFamily="34" charset="0"/>
              </a:rPr>
              <a:t>METODOLOGIA</a:t>
            </a:r>
            <a:r>
              <a:rPr lang="pt-PT" sz="27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br>
              <a:rPr lang="pt-BR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CF48D11-8FF6-7EE2-4970-8C2077F79391}"/>
              </a:ext>
            </a:extLst>
          </p:cNvPr>
          <p:cNvSpPr/>
          <p:nvPr/>
        </p:nvSpPr>
        <p:spPr>
          <a:xfrm>
            <a:off x="374073" y="847147"/>
            <a:ext cx="11443853" cy="5541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pt-PT" sz="200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primeira etapa consistirá em uma revisão bibliográfica abrangente, que incluirá a análise de livros, artigos acadêmicos, dissertações, teses e documentos oficiais relacionados à educação inclusiva, gestão escolar, capacitação de professores e infraestrutura educacional. A revisão bibliográfica terá como objetivo identificar e compreender as principais teorias, conceitos e práticas já estabelecidas no campo, bem como destacar as lacunas e oportunidades de pesquisa.</a:t>
            </a:r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endParaRPr lang="pt-BR" sz="200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t-PT" sz="200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Os resultados serão discutidos à luz das teorias e conceitos levantados na revisão bibliográfica, buscando-se uma articulação entre os dados empíricos e o referencial teórico. A discussão dos resultados permitirá avaliar a eficácia das estratégias de gestão escolar para a promoção da inclusão e sugerir melhorias e recomendações para a prática educacional.</a:t>
            </a:r>
          </a:p>
          <a:p>
            <a:pPr marL="342900" lvl="0" indent="-342900" algn="just">
              <a:buFont typeface="+mj-lt"/>
              <a:buAutoNum type="arabicPeriod"/>
            </a:pPr>
            <a:endParaRPr lang="pt-BR" sz="200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spcAft>
                <a:spcPts val="1200"/>
              </a:spcAft>
              <a:buFont typeface="+mj-lt"/>
              <a:buAutoNum type="arabicPeriod"/>
            </a:pPr>
            <a:r>
              <a:rPr lang="pt-PT" sz="200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Por se tratar de uma pesquisa qualitativa, os resultados obtidos não serão generalizáveis para todos os contextos escolares. As limitações relacionadas à amostra e ao tempo de coleta de dados serão consideradas e discutidas na apresentação dos resultados.</a:t>
            </a:r>
            <a:endParaRPr lang="pt-BR" sz="200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5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1443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PROCESSOS DE INCLUSÃO E A GESTÃO ESCOLAR NA PERSPECTIVA DA CAPACITAÇÃO DOCENTE</vt:lpstr>
      <vt:lpstr>PROBLEMA ????</vt:lpstr>
      <vt:lpstr>Apresentação do PowerPoint</vt:lpstr>
      <vt:lpstr>Apresentação do PowerPoint</vt:lpstr>
      <vt:lpstr>JUSTIFICATIVA</vt:lpstr>
      <vt:lpstr>  REFERENCIAL TEÓRICO </vt:lpstr>
      <vt:lpstr>Apresentação do PowerPoint</vt:lpstr>
      <vt:lpstr>  METODOLOGIA  </vt:lpstr>
      <vt:lpstr>CRONOGRAMA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Maria Carolina Fortes</cp:lastModifiedBy>
  <cp:revision>11</cp:revision>
  <dcterms:created xsi:type="dcterms:W3CDTF">2024-09-06T00:53:37Z</dcterms:created>
  <dcterms:modified xsi:type="dcterms:W3CDTF">2024-09-12T13:26:19Z</dcterms:modified>
</cp:coreProperties>
</file>