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91" r:id="rId3"/>
    <p:sldId id="257" r:id="rId4"/>
    <p:sldId id="274" r:id="rId5"/>
    <p:sldId id="297" r:id="rId6"/>
    <p:sldId id="298" r:id="rId7"/>
    <p:sldId id="295" r:id="rId8"/>
    <p:sldId id="296" r:id="rId9"/>
    <p:sldId id="302" r:id="rId10"/>
    <p:sldId id="299" r:id="rId11"/>
    <p:sldId id="30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Santos" initials="AS" lastIdx="1" clrIdx="0">
    <p:extLst>
      <p:ext uri="{19B8F6BF-5375-455C-9EA6-DF929625EA0E}">
        <p15:presenceInfo xmlns:p15="http://schemas.microsoft.com/office/powerpoint/2012/main" userId="Adriana Santos" providerId="None"/>
      </p:ext>
    </p:extLst>
  </p:cmAuthor>
  <p:cmAuthor id="2" name="suzana salles" initials="ss" lastIdx="2" clrIdx="1">
    <p:extLst>
      <p:ext uri="{19B8F6BF-5375-455C-9EA6-DF929625EA0E}">
        <p15:presenceInfo xmlns:p15="http://schemas.microsoft.com/office/powerpoint/2012/main" userId="7ba2925d9c6d89f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c.com.br/educacao/2015/05/escola-vive-crise-porque-nao-dialoga-com-seu-tempo-diz-discipulo-de-paulo-frei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318531" y="1356435"/>
            <a:ext cx="5373835" cy="10772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400" b="1" dirty="0">
                <a:solidFill>
                  <a:srgbClr val="007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 ensinar e o aprender dos anos finais do ensino fundamental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495160" y="3391186"/>
            <a:ext cx="3907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Acadêmica: </a:t>
            </a:r>
          </a:p>
          <a:p>
            <a:pPr algn="ctr"/>
            <a:r>
              <a:rPr lang="pt-BR" sz="1600" b="1" dirty="0"/>
              <a:t>Roselise Maria Borchardt</a:t>
            </a:r>
          </a:p>
          <a:p>
            <a:pPr algn="ctr"/>
            <a:r>
              <a:rPr lang="pt-BR" sz="1600" b="1" dirty="0"/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60792" y="165385"/>
            <a:ext cx="8802233" cy="6924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300" b="1" dirty="0"/>
              <a:t>Curso de Especialização em Gestão da Educação Básica</a:t>
            </a:r>
          </a:p>
          <a:p>
            <a:pPr algn="r"/>
            <a:r>
              <a:rPr lang="pt-BR" sz="1300" b="1" dirty="0"/>
              <a:t>Disciplina Projeto de </a:t>
            </a:r>
            <a:r>
              <a:rPr lang="pt-BR" sz="1300" b="1" dirty="0" err="1"/>
              <a:t>Pesquia</a:t>
            </a:r>
            <a:endParaRPr lang="pt-BR" sz="1300" b="1" dirty="0"/>
          </a:p>
          <a:p>
            <a:pPr algn="r"/>
            <a:r>
              <a:rPr lang="pt-BR" sz="1300" b="1" dirty="0"/>
              <a:t>Professora: Dra. Maria Carolina Fortes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92" y="210991"/>
            <a:ext cx="1712040" cy="57054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98077F1-1846-4CA9-84E6-06573CBB9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43" y="2253462"/>
            <a:ext cx="3611159" cy="24030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2CF4C-43A6-4716-AB13-DF0AB8C2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31590"/>
            <a:ext cx="8520600" cy="49177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sz="2600" dirty="0"/>
              <a:t>Referências Bibliográficas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52CDB26-0CA1-4D27-8D61-891DBB17BA16}"/>
              </a:ext>
            </a:extLst>
          </p:cNvPr>
          <p:cNvSpPr/>
          <p:nvPr/>
        </p:nvSpPr>
        <p:spPr>
          <a:xfrm>
            <a:off x="311700" y="598873"/>
            <a:ext cx="8455782" cy="45089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ALARCÃO, Isabel. </a:t>
            </a:r>
            <a:r>
              <a:rPr lang="pt-BR" i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Professores Reflexivos em uma escola reflexiva</a:t>
            </a: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. São Paulo: Cortez, 2003.</a:t>
            </a:r>
          </a:p>
          <a:p>
            <a:pPr indent="540385" algn="just">
              <a:lnSpc>
                <a:spcPct val="150000"/>
              </a:lnSpc>
            </a:pPr>
            <a:r>
              <a:rPr lang="pt-BR" dirty="0">
                <a:solidFill>
                  <a:schemeClr val="tx1"/>
                </a:solidFill>
                <a:latin typeface="+mn-lt"/>
              </a:rPr>
              <a:t>ARROYO, M.G. Imagens quebradas: trajetórias e tempos de alunos e mestres. 3. ed. Petrópolis: Vozes, 2004.</a:t>
            </a:r>
            <a:endParaRPr lang="pt-BR" kern="150" dirty="0">
              <a:solidFill>
                <a:schemeClr val="tx1"/>
              </a:solidFill>
              <a:latin typeface="+mn-lt"/>
              <a:ea typeface="Noto Serif CJK SC"/>
              <a:cs typeface="Noto Sans Devanagari"/>
            </a:endParaRPr>
          </a:p>
          <a:p>
            <a:pPr indent="540385" algn="just">
              <a:lnSpc>
                <a:spcPct val="150000"/>
              </a:lnSpc>
            </a:pP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FERNÁNDEZ, Alicia. </a:t>
            </a:r>
            <a:r>
              <a:rPr lang="pt-BR" i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A inteligência aprisionada.</a:t>
            </a: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 Porto Alegre: Artmed, 1991.</a:t>
            </a:r>
          </a:p>
          <a:p>
            <a:pPr indent="540385" algn="just">
              <a:lnSpc>
                <a:spcPct val="150000"/>
              </a:lnSpc>
            </a:pP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FRANÇA, Lílian Cristina Monteiro, </a:t>
            </a:r>
            <a:r>
              <a:rPr lang="pt-BR" i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Caos – espaço – educação</a:t>
            </a: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. São Paulo, ed. </a:t>
            </a:r>
            <a:r>
              <a:rPr lang="pt-BR" kern="150" dirty="0" err="1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Annablume</a:t>
            </a: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, selo universidade nº 21, 1994.</a:t>
            </a:r>
          </a:p>
          <a:p>
            <a:pPr indent="540385" algn="just">
              <a:lnSpc>
                <a:spcPct val="150000"/>
              </a:lnSpc>
            </a:pP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FREIRE, Paulo. </a:t>
            </a:r>
            <a:r>
              <a:rPr lang="pt-BR" i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Pedagogia da autonomia: saberes necessários à prática educativa,</a:t>
            </a: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 28ª ed., São Paulo: Paz e Terra, 1996 (Coleção Leitura). </a:t>
            </a:r>
          </a:p>
          <a:p>
            <a:pPr indent="540385" algn="just">
              <a:lnSpc>
                <a:spcPct val="150000"/>
              </a:lnSpc>
            </a:pPr>
            <a:r>
              <a:rPr lang="pt-BR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G</a:t>
            </a:r>
            <a:r>
              <a:rPr lang="pt-BR" i="0" dirty="0">
                <a:solidFill>
                  <a:schemeClr val="tx1"/>
                </a:solidFill>
                <a:effectLst/>
                <a:latin typeface="+mn-lt"/>
              </a:rPr>
              <a:t>AUTHIER, Clermont. Da pedagogia tradicional à pedagogia nova. In: GAUTHIER, Clermont; TARDIF, Maurice. A Pedagogia: teorias e práticas da Antiguidade aos nossos dias. Petrópolis, RJ: Vozes, 2010. </a:t>
            </a:r>
          </a:p>
          <a:p>
            <a:pPr indent="540385" algn="just">
              <a:lnSpc>
                <a:spcPct val="150000"/>
              </a:lnSpc>
            </a:pPr>
            <a:r>
              <a:rPr lang="pt-BR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n-lt"/>
              </a:rPr>
              <a:t>GAUTHIER, Clermont. Apresentação. In:______. Por uma teoria da pedagogia: pesquisas contemporâneas sobre o saber docente. </a:t>
            </a:r>
            <a:r>
              <a:rPr lang="pt-BR" i="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n-lt"/>
              </a:rPr>
              <a:t>Ijui</a:t>
            </a:r>
            <a:r>
              <a:rPr lang="pt-BR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n-lt"/>
              </a:rPr>
              <a:t>: Ed. UNIJUI, 1998. p.17-37.</a:t>
            </a:r>
            <a:endParaRPr lang="pt-BR" i="0" dirty="0">
              <a:solidFill>
                <a:schemeClr val="tx1"/>
              </a:solidFill>
              <a:effectLst/>
              <a:latin typeface="+mn-lt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+mn-lt"/>
              </a:rPr>
              <a:t>           </a:t>
            </a:r>
            <a:endParaRPr lang="pt-BR" kern="150" dirty="0">
              <a:solidFill>
                <a:schemeClr val="tx1"/>
              </a:solidFill>
              <a:latin typeface="+mn-lt"/>
              <a:ea typeface="Noto Serif CJK SC"/>
              <a:cs typeface="Noto Sans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269977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81B2D6D-9ACD-43E2-9F6C-32806578ED60}"/>
              </a:ext>
            </a:extLst>
          </p:cNvPr>
          <p:cNvSpPr/>
          <p:nvPr/>
        </p:nvSpPr>
        <p:spPr>
          <a:xfrm>
            <a:off x="284309" y="350104"/>
            <a:ext cx="8547991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dirty="0"/>
          </a:p>
          <a:p>
            <a:pPr algn="just"/>
            <a:r>
              <a:rPr lang="pt-BR" dirty="0"/>
              <a:t>             PACHECO, José Augusto. </a:t>
            </a:r>
            <a:r>
              <a:rPr lang="pt-BR" i="1" dirty="0"/>
              <a:t>Políticas curriculares: referenciais para análise</a:t>
            </a:r>
            <a:r>
              <a:rPr lang="pt-BR" dirty="0"/>
              <a:t>. Porto Alegre, RS: Artmed, 2003.</a:t>
            </a:r>
          </a:p>
          <a:p>
            <a:pPr algn="just"/>
            <a:r>
              <a:rPr lang="pt-BR" dirty="0"/>
              <a:t>             </a:t>
            </a:r>
            <a:endParaRPr lang="pt-BR" dirty="0">
              <a:highlight>
                <a:srgbClr val="FFFF00"/>
              </a:highlight>
            </a:endParaRPr>
          </a:p>
          <a:p>
            <a:pPr algn="just"/>
            <a:r>
              <a:rPr lang="pt-BR" dirty="0"/>
              <a:t>             PAROLIN, Isabel. </a:t>
            </a:r>
            <a:r>
              <a:rPr lang="pt-BR" i="1" dirty="0"/>
              <a:t>Professores formadores: a relação entre a família, a escola e a aprendizagem.</a:t>
            </a:r>
            <a:r>
              <a:rPr lang="pt-BR" dirty="0"/>
              <a:t> Curitiba: Positivo, 2005.</a:t>
            </a:r>
          </a:p>
          <a:p>
            <a:pPr algn="just"/>
            <a:r>
              <a:rPr lang="pt-BR" dirty="0"/>
              <a:t>             PIAGET, J. </a:t>
            </a:r>
            <a:r>
              <a:rPr lang="pt-BR" i="1" dirty="0"/>
              <a:t>Seis estudos de Psicologia</a:t>
            </a:r>
            <a:r>
              <a:rPr lang="pt-BR" dirty="0"/>
              <a:t>. Rio de Janeiro: Forense Universitária Ltda, 1990, p.12.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             PIMENTA, Selma Garrido. </a:t>
            </a:r>
            <a:r>
              <a:rPr lang="pt-BR" i="1" dirty="0"/>
              <a:t>O estágio na formação de professores: unidade teórica e prática</a:t>
            </a:r>
            <a:r>
              <a:rPr lang="pt-BR" dirty="0"/>
              <a:t>. 3. ed. São Paulo: Cortez, 2005.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             RAYS, Oswaldo Alonso. </a:t>
            </a:r>
            <a:r>
              <a:rPr lang="pt-BR" i="1" dirty="0"/>
              <a:t>A relação teoria-prática na didática escolar critica</a:t>
            </a:r>
            <a:r>
              <a:rPr lang="pt-BR" dirty="0"/>
              <a:t>. In VEIGA, </a:t>
            </a:r>
            <a:r>
              <a:rPr lang="pt-BR" dirty="0" err="1"/>
              <a:t>Ilma</a:t>
            </a:r>
            <a:r>
              <a:rPr lang="pt-BR" dirty="0"/>
              <a:t> P. Alencastro (org.). Didática: O ensino e suas relações. 7. ed. Campinas, SP: Papirus, 1996.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	ROCHA, Tião. Escola vive crise porque não dialoga com seu tempo. Disponível em: </a:t>
            </a:r>
            <a:r>
              <a:rPr lang="pt-BR" b="1" u="sng" dirty="0">
                <a:hlinkClick r:id="rId2"/>
              </a:rPr>
              <a:t>http://www.ebc.com.br/</a:t>
            </a:r>
            <a:r>
              <a:rPr lang="pt-BR" b="1" u="sng" dirty="0" err="1">
                <a:hlinkClick r:id="rId2"/>
              </a:rPr>
              <a:t>educacao</a:t>
            </a:r>
            <a:r>
              <a:rPr lang="pt-BR" b="1" u="sng" dirty="0">
                <a:hlinkClick r:id="rId2"/>
              </a:rPr>
              <a:t>/2015/05/escola-vive-crise-porque-nao-dialoga-com-seu-tempo-diz-discipulo-de-paulo-freire</a:t>
            </a:r>
            <a:r>
              <a:rPr lang="pt-BR" dirty="0"/>
              <a:t>. Acesso: 22 de </a:t>
            </a:r>
            <a:r>
              <a:rPr lang="pt-BR" dirty="0" err="1"/>
              <a:t>ago</a:t>
            </a:r>
            <a:r>
              <a:rPr lang="pt-BR" dirty="0"/>
              <a:t> de 2024</a:t>
            </a:r>
            <a:endParaRPr lang="pt-BR" b="1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99080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F6547-6240-40DF-A683-167C4F036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22623"/>
            <a:ext cx="8520600" cy="48409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sz="2600" b="1" dirty="0"/>
              <a:t>Problema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6DE3853-81DF-4A2D-8D46-7613410DE1F9}"/>
              </a:ext>
            </a:extLst>
          </p:cNvPr>
          <p:cNvSpPr/>
          <p:nvPr/>
        </p:nvSpPr>
        <p:spPr>
          <a:xfrm>
            <a:off x="1098817" y="1098817"/>
            <a:ext cx="66620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 </a:t>
            </a:r>
            <a:r>
              <a:rPr lang="pt-PT" sz="2400" dirty="0"/>
              <a:t>O Ensinar e o Aprender são ações de troca entre os sujeitos e, no âmbito da Educação é a essência do fazer pedagógico. Este projeto tem como objetivo pesquisar como acontece o processo de ensino e de aprendizagem na rede pública municipal de Passo Fundo.</a:t>
            </a:r>
          </a:p>
          <a:p>
            <a:pPr algn="just"/>
            <a:r>
              <a:rPr lang="pt-PT" sz="2400" dirty="0"/>
              <a:t>Como se configuram os processos de ensino e de aprendizagem, nos anos finais do Ensino Fundamental, nas escolas públicas de Passo Fundo?</a:t>
            </a:r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1E6BE5C-31DE-4DEE-A194-A12C5D562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874" y="4598342"/>
            <a:ext cx="1193009" cy="3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0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8785" y="1410071"/>
            <a:ext cx="4931632" cy="841800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,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34" y="4690550"/>
            <a:ext cx="1193009" cy="39757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08345" y="928269"/>
            <a:ext cx="6155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Analisar e compreender </a:t>
            </a:r>
            <a:r>
              <a:rPr lang="pt-PT" sz="3200" dirty="0"/>
              <a:t>como se configuram os processos de ensino e de aprendizagem, nos anos finais do Ensino Fundamental, nas escolas públicas de Passo Fundo</a:t>
            </a:r>
            <a:r>
              <a:rPr lang="pt-PT" dirty="0"/>
              <a:t>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08345" y="188451"/>
            <a:ext cx="8658564" cy="4924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600" b="1" dirty="0"/>
              <a:t>Objetivo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8E5E36B-C82A-44C9-90E4-3A16EC697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393" y="2891630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7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34" y="4690550"/>
            <a:ext cx="1193009" cy="39757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870206E-46EA-FCE8-A774-E7A4A9A99012}"/>
              </a:ext>
            </a:extLst>
          </p:cNvPr>
          <p:cNvSpPr txBox="1"/>
          <p:nvPr/>
        </p:nvSpPr>
        <p:spPr>
          <a:xfrm>
            <a:off x="144780" y="348103"/>
            <a:ext cx="8399145" cy="6278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Vivências</a:t>
            </a:r>
            <a:endParaRPr lang="pt-BR" sz="26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Espaço Reservado para Conteúdo 4" descr="http://perlbal.hi-pi.com/blog-images/540644/gd/1271882389/Turma-Bagunceira.jpg">
            <a:extLst>
              <a:ext uri="{FF2B5EF4-FFF2-40B4-BE49-F238E27FC236}">
                <a16:creationId xmlns:a16="http://schemas.microsoft.com/office/drawing/2014/main" id="{1F605297-7951-4D0F-90AF-720CEE04FFD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6071" y="1191182"/>
            <a:ext cx="3938067" cy="3314889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D6DC191-335F-4EC3-A43F-11A895E6768B}"/>
              </a:ext>
            </a:extLst>
          </p:cNvPr>
          <p:cNvSpPr/>
          <p:nvPr/>
        </p:nvSpPr>
        <p:spPr>
          <a:xfrm>
            <a:off x="380360" y="1352390"/>
            <a:ext cx="41257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pt-BR" altLang="pt-BR" sz="2400" dirty="0"/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altLang="pt-BR" sz="2400" dirty="0"/>
              <a:t>“a turma não quer nada com nada”;</a:t>
            </a: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altLang="pt-BR" sz="2400" dirty="0"/>
              <a:t>“o aluno é desinteressado”;</a:t>
            </a: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altLang="pt-BR" sz="2400" dirty="0"/>
              <a:t> “com a família desestruturada, que possui, é um milagre ter chegado tão longe”</a:t>
            </a:r>
          </a:p>
        </p:txBody>
      </p:sp>
    </p:spTree>
    <p:extLst>
      <p:ext uri="{BB962C8B-B14F-4D97-AF65-F5344CB8AC3E}">
        <p14:creationId xmlns:p14="http://schemas.microsoft.com/office/powerpoint/2010/main" val="97396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9CBEB-DC29-4B30-8117-22B082F5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30306"/>
            <a:ext cx="8520600" cy="52251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sz="2600" b="1" dirty="0"/>
              <a:t>Objetivos específicos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705D748-2439-4057-894A-1C35CDAC11BB}"/>
              </a:ext>
            </a:extLst>
          </p:cNvPr>
          <p:cNvSpPr/>
          <p:nvPr/>
        </p:nvSpPr>
        <p:spPr>
          <a:xfrm>
            <a:off x="222837" y="983556"/>
            <a:ext cx="8513910" cy="438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550" dirty="0"/>
              <a:t>Analisar os cenários do aprender e ensinar;</a:t>
            </a:r>
            <a:endParaRPr lang="pt-BR" sz="2550" dirty="0"/>
          </a:p>
          <a:p>
            <a:pPr algn="just"/>
            <a:r>
              <a:rPr lang="pt-PT" sz="2550" dirty="0"/>
              <a:t>Compreender os papéis históricos constitutivos da Escola;</a:t>
            </a:r>
            <a:endParaRPr lang="pt-BR" sz="2550" dirty="0"/>
          </a:p>
          <a:p>
            <a:pPr algn="just"/>
            <a:r>
              <a:rPr lang="pt-PT" sz="2550" dirty="0"/>
              <a:t>Mapear as dificuldades encontradas no ato de ensinar a aprender;</a:t>
            </a:r>
            <a:endParaRPr lang="pt-BR" sz="2550" dirty="0"/>
          </a:p>
          <a:p>
            <a:pPr algn="just"/>
            <a:r>
              <a:rPr lang="pt-BR" sz="2550" dirty="0"/>
              <a:t>Analisar quais as dificuldades dos anos finais </a:t>
            </a:r>
            <a:r>
              <a:rPr lang="pt-PT" sz="2550" dirty="0"/>
              <a:t>do ensino fundamental </a:t>
            </a:r>
            <a:r>
              <a:rPr lang="pt-BR" sz="2550" dirty="0"/>
              <a:t>nos dias atuais</a:t>
            </a:r>
            <a:r>
              <a:rPr lang="pt-PT" sz="2550" dirty="0"/>
              <a:t>;</a:t>
            </a:r>
          </a:p>
          <a:p>
            <a:pPr algn="just"/>
            <a:r>
              <a:rPr lang="pt-BR" sz="2550" dirty="0"/>
              <a:t>Compreender a importância dos processos avaliativos, como estratégias para identificar elementos significativos do ensino e da aprendizagem.</a:t>
            </a:r>
          </a:p>
          <a:p>
            <a:r>
              <a:rPr lang="pt-PT" sz="2600" dirty="0"/>
              <a:t> </a:t>
            </a:r>
            <a:endParaRPr lang="pt-BR" sz="26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BC61C9D-5239-4948-8C37-479E01C49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34" y="4690550"/>
            <a:ext cx="1193009" cy="3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9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CD312-6999-4872-8C2B-742991D7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674"/>
            <a:ext cx="8520600" cy="49946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sz="2600" dirty="0"/>
              <a:t>Justificativa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159D847-FDA8-42CC-AD18-F639A3104FFB}"/>
              </a:ext>
            </a:extLst>
          </p:cNvPr>
          <p:cNvSpPr/>
          <p:nvPr/>
        </p:nvSpPr>
        <p:spPr>
          <a:xfrm>
            <a:off x="553250" y="1191024"/>
            <a:ext cx="815276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dirty="0"/>
              <a:t>O Ensinar e o Aprender são ações de troca entre os sujeitos e, no âmbito da Educação é a essência do fazer pedagógico. Este trabalho tem como objetivo pesquisar como acontece o processo de ensino-aprendizagem na escola.</a:t>
            </a:r>
            <a:endParaRPr lang="pt-BR" altLang="pt-BR" sz="18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altLang="pt-BR" sz="1800" dirty="0"/>
              <a:t>Por que o professor geralmente culpabiliza o aluno pelo insucesso da aprendizagem?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altLang="pt-BR" sz="1800" dirty="0"/>
              <a:t> Até que ponto a responsabilidade é meramente do aluno?</a:t>
            </a:r>
          </a:p>
          <a:p>
            <a:pPr algn="just"/>
            <a:r>
              <a:rPr lang="pt-BR" sz="1800" dirty="0"/>
              <a:t>A investigação das referidas inquietações será efetuada por meio da pesquisa bibliográfica, tendo como base diversos estudos teóricos realizados por diferentes autores acerca do processo do aprender e do ensinar. Buscará analisar os anseios dos alunos, sua constituição biológica, social e familiar, assim como, a compreensão e as concepções dos professores, responsáveis pela mediação do conhecimento.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98983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B992C-0CB0-481C-B40B-005B07E88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307362"/>
            <a:ext cx="8520600" cy="38420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b="1" dirty="0"/>
              <a:t>Justificativa</a:t>
            </a:r>
            <a:endParaRPr lang="pt-BR" sz="25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56CF3C3-9CB9-4E8A-AFAD-94A80D0CCA34}"/>
              </a:ext>
            </a:extLst>
          </p:cNvPr>
          <p:cNvSpPr/>
          <p:nvPr/>
        </p:nvSpPr>
        <p:spPr>
          <a:xfrm>
            <a:off x="630091" y="1352390"/>
            <a:ext cx="80144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pt-BR" altLang="pt-BR" sz="2800" i="1" dirty="0"/>
              <a:t>Será indispensável alterar a organização das escolas, interrogar práticas educativas dominantes. É urgente interferir humanamente no íntimo das comunidades humanas, questionar convicções e, fraternalmente, incomodar os acomodados.</a:t>
            </a:r>
            <a:r>
              <a:rPr lang="pt-BR" altLang="pt-BR" sz="2800" dirty="0"/>
              <a:t> (Pacheco,2003, p 85). 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981B50-AD3E-49FF-AE60-4002E1A34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34" y="4690550"/>
            <a:ext cx="1193009" cy="3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8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86203-B816-41A6-8EFA-32D7C755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674"/>
            <a:ext cx="8520600" cy="46872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altLang="pt-BR" sz="2500" b="1" dirty="0"/>
              <a:t>A escola sob o olhar da sociedade</a:t>
            </a:r>
            <a:endParaRPr lang="pt-BR" sz="2500" b="1" dirty="0"/>
          </a:p>
        </p:txBody>
      </p:sp>
      <p:pic>
        <p:nvPicPr>
          <p:cNvPr id="3" name="Picture 3" descr="C:\Users\Roselise\Documents\Anglo Americano   IDEAU\2014-2\Teórico Prático\Imagens\2.jpg">
            <a:extLst>
              <a:ext uri="{FF2B5EF4-FFF2-40B4-BE49-F238E27FC236}">
                <a16:creationId xmlns:a16="http://schemas.microsoft.com/office/drawing/2014/main" id="{7DACA11D-0C1D-4686-8377-700B43403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9875" y="2607047"/>
            <a:ext cx="3293629" cy="2561225"/>
          </a:xfrm>
          <a:prstGeom prst="rect">
            <a:avLst/>
          </a:prstGeom>
          <a:noFill/>
        </p:spPr>
      </p:pic>
      <p:pic>
        <p:nvPicPr>
          <p:cNvPr id="4" name="Picture 4" descr="C:\Users\Roselise\Documents\Anglo Americano   IDEAU\2015-2\índice 1.jpg">
            <a:extLst>
              <a:ext uri="{FF2B5EF4-FFF2-40B4-BE49-F238E27FC236}">
                <a16:creationId xmlns:a16="http://schemas.microsoft.com/office/drawing/2014/main" id="{66EDF57F-0FB6-488D-88FA-B25507A47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303" y="1082383"/>
            <a:ext cx="3578144" cy="2486524"/>
          </a:xfrm>
          <a:prstGeom prst="rect">
            <a:avLst/>
          </a:prstGeom>
          <a:noFill/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F693732-D9CD-452A-8AC1-21AA87A9F338}"/>
              </a:ext>
            </a:extLst>
          </p:cNvPr>
          <p:cNvSpPr/>
          <p:nvPr/>
        </p:nvSpPr>
        <p:spPr>
          <a:xfrm>
            <a:off x="417554" y="1006609"/>
            <a:ext cx="449254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Segundo Tião Rocha, (2015) em sua entrevista, o padrão de escola que se apresenta é totalmente oposto do que precisamos, enquanto sociedade. Ainda é um modelo arcaico e sua estrutura física em nada ajuda a estimular a mudança. 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6934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3EEE43B-1691-01A8-D9D0-6FD07D87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77108"/>
            <a:ext cx="8521700" cy="57308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pt-BR" sz="2600" b="1" dirty="0"/>
              <a:t>Referencial teórico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C30F2E3-CEE1-CB65-7E8D-4017B0E4758A}"/>
              </a:ext>
            </a:extLst>
          </p:cNvPr>
          <p:cNvSpPr txBox="1"/>
          <p:nvPr/>
        </p:nvSpPr>
        <p:spPr>
          <a:xfrm>
            <a:off x="400958" y="1053194"/>
            <a:ext cx="8040913" cy="3930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ALARCÃO, Isabel – Processo reflexivo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latin typeface="+mn-lt"/>
                <a:cs typeface="Noto Sans Devanagari"/>
              </a:rPr>
              <a:t>ARROYO, Miguel – a Cultura escolar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FERNÁNDEZ, Alícia – A </a:t>
            </a:r>
            <a:r>
              <a:rPr lang="pt-BR" b="1" kern="150" dirty="0" err="1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constutuição</a:t>
            </a: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 dos processos de aprendizagem e </a:t>
            </a:r>
            <a:r>
              <a:rPr lang="pt-BR" b="1" kern="150" dirty="0" err="1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ensinagem</a:t>
            </a: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FRANÇA, Lílian Cristina Monteiro – O contexto da escola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latin typeface="+mn-lt"/>
                <a:ea typeface="Noto Serif CJK SC"/>
                <a:cs typeface="Noto Sans Devanagari"/>
              </a:rPr>
              <a:t>FREIRE, Paulo – A constituição da autonomia na prática pedagógica; o conhecimento do contexto da escola;</a:t>
            </a:r>
          </a:p>
          <a:p>
            <a:pPr>
              <a:lnSpc>
                <a:spcPct val="150000"/>
              </a:lnSpc>
            </a:pPr>
            <a:r>
              <a:rPr lang="pt-BR" b="1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n-lt"/>
              </a:rPr>
              <a:t>GAUTHIER, Clermont</a:t>
            </a:r>
            <a:r>
              <a:rPr lang="pt-BR" b="1" i="0" kern="15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n-lt"/>
                <a:cs typeface="Noto Sans Devanagari"/>
              </a:rPr>
              <a:t> – A pedagogia tradicional e a necessidade de uma pedagogia reflexiva;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chemeClr val="tx1"/>
                </a:solidFill>
                <a:latin typeface="+mn-lt"/>
              </a:rPr>
              <a:t>PACHECO, José Augusto</a:t>
            </a:r>
            <a:r>
              <a:rPr lang="pt-BR" b="1" kern="150" dirty="0">
                <a:solidFill>
                  <a:schemeClr val="tx1"/>
                </a:solidFill>
                <a:highlight>
                  <a:srgbClr val="FFFFFF"/>
                </a:highlight>
                <a:latin typeface="+mn-lt"/>
                <a:cs typeface="Noto Sans Devanagari"/>
              </a:rPr>
              <a:t> – uma política curricular transformadora da escola;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highlight>
                  <a:srgbClr val="FFFFFF"/>
                </a:highlight>
                <a:latin typeface="+mn-lt"/>
                <a:cs typeface="Noto Sans Devanagari"/>
              </a:rPr>
              <a:t>Piaget, Jean – Os estágios de desenvolvimento humano e a construção do conhecimento;</a:t>
            </a:r>
          </a:p>
          <a:p>
            <a:pPr>
              <a:lnSpc>
                <a:spcPct val="150000"/>
              </a:lnSpc>
            </a:pPr>
            <a:r>
              <a:rPr lang="pt-BR" b="1" kern="150" dirty="0">
                <a:solidFill>
                  <a:schemeClr val="tx1"/>
                </a:solidFill>
                <a:highlight>
                  <a:srgbClr val="FFFFFF"/>
                </a:highlight>
                <a:latin typeface="+mn-lt"/>
                <a:cs typeface="Noto Sans Devanagari"/>
              </a:rPr>
              <a:t>BECKER, Fernando – A prática pedagógica  construtivista a partir da teoria piagetiana. </a:t>
            </a:r>
            <a:endParaRPr lang="pt-BR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pt-BR" b="1" kern="150" dirty="0">
              <a:solidFill>
                <a:schemeClr val="tx1"/>
              </a:solidFill>
              <a:latin typeface="+mn-lt"/>
              <a:cs typeface="Noto Sans Devanagari"/>
            </a:endParaRPr>
          </a:p>
          <a:p>
            <a:pPr>
              <a:lnSpc>
                <a:spcPct val="150000"/>
              </a:lnSpc>
            </a:pPr>
            <a:endParaRPr lang="pt-BR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134942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1011</Words>
  <Application>Microsoft Office PowerPoint</Application>
  <PresentationFormat>Apresentação na tela (16:9)</PresentationFormat>
  <Paragraphs>67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Simple Light</vt:lpstr>
      <vt:lpstr>Apresentação do PowerPoint</vt:lpstr>
      <vt:lpstr>Problema</vt:lpstr>
      <vt:lpstr> , ,                                                      </vt:lpstr>
      <vt:lpstr>Apresentação do PowerPoint</vt:lpstr>
      <vt:lpstr>Objetivos específicos</vt:lpstr>
      <vt:lpstr>Justificativa</vt:lpstr>
      <vt:lpstr>Justificativa</vt:lpstr>
      <vt:lpstr>A escola sob o olhar da sociedade</vt:lpstr>
      <vt:lpstr>Referencial teórico</vt:lpstr>
      <vt:lpstr>Referências Bibliográficas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DA PEDAGOGIA</dc:title>
  <dc:creator>Adriana Santos</dc:creator>
  <cp:lastModifiedBy>Maria Carolina Fortes</cp:lastModifiedBy>
  <cp:revision>163</cp:revision>
  <dcterms:modified xsi:type="dcterms:W3CDTF">2024-09-10T14:03:32Z</dcterms:modified>
</cp:coreProperties>
</file>