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2"/>
  </p:notesMasterIdLst>
  <p:sldIdLst>
    <p:sldId id="256" r:id="rId2"/>
    <p:sldId id="321" r:id="rId3"/>
    <p:sldId id="322" r:id="rId4"/>
    <p:sldId id="323" r:id="rId5"/>
    <p:sldId id="324" r:id="rId6"/>
    <p:sldId id="326" r:id="rId7"/>
    <p:sldId id="327" r:id="rId8"/>
    <p:sldId id="328" r:id="rId9"/>
    <p:sldId id="329" r:id="rId10"/>
    <p:sldId id="33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DC641"/>
    <a:srgbClr val="349A46"/>
    <a:srgbClr val="347C36"/>
    <a:srgbClr val="076A89"/>
    <a:srgbClr val="01B2F9"/>
    <a:srgbClr val="0189C0"/>
    <a:srgbClr val="429B45"/>
    <a:srgbClr val="079B45"/>
    <a:srgbClr val="F15E41"/>
    <a:srgbClr val="F5887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9B65D-D8C7-4FD4-B7C3-C528E62F0A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C6CFC9D-FA34-459B-BA56-EC8F0DFC76A0}">
      <dgm:prSet phldrT="[Texto]"/>
      <dgm:spPr/>
      <dgm:t>
        <a:bodyPr/>
        <a:lstStyle/>
        <a:p>
          <a:r>
            <a:rPr lang="pt-BR" dirty="0" smtClean="0"/>
            <a:t>O Direito à Educação</a:t>
          </a:r>
          <a:endParaRPr lang="pt-BR" dirty="0"/>
        </a:p>
      </dgm:t>
    </dgm:pt>
    <dgm:pt modelId="{453332D6-7E38-49F4-B243-24E1BDAFEBC3}" type="parTrans" cxnId="{C4366014-807D-4A37-889F-362AA0238E1E}">
      <dgm:prSet/>
      <dgm:spPr/>
      <dgm:t>
        <a:bodyPr/>
        <a:lstStyle/>
        <a:p>
          <a:endParaRPr lang="pt-BR"/>
        </a:p>
      </dgm:t>
    </dgm:pt>
    <dgm:pt modelId="{86E24034-EB7E-4255-B244-9CE96026DDC0}" type="sibTrans" cxnId="{C4366014-807D-4A37-889F-362AA0238E1E}">
      <dgm:prSet/>
      <dgm:spPr/>
      <dgm:t>
        <a:bodyPr/>
        <a:lstStyle/>
        <a:p>
          <a:endParaRPr lang="pt-BR"/>
        </a:p>
      </dgm:t>
    </dgm:pt>
    <dgm:pt modelId="{BDF577D6-50B3-4ACB-AED2-61DC609A4504}">
      <dgm:prSet phldrT="[Texto]"/>
      <dgm:spPr/>
      <dgm:t>
        <a:bodyPr/>
        <a:lstStyle/>
        <a:p>
          <a:r>
            <a:rPr lang="pt-BR" dirty="0" smtClean="0"/>
            <a:t>Princípio fundamental – Constituição Federal</a:t>
          </a:r>
          <a:endParaRPr lang="pt-BR" dirty="0"/>
        </a:p>
      </dgm:t>
    </dgm:pt>
    <dgm:pt modelId="{4B30B136-FF9A-4054-81B6-65784ED6C5F6}" type="parTrans" cxnId="{9BE5C05B-5E80-436A-A23B-3896A896E15F}">
      <dgm:prSet/>
      <dgm:spPr/>
      <dgm:t>
        <a:bodyPr/>
        <a:lstStyle/>
        <a:p>
          <a:endParaRPr lang="pt-BR"/>
        </a:p>
      </dgm:t>
    </dgm:pt>
    <dgm:pt modelId="{CAD8572F-E7F7-43A7-B5B1-30C8643DC4C7}" type="sibTrans" cxnId="{9BE5C05B-5E80-436A-A23B-3896A896E15F}">
      <dgm:prSet/>
      <dgm:spPr/>
      <dgm:t>
        <a:bodyPr/>
        <a:lstStyle/>
        <a:p>
          <a:endParaRPr lang="pt-BR"/>
        </a:p>
      </dgm:t>
    </dgm:pt>
    <dgm:pt modelId="{4DF52251-B25C-4D8C-82F5-C0AD7A9693A1}">
      <dgm:prSet phldrT="[Texto]"/>
      <dgm:spPr/>
      <dgm:t>
        <a:bodyPr/>
        <a:lstStyle/>
        <a:p>
          <a:r>
            <a:rPr lang="pt-BR" dirty="0" smtClean="0"/>
            <a:t>É um direito de todos e todas e dever do Estado</a:t>
          </a:r>
          <a:endParaRPr lang="pt-BR" dirty="0"/>
        </a:p>
      </dgm:t>
    </dgm:pt>
    <dgm:pt modelId="{A6A2793E-EA61-4132-968D-E5C17F551105}" type="parTrans" cxnId="{AA5E6211-0D67-4F02-90E2-48EB4500B830}">
      <dgm:prSet/>
      <dgm:spPr/>
      <dgm:t>
        <a:bodyPr/>
        <a:lstStyle/>
        <a:p>
          <a:endParaRPr lang="pt-BR"/>
        </a:p>
      </dgm:t>
    </dgm:pt>
    <dgm:pt modelId="{5264BEB7-B79B-417B-9577-00C9A0160634}" type="sibTrans" cxnId="{AA5E6211-0D67-4F02-90E2-48EB4500B830}">
      <dgm:prSet/>
      <dgm:spPr/>
      <dgm:t>
        <a:bodyPr/>
        <a:lstStyle/>
        <a:p>
          <a:endParaRPr lang="pt-BR"/>
        </a:p>
      </dgm:t>
    </dgm:pt>
    <dgm:pt modelId="{1D12E200-16AD-4CDD-A5D0-38F96219EAE3}">
      <dgm:prSet phldrT="[Texto]"/>
      <dgm:spPr/>
      <dgm:t>
        <a:bodyPr/>
        <a:lstStyle/>
        <a:p>
          <a:r>
            <a:rPr lang="pt-BR" dirty="0" smtClean="0"/>
            <a:t>Desigualdades sociais e regionais</a:t>
          </a:r>
          <a:endParaRPr lang="pt-BR" dirty="0"/>
        </a:p>
      </dgm:t>
    </dgm:pt>
    <dgm:pt modelId="{BBFA9D11-F21F-474C-B0F8-D5F577F9DEAC}" type="parTrans" cxnId="{B17DB070-031E-4EA7-8193-F0957ADB9340}">
      <dgm:prSet/>
      <dgm:spPr/>
      <dgm:t>
        <a:bodyPr/>
        <a:lstStyle/>
        <a:p>
          <a:endParaRPr lang="pt-BR"/>
        </a:p>
      </dgm:t>
    </dgm:pt>
    <dgm:pt modelId="{71AB6CEF-DC40-45A8-B02A-DD1AACDAD519}" type="sibTrans" cxnId="{B17DB070-031E-4EA7-8193-F0957ADB9340}">
      <dgm:prSet/>
      <dgm:spPr/>
      <dgm:t>
        <a:bodyPr/>
        <a:lstStyle/>
        <a:p>
          <a:endParaRPr lang="pt-BR"/>
        </a:p>
      </dgm:t>
    </dgm:pt>
    <dgm:pt modelId="{97442E69-8E4B-4AF8-BC1F-81569B505DB0}">
      <dgm:prSet phldrT="[Texto]"/>
      <dgm:spPr/>
      <dgm:t>
        <a:bodyPr/>
        <a:lstStyle/>
        <a:p>
          <a:r>
            <a:rPr lang="pt-BR" dirty="0" smtClean="0"/>
            <a:t>Acesso e qualidade da educação principalmente às populações vulneráveis</a:t>
          </a:r>
          <a:endParaRPr lang="pt-BR" dirty="0"/>
        </a:p>
      </dgm:t>
    </dgm:pt>
    <dgm:pt modelId="{938FB89C-A337-4B65-A739-2D013B887E2E}" type="parTrans" cxnId="{E29C0E71-DF30-48BF-B865-4A0A4F791C8F}">
      <dgm:prSet/>
      <dgm:spPr/>
      <dgm:t>
        <a:bodyPr/>
        <a:lstStyle/>
        <a:p>
          <a:endParaRPr lang="pt-BR"/>
        </a:p>
      </dgm:t>
    </dgm:pt>
    <dgm:pt modelId="{4E9C6987-4442-4B9E-9A51-BB98E5689EE8}" type="sibTrans" cxnId="{E29C0E71-DF30-48BF-B865-4A0A4F791C8F}">
      <dgm:prSet/>
      <dgm:spPr/>
      <dgm:t>
        <a:bodyPr/>
        <a:lstStyle/>
        <a:p>
          <a:endParaRPr lang="pt-BR"/>
        </a:p>
      </dgm:t>
    </dgm:pt>
    <dgm:pt modelId="{1993E07C-DB39-4E47-8F4F-F92BFCF080DB}" type="pres">
      <dgm:prSet presAssocID="{E929B65D-D8C7-4FD4-B7C3-C528E62F0A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CCB74F8-7F6F-4AB3-8BC6-108E83302C29}" type="pres">
      <dgm:prSet presAssocID="{FC6CFC9D-FA34-459B-BA56-EC8F0DFC76A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A592D9-E0FD-4CE4-9223-FE519BF094C0}" type="pres">
      <dgm:prSet presAssocID="{86E24034-EB7E-4255-B244-9CE96026DDC0}" presName="sibTrans" presStyleCnt="0"/>
      <dgm:spPr/>
    </dgm:pt>
    <dgm:pt modelId="{1E6FD668-DCD3-4432-B6B7-A6D9168DC7CB}" type="pres">
      <dgm:prSet presAssocID="{BDF577D6-50B3-4ACB-AED2-61DC609A45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822B92-AB15-4853-97CB-5D9C1AEE882B}" type="pres">
      <dgm:prSet presAssocID="{CAD8572F-E7F7-43A7-B5B1-30C8643DC4C7}" presName="sibTrans" presStyleCnt="0"/>
      <dgm:spPr/>
    </dgm:pt>
    <dgm:pt modelId="{0EB4AEE9-7162-4441-B1C8-31D5C7B9B1DA}" type="pres">
      <dgm:prSet presAssocID="{4DF52251-B25C-4D8C-82F5-C0AD7A9693A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3127AD-A782-417E-BE80-E7F4B6D29718}" type="pres">
      <dgm:prSet presAssocID="{5264BEB7-B79B-417B-9577-00C9A0160634}" presName="sibTrans" presStyleCnt="0"/>
      <dgm:spPr/>
    </dgm:pt>
    <dgm:pt modelId="{A8E9349A-27CE-4B56-A849-5DFEE0C6EA61}" type="pres">
      <dgm:prSet presAssocID="{1D12E200-16AD-4CDD-A5D0-38F96219EA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C6F238-D671-40B3-8589-670E87EC8F5E}" type="pres">
      <dgm:prSet presAssocID="{71AB6CEF-DC40-45A8-B02A-DD1AACDAD519}" presName="sibTrans" presStyleCnt="0"/>
      <dgm:spPr/>
    </dgm:pt>
    <dgm:pt modelId="{AABB9723-2A0B-4589-BF98-9A9488421B21}" type="pres">
      <dgm:prSet presAssocID="{97442E69-8E4B-4AF8-BC1F-81569B505DB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29C0E71-DF30-48BF-B865-4A0A4F791C8F}" srcId="{E929B65D-D8C7-4FD4-B7C3-C528E62F0AB7}" destId="{97442E69-8E4B-4AF8-BC1F-81569B505DB0}" srcOrd="4" destOrd="0" parTransId="{938FB89C-A337-4B65-A739-2D013B887E2E}" sibTransId="{4E9C6987-4442-4B9E-9A51-BB98E5689EE8}"/>
    <dgm:cxn modelId="{89B917A1-5C86-418B-BF51-27C823EA74F1}" type="presOf" srcId="{4DF52251-B25C-4D8C-82F5-C0AD7A9693A1}" destId="{0EB4AEE9-7162-4441-B1C8-31D5C7B9B1DA}" srcOrd="0" destOrd="0" presId="urn:microsoft.com/office/officeart/2005/8/layout/default"/>
    <dgm:cxn modelId="{142E1464-8659-4C12-A9E3-13E699A6A2DC}" type="presOf" srcId="{E929B65D-D8C7-4FD4-B7C3-C528E62F0AB7}" destId="{1993E07C-DB39-4E47-8F4F-F92BFCF080DB}" srcOrd="0" destOrd="0" presId="urn:microsoft.com/office/officeart/2005/8/layout/default"/>
    <dgm:cxn modelId="{43439E74-396C-4912-9EAA-123248D3178C}" type="presOf" srcId="{BDF577D6-50B3-4ACB-AED2-61DC609A4504}" destId="{1E6FD668-DCD3-4432-B6B7-A6D9168DC7CB}" srcOrd="0" destOrd="0" presId="urn:microsoft.com/office/officeart/2005/8/layout/default"/>
    <dgm:cxn modelId="{B17DB070-031E-4EA7-8193-F0957ADB9340}" srcId="{E929B65D-D8C7-4FD4-B7C3-C528E62F0AB7}" destId="{1D12E200-16AD-4CDD-A5D0-38F96219EAE3}" srcOrd="3" destOrd="0" parTransId="{BBFA9D11-F21F-474C-B0F8-D5F577F9DEAC}" sibTransId="{71AB6CEF-DC40-45A8-B02A-DD1AACDAD519}"/>
    <dgm:cxn modelId="{9BE5C05B-5E80-436A-A23B-3896A896E15F}" srcId="{E929B65D-D8C7-4FD4-B7C3-C528E62F0AB7}" destId="{BDF577D6-50B3-4ACB-AED2-61DC609A4504}" srcOrd="1" destOrd="0" parTransId="{4B30B136-FF9A-4054-81B6-65784ED6C5F6}" sibTransId="{CAD8572F-E7F7-43A7-B5B1-30C8643DC4C7}"/>
    <dgm:cxn modelId="{C4366014-807D-4A37-889F-362AA0238E1E}" srcId="{E929B65D-D8C7-4FD4-B7C3-C528E62F0AB7}" destId="{FC6CFC9D-FA34-459B-BA56-EC8F0DFC76A0}" srcOrd="0" destOrd="0" parTransId="{453332D6-7E38-49F4-B243-24E1BDAFEBC3}" sibTransId="{86E24034-EB7E-4255-B244-9CE96026DDC0}"/>
    <dgm:cxn modelId="{99489172-D6B1-49C0-A700-CBB3FB32487C}" type="presOf" srcId="{1D12E200-16AD-4CDD-A5D0-38F96219EAE3}" destId="{A8E9349A-27CE-4B56-A849-5DFEE0C6EA61}" srcOrd="0" destOrd="0" presId="urn:microsoft.com/office/officeart/2005/8/layout/default"/>
    <dgm:cxn modelId="{2CF91AD8-580A-4925-9423-7CB87B847D36}" type="presOf" srcId="{FC6CFC9D-FA34-459B-BA56-EC8F0DFC76A0}" destId="{0CCB74F8-7F6F-4AB3-8BC6-108E83302C29}" srcOrd="0" destOrd="0" presId="urn:microsoft.com/office/officeart/2005/8/layout/default"/>
    <dgm:cxn modelId="{AA5E6211-0D67-4F02-90E2-48EB4500B830}" srcId="{E929B65D-D8C7-4FD4-B7C3-C528E62F0AB7}" destId="{4DF52251-B25C-4D8C-82F5-C0AD7A9693A1}" srcOrd="2" destOrd="0" parTransId="{A6A2793E-EA61-4132-968D-E5C17F551105}" sibTransId="{5264BEB7-B79B-417B-9577-00C9A0160634}"/>
    <dgm:cxn modelId="{B9BE201B-C4EC-411F-8EE7-E5CD076BC4D9}" type="presOf" srcId="{97442E69-8E4B-4AF8-BC1F-81569B505DB0}" destId="{AABB9723-2A0B-4589-BF98-9A9488421B21}" srcOrd="0" destOrd="0" presId="urn:microsoft.com/office/officeart/2005/8/layout/default"/>
    <dgm:cxn modelId="{992A93A8-5626-4811-8E1F-303A8A690686}" type="presParOf" srcId="{1993E07C-DB39-4E47-8F4F-F92BFCF080DB}" destId="{0CCB74F8-7F6F-4AB3-8BC6-108E83302C29}" srcOrd="0" destOrd="0" presId="urn:microsoft.com/office/officeart/2005/8/layout/default"/>
    <dgm:cxn modelId="{1242E281-B9F4-4EF6-8A23-608D0DA4926B}" type="presParOf" srcId="{1993E07C-DB39-4E47-8F4F-F92BFCF080DB}" destId="{7DA592D9-E0FD-4CE4-9223-FE519BF094C0}" srcOrd="1" destOrd="0" presId="urn:microsoft.com/office/officeart/2005/8/layout/default"/>
    <dgm:cxn modelId="{8C29AD4E-4113-4D90-8F90-AE2FE44B2EB4}" type="presParOf" srcId="{1993E07C-DB39-4E47-8F4F-F92BFCF080DB}" destId="{1E6FD668-DCD3-4432-B6B7-A6D9168DC7CB}" srcOrd="2" destOrd="0" presId="urn:microsoft.com/office/officeart/2005/8/layout/default"/>
    <dgm:cxn modelId="{80804B5D-713A-44AA-B0BC-BA7CEA3317CD}" type="presParOf" srcId="{1993E07C-DB39-4E47-8F4F-F92BFCF080DB}" destId="{E9822B92-AB15-4853-97CB-5D9C1AEE882B}" srcOrd="3" destOrd="0" presId="urn:microsoft.com/office/officeart/2005/8/layout/default"/>
    <dgm:cxn modelId="{BFACD76E-A8D6-4C71-83EF-C8322AA3BA6E}" type="presParOf" srcId="{1993E07C-DB39-4E47-8F4F-F92BFCF080DB}" destId="{0EB4AEE9-7162-4441-B1C8-31D5C7B9B1DA}" srcOrd="4" destOrd="0" presId="urn:microsoft.com/office/officeart/2005/8/layout/default"/>
    <dgm:cxn modelId="{6DF0FA5A-C5D5-40D9-91B1-66827C3549FF}" type="presParOf" srcId="{1993E07C-DB39-4E47-8F4F-F92BFCF080DB}" destId="{153127AD-A782-417E-BE80-E7F4B6D29718}" srcOrd="5" destOrd="0" presId="urn:microsoft.com/office/officeart/2005/8/layout/default"/>
    <dgm:cxn modelId="{C50C0DFD-2B81-44DE-A194-12A3F21BBB31}" type="presParOf" srcId="{1993E07C-DB39-4E47-8F4F-F92BFCF080DB}" destId="{A8E9349A-27CE-4B56-A849-5DFEE0C6EA61}" srcOrd="6" destOrd="0" presId="urn:microsoft.com/office/officeart/2005/8/layout/default"/>
    <dgm:cxn modelId="{2B087A7F-7522-471B-961C-DE9C91ADCEF8}" type="presParOf" srcId="{1993E07C-DB39-4E47-8F4F-F92BFCF080DB}" destId="{27C6F238-D671-40B3-8589-670E87EC8F5E}" srcOrd="7" destOrd="0" presId="urn:microsoft.com/office/officeart/2005/8/layout/default"/>
    <dgm:cxn modelId="{6EDBFC2B-C35D-46AE-8DC2-C5EB5D58E637}" type="presParOf" srcId="{1993E07C-DB39-4E47-8F4F-F92BFCF080DB}" destId="{AABB9723-2A0B-4589-BF98-9A9488421B2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EEE88-AEE3-40C3-9119-BB8A3B1E4A5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26578C0-6164-47DB-959B-BEBCFC53BB12}">
      <dgm:prSet phldrT="[Texto]"/>
      <dgm:spPr/>
      <dgm:t>
        <a:bodyPr/>
        <a:lstStyle/>
        <a:p>
          <a:r>
            <a:rPr lang="pt-PT" b="1" dirty="0" smtClean="0"/>
            <a:t>Direito à educação e direitos na educação em perspectiva interdisciplinar</a:t>
          </a:r>
          <a:endParaRPr lang="pt-BR" dirty="0"/>
        </a:p>
      </dgm:t>
    </dgm:pt>
    <dgm:pt modelId="{98D2C957-F23F-4401-B6A3-4C153F2BA02D}" type="parTrans" cxnId="{6759E7BF-D260-4259-B5A3-1AB4DF2D0355}">
      <dgm:prSet/>
      <dgm:spPr/>
      <dgm:t>
        <a:bodyPr/>
        <a:lstStyle/>
        <a:p>
          <a:endParaRPr lang="pt-BR"/>
        </a:p>
      </dgm:t>
    </dgm:pt>
    <dgm:pt modelId="{937878C0-CDBA-4D92-8CF2-48BB86C82BF5}" type="sibTrans" cxnId="{6759E7BF-D260-4259-B5A3-1AB4DF2D0355}">
      <dgm:prSet/>
      <dgm:spPr/>
      <dgm:t>
        <a:bodyPr/>
        <a:lstStyle/>
        <a:p>
          <a:endParaRPr lang="pt-BR"/>
        </a:p>
      </dgm:t>
    </dgm:pt>
    <dgm:pt modelId="{D0596527-8BF1-4553-9F8B-8FCA8431CEFF}">
      <dgm:prSet phldrT="[Texto]"/>
      <dgm:spPr/>
      <dgm:t>
        <a:bodyPr/>
        <a:lstStyle/>
        <a:p>
          <a:r>
            <a:rPr lang="pt-PT" b="1" dirty="0" smtClean="0"/>
            <a:t>Em defesa da escola: pedagogias da educação pública na disputa pela democracia</a:t>
          </a:r>
          <a:endParaRPr lang="pt-BR" dirty="0"/>
        </a:p>
      </dgm:t>
    </dgm:pt>
    <dgm:pt modelId="{33339B67-3816-4729-A155-2DA289F8B65F}" type="parTrans" cxnId="{F2D73C9E-DE3F-48BC-B332-39BA7008DD22}">
      <dgm:prSet/>
      <dgm:spPr/>
      <dgm:t>
        <a:bodyPr/>
        <a:lstStyle/>
        <a:p>
          <a:endParaRPr lang="pt-BR"/>
        </a:p>
      </dgm:t>
    </dgm:pt>
    <dgm:pt modelId="{40D70FF6-7D03-40A1-AB68-ED2D0F7E5B9F}" type="sibTrans" cxnId="{F2D73C9E-DE3F-48BC-B332-39BA7008DD22}">
      <dgm:prSet/>
      <dgm:spPr/>
      <dgm:t>
        <a:bodyPr/>
        <a:lstStyle/>
        <a:p>
          <a:endParaRPr lang="pt-BR"/>
        </a:p>
      </dgm:t>
    </dgm:pt>
    <dgm:pt modelId="{29A4FE2B-3AAB-4993-878C-5551BE70FEFA}">
      <dgm:prSet phldrT="[Texto]"/>
      <dgm:spPr/>
      <dgm:t>
        <a:bodyPr/>
        <a:lstStyle/>
        <a:p>
          <a:r>
            <a:rPr lang="pt-PT" b="1" dirty="0" smtClean="0"/>
            <a:t>Em defesa da escola: uma questão pública</a:t>
          </a:r>
          <a:endParaRPr lang="pt-BR" dirty="0"/>
        </a:p>
      </dgm:t>
    </dgm:pt>
    <dgm:pt modelId="{286D9B65-98E4-4030-85F0-143B81B41FE3}" type="parTrans" cxnId="{E9134072-E1DD-4047-A46A-BC6E98A8F904}">
      <dgm:prSet/>
      <dgm:spPr/>
      <dgm:t>
        <a:bodyPr/>
        <a:lstStyle/>
        <a:p>
          <a:endParaRPr lang="pt-BR"/>
        </a:p>
      </dgm:t>
    </dgm:pt>
    <dgm:pt modelId="{7B25286F-7C78-4AFA-ACB4-406151592EC1}" type="sibTrans" cxnId="{E9134072-E1DD-4047-A46A-BC6E98A8F904}">
      <dgm:prSet/>
      <dgm:spPr/>
      <dgm:t>
        <a:bodyPr/>
        <a:lstStyle/>
        <a:p>
          <a:endParaRPr lang="pt-BR"/>
        </a:p>
      </dgm:t>
    </dgm:pt>
    <dgm:pt modelId="{3069224E-9CCE-4207-B80E-8D827BB528A4}">
      <dgm:prSet phldrT="[Texto]"/>
      <dgm:spPr/>
      <dgm:t>
        <a:bodyPr/>
        <a:lstStyle/>
        <a:p>
          <a:r>
            <a:rPr lang="pt-PT" b="1" dirty="0" smtClean="0"/>
            <a:t>Escola e Democracia</a:t>
          </a:r>
          <a:r>
            <a:rPr lang="pt-PT" dirty="0" smtClean="0"/>
            <a:t> </a:t>
          </a:r>
          <a:endParaRPr lang="pt-BR" dirty="0"/>
        </a:p>
      </dgm:t>
    </dgm:pt>
    <dgm:pt modelId="{65D7FBEE-DC27-4545-A98F-A166C148B2C1}" type="parTrans" cxnId="{EBB9DE3C-50BC-4511-84A3-4FED11E01028}">
      <dgm:prSet/>
      <dgm:spPr/>
      <dgm:t>
        <a:bodyPr/>
        <a:lstStyle/>
        <a:p>
          <a:endParaRPr lang="pt-BR"/>
        </a:p>
      </dgm:t>
    </dgm:pt>
    <dgm:pt modelId="{7EBA1C3D-CF5D-4E97-8F09-FDFD8B642691}" type="sibTrans" cxnId="{EBB9DE3C-50BC-4511-84A3-4FED11E01028}">
      <dgm:prSet/>
      <dgm:spPr/>
      <dgm:t>
        <a:bodyPr/>
        <a:lstStyle/>
        <a:p>
          <a:endParaRPr lang="pt-BR"/>
        </a:p>
      </dgm:t>
    </dgm:pt>
    <dgm:pt modelId="{AC771E4C-8511-4404-8052-AE3444012FDE}">
      <dgm:prSet phldrT="[Texto]"/>
      <dgm:spPr/>
      <dgm:t>
        <a:bodyPr/>
        <a:lstStyle/>
        <a:p>
          <a:r>
            <a:rPr lang="pt-PT" dirty="0" smtClean="0"/>
            <a:t>Lei n.º 9.394, Estabelece as diretrizes e bases da educação nacional</a:t>
          </a:r>
          <a:endParaRPr lang="pt-BR" dirty="0"/>
        </a:p>
      </dgm:t>
    </dgm:pt>
    <dgm:pt modelId="{14681AB2-1869-47D2-82A4-C69DFFE70418}" type="parTrans" cxnId="{3491FC96-1926-4540-91BC-2B23C761476C}">
      <dgm:prSet/>
      <dgm:spPr/>
      <dgm:t>
        <a:bodyPr/>
        <a:lstStyle/>
        <a:p>
          <a:endParaRPr lang="pt-BR"/>
        </a:p>
      </dgm:t>
    </dgm:pt>
    <dgm:pt modelId="{FCA431DB-9884-44A3-8C48-DBC8CCE9E9EC}" type="sibTrans" cxnId="{3491FC96-1926-4540-91BC-2B23C761476C}">
      <dgm:prSet/>
      <dgm:spPr/>
      <dgm:t>
        <a:bodyPr/>
        <a:lstStyle/>
        <a:p>
          <a:endParaRPr lang="pt-BR"/>
        </a:p>
      </dgm:t>
    </dgm:pt>
    <dgm:pt modelId="{1A17D6BE-56EE-44DB-AAA9-26DC6279146C}" type="pres">
      <dgm:prSet presAssocID="{2DAEEE88-AEE3-40C3-9119-BB8A3B1E4A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A4680EA-6B8B-4A50-A8A3-DCB60C5A34EE}" type="pres">
      <dgm:prSet presAssocID="{D26578C0-6164-47DB-959B-BEBCFC53BB12}" presName="dummy" presStyleCnt="0"/>
      <dgm:spPr/>
    </dgm:pt>
    <dgm:pt modelId="{078F5004-FC87-478B-BE92-E5854A2FADCC}" type="pres">
      <dgm:prSet presAssocID="{D26578C0-6164-47DB-959B-BEBCFC53BB12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F50FE26-3DB7-4031-9417-BA1017247508}" type="pres">
      <dgm:prSet presAssocID="{937878C0-CDBA-4D92-8CF2-48BB86C82BF5}" presName="sibTrans" presStyleLbl="node1" presStyleIdx="0" presStyleCnt="5"/>
      <dgm:spPr/>
      <dgm:t>
        <a:bodyPr/>
        <a:lstStyle/>
        <a:p>
          <a:endParaRPr lang="pt-BR"/>
        </a:p>
      </dgm:t>
    </dgm:pt>
    <dgm:pt modelId="{D841BAA9-76A9-4709-B3AC-E3B5EBFFD741}" type="pres">
      <dgm:prSet presAssocID="{D0596527-8BF1-4553-9F8B-8FCA8431CEFF}" presName="dummy" presStyleCnt="0"/>
      <dgm:spPr/>
    </dgm:pt>
    <dgm:pt modelId="{41410DB6-15BB-40EF-B5A4-23FCFAD6F8EC}" type="pres">
      <dgm:prSet presAssocID="{D0596527-8BF1-4553-9F8B-8FCA8431CEF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2804E9-1EDF-45F8-B5CB-153F8D60511D}" type="pres">
      <dgm:prSet presAssocID="{40D70FF6-7D03-40A1-AB68-ED2D0F7E5B9F}" presName="sibTrans" presStyleLbl="node1" presStyleIdx="1" presStyleCnt="5"/>
      <dgm:spPr/>
      <dgm:t>
        <a:bodyPr/>
        <a:lstStyle/>
        <a:p>
          <a:endParaRPr lang="pt-BR"/>
        </a:p>
      </dgm:t>
    </dgm:pt>
    <dgm:pt modelId="{F04F2D49-0874-4E4B-AC3C-6B2A2D1791A3}" type="pres">
      <dgm:prSet presAssocID="{29A4FE2B-3AAB-4993-878C-5551BE70FEFA}" presName="dummy" presStyleCnt="0"/>
      <dgm:spPr/>
    </dgm:pt>
    <dgm:pt modelId="{8CFCEF54-2FC7-404D-9777-E31B5F48B081}" type="pres">
      <dgm:prSet presAssocID="{29A4FE2B-3AAB-4993-878C-5551BE70FEFA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875C70-6055-4DF9-B4FE-C5727C960057}" type="pres">
      <dgm:prSet presAssocID="{7B25286F-7C78-4AFA-ACB4-406151592EC1}" presName="sibTrans" presStyleLbl="node1" presStyleIdx="2" presStyleCnt="5"/>
      <dgm:spPr/>
      <dgm:t>
        <a:bodyPr/>
        <a:lstStyle/>
        <a:p>
          <a:endParaRPr lang="pt-BR"/>
        </a:p>
      </dgm:t>
    </dgm:pt>
    <dgm:pt modelId="{23E9A646-A089-4305-9258-725BD97BA9E0}" type="pres">
      <dgm:prSet presAssocID="{3069224E-9CCE-4207-B80E-8D827BB528A4}" presName="dummy" presStyleCnt="0"/>
      <dgm:spPr/>
    </dgm:pt>
    <dgm:pt modelId="{D6E64691-7FF5-457E-925B-D0384A27EF06}" type="pres">
      <dgm:prSet presAssocID="{3069224E-9CCE-4207-B80E-8D827BB528A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1DEBDD-6A66-477A-847D-5207DF15CCB8}" type="pres">
      <dgm:prSet presAssocID="{7EBA1C3D-CF5D-4E97-8F09-FDFD8B642691}" presName="sibTrans" presStyleLbl="node1" presStyleIdx="3" presStyleCnt="5"/>
      <dgm:spPr/>
      <dgm:t>
        <a:bodyPr/>
        <a:lstStyle/>
        <a:p>
          <a:endParaRPr lang="pt-BR"/>
        </a:p>
      </dgm:t>
    </dgm:pt>
    <dgm:pt modelId="{E431D565-0996-440D-A3DD-34F5BBCE3080}" type="pres">
      <dgm:prSet presAssocID="{AC771E4C-8511-4404-8052-AE3444012FDE}" presName="dummy" presStyleCnt="0"/>
      <dgm:spPr/>
    </dgm:pt>
    <dgm:pt modelId="{E3D9E688-81A2-418B-9769-AB67AA249E4E}" type="pres">
      <dgm:prSet presAssocID="{AC771E4C-8511-4404-8052-AE3444012FDE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8C2209-55D2-491D-98EB-D63E487F2957}" type="pres">
      <dgm:prSet presAssocID="{FCA431DB-9884-44A3-8C48-DBC8CCE9E9EC}" presName="sibTrans" presStyleLbl="node1" presStyleIdx="4" presStyleCnt="5"/>
      <dgm:spPr/>
      <dgm:t>
        <a:bodyPr/>
        <a:lstStyle/>
        <a:p>
          <a:endParaRPr lang="pt-BR"/>
        </a:p>
      </dgm:t>
    </dgm:pt>
  </dgm:ptLst>
  <dgm:cxnLst>
    <dgm:cxn modelId="{8E3FA708-8302-4EB1-BB64-5344A0298B81}" type="presOf" srcId="{2DAEEE88-AEE3-40C3-9119-BB8A3B1E4A56}" destId="{1A17D6BE-56EE-44DB-AAA9-26DC6279146C}" srcOrd="0" destOrd="0" presId="urn:microsoft.com/office/officeart/2005/8/layout/cycle1"/>
    <dgm:cxn modelId="{25CD5F3B-A3E1-42E8-970B-01FC829368D7}" type="presOf" srcId="{937878C0-CDBA-4D92-8CF2-48BB86C82BF5}" destId="{2F50FE26-3DB7-4031-9417-BA1017247508}" srcOrd="0" destOrd="0" presId="urn:microsoft.com/office/officeart/2005/8/layout/cycle1"/>
    <dgm:cxn modelId="{3491FC96-1926-4540-91BC-2B23C761476C}" srcId="{2DAEEE88-AEE3-40C3-9119-BB8A3B1E4A56}" destId="{AC771E4C-8511-4404-8052-AE3444012FDE}" srcOrd="4" destOrd="0" parTransId="{14681AB2-1869-47D2-82A4-C69DFFE70418}" sibTransId="{FCA431DB-9884-44A3-8C48-DBC8CCE9E9EC}"/>
    <dgm:cxn modelId="{6DC8B84F-2506-40B2-836F-75692FC5E9A2}" type="presOf" srcId="{3069224E-9CCE-4207-B80E-8D827BB528A4}" destId="{D6E64691-7FF5-457E-925B-D0384A27EF06}" srcOrd="0" destOrd="0" presId="urn:microsoft.com/office/officeart/2005/8/layout/cycle1"/>
    <dgm:cxn modelId="{9051C778-79A4-4BB1-998D-9F6FA94432AA}" type="presOf" srcId="{7EBA1C3D-CF5D-4E97-8F09-FDFD8B642691}" destId="{BB1DEBDD-6A66-477A-847D-5207DF15CCB8}" srcOrd="0" destOrd="0" presId="urn:microsoft.com/office/officeart/2005/8/layout/cycle1"/>
    <dgm:cxn modelId="{6759E7BF-D260-4259-B5A3-1AB4DF2D0355}" srcId="{2DAEEE88-AEE3-40C3-9119-BB8A3B1E4A56}" destId="{D26578C0-6164-47DB-959B-BEBCFC53BB12}" srcOrd="0" destOrd="0" parTransId="{98D2C957-F23F-4401-B6A3-4C153F2BA02D}" sibTransId="{937878C0-CDBA-4D92-8CF2-48BB86C82BF5}"/>
    <dgm:cxn modelId="{793AAF50-680A-453D-9FEF-685EC64A387E}" type="presOf" srcId="{29A4FE2B-3AAB-4993-878C-5551BE70FEFA}" destId="{8CFCEF54-2FC7-404D-9777-E31B5F48B081}" srcOrd="0" destOrd="0" presId="urn:microsoft.com/office/officeart/2005/8/layout/cycle1"/>
    <dgm:cxn modelId="{5DDC048E-65C1-4E2C-8230-C7114585EEF3}" type="presOf" srcId="{D26578C0-6164-47DB-959B-BEBCFC53BB12}" destId="{078F5004-FC87-478B-BE92-E5854A2FADCC}" srcOrd="0" destOrd="0" presId="urn:microsoft.com/office/officeart/2005/8/layout/cycle1"/>
    <dgm:cxn modelId="{F2D73C9E-DE3F-48BC-B332-39BA7008DD22}" srcId="{2DAEEE88-AEE3-40C3-9119-BB8A3B1E4A56}" destId="{D0596527-8BF1-4553-9F8B-8FCA8431CEFF}" srcOrd="1" destOrd="0" parTransId="{33339B67-3816-4729-A155-2DA289F8B65F}" sibTransId="{40D70FF6-7D03-40A1-AB68-ED2D0F7E5B9F}"/>
    <dgm:cxn modelId="{D97AAF15-F3D1-45CA-9935-2F1BEC7463EF}" type="presOf" srcId="{40D70FF6-7D03-40A1-AB68-ED2D0F7E5B9F}" destId="{862804E9-1EDF-45F8-B5CB-153F8D60511D}" srcOrd="0" destOrd="0" presId="urn:microsoft.com/office/officeart/2005/8/layout/cycle1"/>
    <dgm:cxn modelId="{EBB9DE3C-50BC-4511-84A3-4FED11E01028}" srcId="{2DAEEE88-AEE3-40C3-9119-BB8A3B1E4A56}" destId="{3069224E-9CCE-4207-B80E-8D827BB528A4}" srcOrd="3" destOrd="0" parTransId="{65D7FBEE-DC27-4545-A98F-A166C148B2C1}" sibTransId="{7EBA1C3D-CF5D-4E97-8F09-FDFD8B642691}"/>
    <dgm:cxn modelId="{917276AB-2D5B-41BC-8778-1CC4155BF632}" type="presOf" srcId="{FCA431DB-9884-44A3-8C48-DBC8CCE9E9EC}" destId="{958C2209-55D2-491D-98EB-D63E487F2957}" srcOrd="0" destOrd="0" presId="urn:microsoft.com/office/officeart/2005/8/layout/cycle1"/>
    <dgm:cxn modelId="{9AD015D2-5E69-44CD-9A15-5361FE55E14E}" type="presOf" srcId="{7B25286F-7C78-4AFA-ACB4-406151592EC1}" destId="{3C875C70-6055-4DF9-B4FE-C5727C960057}" srcOrd="0" destOrd="0" presId="urn:microsoft.com/office/officeart/2005/8/layout/cycle1"/>
    <dgm:cxn modelId="{E9134072-E1DD-4047-A46A-BC6E98A8F904}" srcId="{2DAEEE88-AEE3-40C3-9119-BB8A3B1E4A56}" destId="{29A4FE2B-3AAB-4993-878C-5551BE70FEFA}" srcOrd="2" destOrd="0" parTransId="{286D9B65-98E4-4030-85F0-143B81B41FE3}" sibTransId="{7B25286F-7C78-4AFA-ACB4-406151592EC1}"/>
    <dgm:cxn modelId="{488B42E2-F3C3-44DF-BE57-D759CF6644B4}" type="presOf" srcId="{D0596527-8BF1-4553-9F8B-8FCA8431CEFF}" destId="{41410DB6-15BB-40EF-B5A4-23FCFAD6F8EC}" srcOrd="0" destOrd="0" presId="urn:microsoft.com/office/officeart/2005/8/layout/cycle1"/>
    <dgm:cxn modelId="{59F8E7CC-7071-4469-95A6-A3780A13BDCF}" type="presOf" srcId="{AC771E4C-8511-4404-8052-AE3444012FDE}" destId="{E3D9E688-81A2-418B-9769-AB67AA249E4E}" srcOrd="0" destOrd="0" presId="urn:microsoft.com/office/officeart/2005/8/layout/cycle1"/>
    <dgm:cxn modelId="{462CE607-7D7F-4733-981B-B65F0E9BACBE}" type="presParOf" srcId="{1A17D6BE-56EE-44DB-AAA9-26DC6279146C}" destId="{5A4680EA-6B8B-4A50-A8A3-DCB60C5A34EE}" srcOrd="0" destOrd="0" presId="urn:microsoft.com/office/officeart/2005/8/layout/cycle1"/>
    <dgm:cxn modelId="{1FB67E3E-ED52-4803-99CC-3482A88D4979}" type="presParOf" srcId="{1A17D6BE-56EE-44DB-AAA9-26DC6279146C}" destId="{078F5004-FC87-478B-BE92-E5854A2FADCC}" srcOrd="1" destOrd="0" presId="urn:microsoft.com/office/officeart/2005/8/layout/cycle1"/>
    <dgm:cxn modelId="{2D231DA2-9EBA-4D52-9524-32244A9B678A}" type="presParOf" srcId="{1A17D6BE-56EE-44DB-AAA9-26DC6279146C}" destId="{2F50FE26-3DB7-4031-9417-BA1017247508}" srcOrd="2" destOrd="0" presId="urn:microsoft.com/office/officeart/2005/8/layout/cycle1"/>
    <dgm:cxn modelId="{BB2B54CF-E7B0-476D-8422-37DCB3B7DFA2}" type="presParOf" srcId="{1A17D6BE-56EE-44DB-AAA9-26DC6279146C}" destId="{D841BAA9-76A9-4709-B3AC-E3B5EBFFD741}" srcOrd="3" destOrd="0" presId="urn:microsoft.com/office/officeart/2005/8/layout/cycle1"/>
    <dgm:cxn modelId="{6F6E0B66-B812-4ABE-BD62-FDFCC3011396}" type="presParOf" srcId="{1A17D6BE-56EE-44DB-AAA9-26DC6279146C}" destId="{41410DB6-15BB-40EF-B5A4-23FCFAD6F8EC}" srcOrd="4" destOrd="0" presId="urn:microsoft.com/office/officeart/2005/8/layout/cycle1"/>
    <dgm:cxn modelId="{359CA31C-584B-4BFC-849B-8A5F2E1F8DAF}" type="presParOf" srcId="{1A17D6BE-56EE-44DB-AAA9-26DC6279146C}" destId="{862804E9-1EDF-45F8-B5CB-153F8D60511D}" srcOrd="5" destOrd="0" presId="urn:microsoft.com/office/officeart/2005/8/layout/cycle1"/>
    <dgm:cxn modelId="{BD605733-7D37-479A-821C-E3BFE5E6D4C1}" type="presParOf" srcId="{1A17D6BE-56EE-44DB-AAA9-26DC6279146C}" destId="{F04F2D49-0874-4E4B-AC3C-6B2A2D1791A3}" srcOrd="6" destOrd="0" presId="urn:microsoft.com/office/officeart/2005/8/layout/cycle1"/>
    <dgm:cxn modelId="{B8BF854D-BCA1-4304-A632-1DACF968216F}" type="presParOf" srcId="{1A17D6BE-56EE-44DB-AAA9-26DC6279146C}" destId="{8CFCEF54-2FC7-404D-9777-E31B5F48B081}" srcOrd="7" destOrd="0" presId="urn:microsoft.com/office/officeart/2005/8/layout/cycle1"/>
    <dgm:cxn modelId="{ABD2A0FF-0978-429F-83F9-CD7F688764A9}" type="presParOf" srcId="{1A17D6BE-56EE-44DB-AAA9-26DC6279146C}" destId="{3C875C70-6055-4DF9-B4FE-C5727C960057}" srcOrd="8" destOrd="0" presId="urn:microsoft.com/office/officeart/2005/8/layout/cycle1"/>
    <dgm:cxn modelId="{87DE3642-DE11-4A0C-AE30-28F6F04C13F8}" type="presParOf" srcId="{1A17D6BE-56EE-44DB-AAA9-26DC6279146C}" destId="{23E9A646-A089-4305-9258-725BD97BA9E0}" srcOrd="9" destOrd="0" presId="urn:microsoft.com/office/officeart/2005/8/layout/cycle1"/>
    <dgm:cxn modelId="{ECB4077A-D2DA-4340-BCCE-397F40062921}" type="presParOf" srcId="{1A17D6BE-56EE-44DB-AAA9-26DC6279146C}" destId="{D6E64691-7FF5-457E-925B-D0384A27EF06}" srcOrd="10" destOrd="0" presId="urn:microsoft.com/office/officeart/2005/8/layout/cycle1"/>
    <dgm:cxn modelId="{78F3A45C-ECD8-4DA6-8F6B-48C90D06B79C}" type="presParOf" srcId="{1A17D6BE-56EE-44DB-AAA9-26DC6279146C}" destId="{BB1DEBDD-6A66-477A-847D-5207DF15CCB8}" srcOrd="11" destOrd="0" presId="urn:microsoft.com/office/officeart/2005/8/layout/cycle1"/>
    <dgm:cxn modelId="{F6B127D7-1803-4149-8107-67FB3DEB9CA7}" type="presParOf" srcId="{1A17D6BE-56EE-44DB-AAA9-26DC6279146C}" destId="{E431D565-0996-440D-A3DD-34F5BBCE3080}" srcOrd="12" destOrd="0" presId="urn:microsoft.com/office/officeart/2005/8/layout/cycle1"/>
    <dgm:cxn modelId="{3330F205-9D0F-4148-81C1-A436869C85D7}" type="presParOf" srcId="{1A17D6BE-56EE-44DB-AAA9-26DC6279146C}" destId="{E3D9E688-81A2-418B-9769-AB67AA249E4E}" srcOrd="13" destOrd="0" presId="urn:microsoft.com/office/officeart/2005/8/layout/cycle1"/>
    <dgm:cxn modelId="{6E68EC1D-B4B8-4B7B-A38E-9F5D994A7F16}" type="presParOf" srcId="{1A17D6BE-56EE-44DB-AAA9-26DC6279146C}" destId="{958C2209-55D2-491D-98EB-D63E487F295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CB74F8-7F6F-4AB3-8BC6-108E83302C29}">
      <dsp:nvSpPr>
        <dsp:cNvPr id="0" name=""/>
        <dsp:cNvSpPr/>
      </dsp:nvSpPr>
      <dsp:spPr>
        <a:xfrm>
          <a:off x="0" y="428740"/>
          <a:ext cx="2400575" cy="1440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O Direito à Educação</a:t>
          </a:r>
          <a:endParaRPr lang="pt-BR" sz="1900" kern="1200" dirty="0"/>
        </a:p>
      </dsp:txBody>
      <dsp:txXfrm>
        <a:off x="0" y="428740"/>
        <a:ext cx="2400575" cy="1440345"/>
      </dsp:txXfrm>
    </dsp:sp>
    <dsp:sp modelId="{1E6FD668-DCD3-4432-B6B7-A6D9168DC7CB}">
      <dsp:nvSpPr>
        <dsp:cNvPr id="0" name=""/>
        <dsp:cNvSpPr/>
      </dsp:nvSpPr>
      <dsp:spPr>
        <a:xfrm>
          <a:off x="2640633" y="428740"/>
          <a:ext cx="2400575" cy="1440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Princípio fundamental – Constituição Federal</a:t>
          </a:r>
          <a:endParaRPr lang="pt-BR" sz="1900" kern="1200" dirty="0"/>
        </a:p>
      </dsp:txBody>
      <dsp:txXfrm>
        <a:off x="2640633" y="428740"/>
        <a:ext cx="2400575" cy="1440345"/>
      </dsp:txXfrm>
    </dsp:sp>
    <dsp:sp modelId="{0EB4AEE9-7162-4441-B1C8-31D5C7B9B1DA}">
      <dsp:nvSpPr>
        <dsp:cNvPr id="0" name=""/>
        <dsp:cNvSpPr/>
      </dsp:nvSpPr>
      <dsp:spPr>
        <a:xfrm>
          <a:off x="5281267" y="428740"/>
          <a:ext cx="2400575" cy="1440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É um direito de todos e todas e dever do Estado</a:t>
          </a:r>
          <a:endParaRPr lang="pt-BR" sz="1900" kern="1200" dirty="0"/>
        </a:p>
      </dsp:txBody>
      <dsp:txXfrm>
        <a:off x="5281267" y="428740"/>
        <a:ext cx="2400575" cy="1440345"/>
      </dsp:txXfrm>
    </dsp:sp>
    <dsp:sp modelId="{A8E9349A-27CE-4B56-A849-5DFEE0C6EA61}">
      <dsp:nvSpPr>
        <dsp:cNvPr id="0" name=""/>
        <dsp:cNvSpPr/>
      </dsp:nvSpPr>
      <dsp:spPr>
        <a:xfrm>
          <a:off x="1320316" y="2109143"/>
          <a:ext cx="2400575" cy="1440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Desigualdades sociais e regionais</a:t>
          </a:r>
          <a:endParaRPr lang="pt-BR" sz="1900" kern="1200" dirty="0"/>
        </a:p>
      </dsp:txBody>
      <dsp:txXfrm>
        <a:off x="1320316" y="2109143"/>
        <a:ext cx="2400575" cy="1440345"/>
      </dsp:txXfrm>
    </dsp:sp>
    <dsp:sp modelId="{AABB9723-2A0B-4589-BF98-9A9488421B21}">
      <dsp:nvSpPr>
        <dsp:cNvPr id="0" name=""/>
        <dsp:cNvSpPr/>
      </dsp:nvSpPr>
      <dsp:spPr>
        <a:xfrm>
          <a:off x="3960950" y="2109143"/>
          <a:ext cx="2400575" cy="1440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Acesso e qualidade da educação principalmente às populações vulneráveis</a:t>
          </a:r>
          <a:endParaRPr lang="pt-BR" sz="1900" kern="1200" dirty="0"/>
        </a:p>
      </dsp:txBody>
      <dsp:txXfrm>
        <a:off x="3960950" y="2109143"/>
        <a:ext cx="2400575" cy="14403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8F5004-FC87-478B-BE92-E5854A2FADCC}">
      <dsp:nvSpPr>
        <dsp:cNvPr id="0" name=""/>
        <dsp:cNvSpPr/>
      </dsp:nvSpPr>
      <dsp:spPr>
        <a:xfrm>
          <a:off x="4941030" y="35389"/>
          <a:ext cx="1213466" cy="121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/>
            <a:t>Direito à educação e direitos na educação em perspectiva interdisciplinar</a:t>
          </a:r>
          <a:endParaRPr lang="pt-BR" sz="1200" kern="1200" dirty="0"/>
        </a:p>
      </dsp:txBody>
      <dsp:txXfrm>
        <a:off x="4941030" y="35389"/>
        <a:ext cx="1213466" cy="1213466"/>
      </dsp:txXfrm>
    </dsp:sp>
    <dsp:sp modelId="{2F50FE26-3DB7-4031-9417-BA1017247508}">
      <dsp:nvSpPr>
        <dsp:cNvPr id="0" name=""/>
        <dsp:cNvSpPr/>
      </dsp:nvSpPr>
      <dsp:spPr>
        <a:xfrm>
          <a:off x="2082816" y="-160"/>
          <a:ext cx="4554297" cy="4554297"/>
        </a:xfrm>
        <a:prstGeom prst="circularArrow">
          <a:avLst>
            <a:gd name="adj1" fmla="val 5196"/>
            <a:gd name="adj2" fmla="val 335586"/>
            <a:gd name="adj3" fmla="val 21294575"/>
            <a:gd name="adj4" fmla="val 19765070"/>
            <a:gd name="adj5" fmla="val 6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10DB6-15BB-40EF-B5A4-23FCFAD6F8EC}">
      <dsp:nvSpPr>
        <dsp:cNvPr id="0" name=""/>
        <dsp:cNvSpPr/>
      </dsp:nvSpPr>
      <dsp:spPr>
        <a:xfrm>
          <a:off x="5675130" y="2294717"/>
          <a:ext cx="1213466" cy="121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/>
            <a:t>Em defesa da escola: pedagogias da educação pública na disputa pela democracia</a:t>
          </a:r>
          <a:endParaRPr lang="pt-BR" sz="1200" kern="1200" dirty="0"/>
        </a:p>
      </dsp:txBody>
      <dsp:txXfrm>
        <a:off x="5675130" y="2294717"/>
        <a:ext cx="1213466" cy="1213466"/>
      </dsp:txXfrm>
    </dsp:sp>
    <dsp:sp modelId="{862804E9-1EDF-45F8-B5CB-153F8D60511D}">
      <dsp:nvSpPr>
        <dsp:cNvPr id="0" name=""/>
        <dsp:cNvSpPr/>
      </dsp:nvSpPr>
      <dsp:spPr>
        <a:xfrm>
          <a:off x="2082816" y="-160"/>
          <a:ext cx="4554297" cy="4554297"/>
        </a:xfrm>
        <a:prstGeom prst="circularArrow">
          <a:avLst>
            <a:gd name="adj1" fmla="val 5196"/>
            <a:gd name="adj2" fmla="val 335586"/>
            <a:gd name="adj3" fmla="val 4016080"/>
            <a:gd name="adj4" fmla="val 2252164"/>
            <a:gd name="adj5" fmla="val 6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CEF54-2FC7-404D-9777-E31B5F48B081}">
      <dsp:nvSpPr>
        <dsp:cNvPr id="0" name=""/>
        <dsp:cNvSpPr/>
      </dsp:nvSpPr>
      <dsp:spPr>
        <a:xfrm>
          <a:off x="3753232" y="3691058"/>
          <a:ext cx="1213466" cy="121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/>
            <a:t>Em defesa da escola: uma questão pública</a:t>
          </a:r>
          <a:endParaRPr lang="pt-BR" sz="1200" kern="1200" dirty="0"/>
        </a:p>
      </dsp:txBody>
      <dsp:txXfrm>
        <a:off x="3753232" y="3691058"/>
        <a:ext cx="1213466" cy="1213466"/>
      </dsp:txXfrm>
    </dsp:sp>
    <dsp:sp modelId="{3C875C70-6055-4DF9-B4FE-C5727C960057}">
      <dsp:nvSpPr>
        <dsp:cNvPr id="0" name=""/>
        <dsp:cNvSpPr/>
      </dsp:nvSpPr>
      <dsp:spPr>
        <a:xfrm>
          <a:off x="2082816" y="-160"/>
          <a:ext cx="4554297" cy="4554297"/>
        </a:xfrm>
        <a:prstGeom prst="circularArrow">
          <a:avLst>
            <a:gd name="adj1" fmla="val 5196"/>
            <a:gd name="adj2" fmla="val 335586"/>
            <a:gd name="adj3" fmla="val 8212251"/>
            <a:gd name="adj4" fmla="val 6448334"/>
            <a:gd name="adj5" fmla="val 6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64691-7FF5-457E-925B-D0384A27EF06}">
      <dsp:nvSpPr>
        <dsp:cNvPr id="0" name=""/>
        <dsp:cNvSpPr/>
      </dsp:nvSpPr>
      <dsp:spPr>
        <a:xfrm>
          <a:off x="1831333" y="2294717"/>
          <a:ext cx="1213466" cy="121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b="1" kern="1200" dirty="0" smtClean="0"/>
            <a:t>Escola e Democracia</a:t>
          </a:r>
          <a:r>
            <a:rPr lang="pt-PT" sz="1200" kern="1200" dirty="0" smtClean="0"/>
            <a:t> </a:t>
          </a:r>
          <a:endParaRPr lang="pt-BR" sz="1200" kern="1200" dirty="0"/>
        </a:p>
      </dsp:txBody>
      <dsp:txXfrm>
        <a:off x="1831333" y="2294717"/>
        <a:ext cx="1213466" cy="1213466"/>
      </dsp:txXfrm>
    </dsp:sp>
    <dsp:sp modelId="{BB1DEBDD-6A66-477A-847D-5207DF15CCB8}">
      <dsp:nvSpPr>
        <dsp:cNvPr id="0" name=""/>
        <dsp:cNvSpPr/>
      </dsp:nvSpPr>
      <dsp:spPr>
        <a:xfrm>
          <a:off x="2082816" y="-160"/>
          <a:ext cx="4554297" cy="4554297"/>
        </a:xfrm>
        <a:prstGeom prst="circularArrow">
          <a:avLst>
            <a:gd name="adj1" fmla="val 5196"/>
            <a:gd name="adj2" fmla="val 335586"/>
            <a:gd name="adj3" fmla="val 12299344"/>
            <a:gd name="adj4" fmla="val 10769839"/>
            <a:gd name="adj5" fmla="val 6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D9E688-81A2-418B-9769-AB67AA249E4E}">
      <dsp:nvSpPr>
        <dsp:cNvPr id="0" name=""/>
        <dsp:cNvSpPr/>
      </dsp:nvSpPr>
      <dsp:spPr>
        <a:xfrm>
          <a:off x="2565433" y="35389"/>
          <a:ext cx="1213466" cy="121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200" kern="1200" dirty="0" smtClean="0"/>
            <a:t>Lei n.º 9.394, Estabelece as diretrizes e bases da educação nacional</a:t>
          </a:r>
          <a:endParaRPr lang="pt-BR" sz="1200" kern="1200" dirty="0"/>
        </a:p>
      </dsp:txBody>
      <dsp:txXfrm>
        <a:off x="2565433" y="35389"/>
        <a:ext cx="1213466" cy="1213466"/>
      </dsp:txXfrm>
    </dsp:sp>
    <dsp:sp modelId="{958C2209-55D2-491D-98EB-D63E487F2957}">
      <dsp:nvSpPr>
        <dsp:cNvPr id="0" name=""/>
        <dsp:cNvSpPr/>
      </dsp:nvSpPr>
      <dsp:spPr>
        <a:xfrm>
          <a:off x="2082816" y="-160"/>
          <a:ext cx="4554297" cy="4554297"/>
        </a:xfrm>
        <a:prstGeom prst="circularArrow">
          <a:avLst>
            <a:gd name="adj1" fmla="val 5196"/>
            <a:gd name="adj2" fmla="val 335586"/>
            <a:gd name="adj3" fmla="val 16867064"/>
            <a:gd name="adj4" fmla="val 15197350"/>
            <a:gd name="adj5" fmla="val 6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8E4C5-4D62-4895-BF2A-F6285B0BECB7}" type="datetimeFigureOut">
              <a:rPr lang="pt-BR" smtClean="0"/>
              <a:pPr/>
              <a:t>11/09/2024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8294-28A5-4B44-A596-9AB8182149B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209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98254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7292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E35E-26F5-4784-ACB4-EA1F9C5DA0AC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39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392-3819-4C58-BA88-F7A08AF25EAD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65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CFA8-280D-4F36-80CF-EC94F2807989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100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B5BD-F109-4537-A94C-B132C374CDD8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18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B886-FD19-477B-B6A1-FFD069ED5CD8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24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F694-882F-43AB-82E6-E1C687BE3C15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448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F77-050D-43CC-861F-8A25F16E0547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66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A5E4-80B5-4000-A8B8-F95AA5BE7AA1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21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AA2-3988-4A16-B59A-13EED14A0A00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423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241-C0F1-4275-98A8-B1B37BCA6ED1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33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2700-0837-4394-8E91-0E4E961AB72E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09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2173-6489-4A57-ABD7-F8EB3CE86049}" type="datetime1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125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524" y="1"/>
            <a:ext cx="1084332" cy="2508069"/>
          </a:xfrm>
          <a:prstGeom prst="rect">
            <a:avLst/>
          </a:prstGeom>
        </p:spPr>
      </p:pic>
      <p:sp>
        <p:nvSpPr>
          <p:cNvPr id="18" name="Retângulo 17"/>
          <p:cNvSpPr/>
          <p:nvPr/>
        </p:nvSpPr>
        <p:spPr>
          <a:xfrm>
            <a:off x="795130" y="3497963"/>
            <a:ext cx="1110532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dirty="0">
                <a:latin typeface="Trebuchet MS" panose="020B0603020202020204" pitchFamily="34" charset="0"/>
              </a:rPr>
              <a:t/>
            </a:r>
            <a:br>
              <a:rPr lang="pt-BR" altLang="pt-BR" dirty="0">
                <a:latin typeface="Trebuchet MS" panose="020B0603020202020204" pitchFamily="34" charset="0"/>
              </a:rPr>
            </a:br>
            <a:r>
              <a:rPr lang="pt-PT" sz="3600" b="1" dirty="0" smtClean="0">
                <a:solidFill>
                  <a:schemeClr val="accent3"/>
                </a:solidFill>
              </a:rPr>
              <a:t>O DIREITO À ESCOLA PÚBLICA: ANÁLISE E IMPLICAÇÕES PARA A EDUCAÇÃO BRASILEIRA</a:t>
            </a:r>
            <a:endParaRPr lang="pt-BR" sz="3600" dirty="0" smtClean="0">
              <a:solidFill>
                <a:schemeClr val="accent3"/>
              </a:solidFill>
            </a:endParaRPr>
          </a:p>
          <a:p>
            <a:endParaRPr lang="pt-BR" sz="4400" dirty="0" smtClean="0"/>
          </a:p>
        </p:txBody>
      </p:sp>
      <p:sp>
        <p:nvSpPr>
          <p:cNvPr id="19" name="Retângulo 18"/>
          <p:cNvSpPr/>
          <p:nvPr/>
        </p:nvSpPr>
        <p:spPr>
          <a:xfrm>
            <a:off x="4114983" y="5081130"/>
            <a:ext cx="3414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Roberta Aparecida Borges Brito </a:t>
            </a:r>
            <a:r>
              <a:rPr lang="pt-BR" sz="14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Dalpaz</a:t>
            </a:r>
            <a:endParaRPr lang="pt-BR" sz="1400" b="1" dirty="0" smtClean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PT" sz="1400" dirty="0" smtClean="0">
                <a:solidFill>
                  <a:schemeClr val="accent3"/>
                </a:solidFill>
              </a:rPr>
              <a:t>Orientadora</a:t>
            </a:r>
            <a:r>
              <a:rPr lang="pt-PT" sz="1400" dirty="0" smtClean="0">
                <a:solidFill>
                  <a:schemeClr val="accent3"/>
                </a:solidFill>
              </a:rPr>
              <a:t>: Michele </a:t>
            </a:r>
            <a:r>
              <a:rPr lang="pt-PT" sz="1400" dirty="0" smtClean="0">
                <a:solidFill>
                  <a:schemeClr val="accent3"/>
                </a:solidFill>
              </a:rPr>
              <a:t>Roos Marchesan</a:t>
            </a:r>
            <a:endParaRPr lang="pt-BR" sz="1400" b="1" dirty="0">
              <a:solidFill>
                <a:srgbClr val="8DC641"/>
              </a:solidFill>
            </a:endParaRP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42" y="573950"/>
            <a:ext cx="5752147" cy="13601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358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-304799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Referências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05947" y="1855304"/>
            <a:ext cx="95680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>
                <a:solidFill>
                  <a:schemeClr val="accent3"/>
                </a:solidFill>
              </a:rPr>
              <a:t>BRASIL.</a:t>
            </a:r>
            <a:r>
              <a:rPr lang="pt-PT" sz="1600" dirty="0" smtClean="0">
                <a:solidFill>
                  <a:schemeClr val="accent3"/>
                </a:solidFill>
              </a:rPr>
              <a:t> Lei n.º 9.394, de 20 de dezembro de 1996. Estabelece as diretrizes e bases da educação nacional. </a:t>
            </a:r>
            <a:r>
              <a:rPr lang="pt-PT" sz="1600" i="1" dirty="0" smtClean="0">
                <a:solidFill>
                  <a:schemeClr val="accent3"/>
                </a:solidFill>
              </a:rPr>
              <a:t>Diário Oficial da União: seção 1</a:t>
            </a:r>
            <a:r>
              <a:rPr lang="pt-PT" sz="1600" dirty="0" smtClean="0">
                <a:solidFill>
                  <a:schemeClr val="accent3"/>
                </a:solidFill>
              </a:rPr>
              <a:t>, Brasília, DF, 23 dez. 1996. Disponível em: https://www.planalto.gov.br/ccivil_03/leis/l9394.htm. Acesso em: 10/08/2024.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 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MASSCHELEIN, Jan; SIMONS, Maarten. </a:t>
            </a:r>
            <a:r>
              <a:rPr lang="pt-PT" sz="1600" b="1" dirty="0" smtClean="0">
                <a:solidFill>
                  <a:schemeClr val="accent3"/>
                </a:solidFill>
              </a:rPr>
              <a:t>Em defesa da escola: uma questão pública</a:t>
            </a:r>
            <a:r>
              <a:rPr lang="pt-PT" sz="1600" dirty="0" smtClean="0">
                <a:solidFill>
                  <a:schemeClr val="accent3"/>
                </a:solidFill>
              </a:rPr>
              <a:t>. Tradução de Cristina Antunes. Belo Horizonte: Autêntica, 2014.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 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MINAYO, Maria Cecília de Souza. </a:t>
            </a:r>
            <a:r>
              <a:rPr lang="pt-PT" sz="1600" b="1" dirty="0" smtClean="0">
                <a:solidFill>
                  <a:schemeClr val="accent3"/>
                </a:solidFill>
              </a:rPr>
              <a:t>O desafio do conhecimento: pesquisa qualitativa em saúde</a:t>
            </a:r>
            <a:r>
              <a:rPr lang="pt-PT" sz="1600" dirty="0" smtClean="0">
                <a:solidFill>
                  <a:schemeClr val="accent3"/>
                </a:solidFill>
              </a:rPr>
              <a:t>. 9ª ed. São Paulo: Hucitec, 2001.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 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MOLL, Jaqueline; BARBOSA, Maria Carmen Silveira (Org.). </a:t>
            </a:r>
            <a:r>
              <a:rPr lang="pt-PT" sz="1600" b="1" dirty="0" smtClean="0">
                <a:solidFill>
                  <a:schemeClr val="accent3"/>
                </a:solidFill>
              </a:rPr>
              <a:t>Em defesa da escola: pedagogias da educação pública na disputa pela democracia</a:t>
            </a:r>
            <a:r>
              <a:rPr lang="pt-PT" sz="1600" dirty="0" smtClean="0">
                <a:solidFill>
                  <a:schemeClr val="accent3"/>
                </a:solidFill>
              </a:rPr>
              <a:t>. Porto Alegre: Sulina, 2023.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 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RANIERI, Nina Beatriz Stocco; ALVES, Angela Limongi Alvarenga (Org.). </a:t>
            </a:r>
            <a:r>
              <a:rPr lang="pt-PT" sz="1600" b="1" dirty="0" smtClean="0">
                <a:solidFill>
                  <a:schemeClr val="accent3"/>
                </a:solidFill>
              </a:rPr>
              <a:t>Direito à educação e direitos na educação em perspectiva interdisciplinar</a:t>
            </a:r>
            <a:r>
              <a:rPr lang="pt-PT" sz="1600" dirty="0" smtClean="0">
                <a:solidFill>
                  <a:schemeClr val="accent3"/>
                </a:solidFill>
              </a:rPr>
              <a:t>. São Paulo: Saraiva, 2018</a:t>
            </a:r>
            <a:r>
              <a:rPr lang="pt-PT" sz="1600" dirty="0" smtClean="0">
                <a:solidFill>
                  <a:schemeClr val="accent3"/>
                </a:solidFill>
              </a:rPr>
              <a:t>.</a:t>
            </a:r>
          </a:p>
          <a:p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sz="1600" dirty="0" smtClean="0">
                <a:solidFill>
                  <a:schemeClr val="accent3"/>
                </a:solidFill>
              </a:rPr>
              <a:t>SAVIANI</a:t>
            </a:r>
            <a:r>
              <a:rPr lang="pt-PT" sz="1600" dirty="0" smtClean="0">
                <a:solidFill>
                  <a:schemeClr val="accent3"/>
                </a:solidFill>
              </a:rPr>
              <a:t>, Dermeval. </a:t>
            </a:r>
            <a:r>
              <a:rPr lang="pt-PT" sz="1600" b="1" dirty="0" smtClean="0">
                <a:solidFill>
                  <a:schemeClr val="accent3"/>
                </a:solidFill>
              </a:rPr>
              <a:t>Escola e Democracia</a:t>
            </a:r>
            <a:r>
              <a:rPr lang="pt-PT" sz="1600" dirty="0" smtClean="0">
                <a:solidFill>
                  <a:schemeClr val="accent3"/>
                </a:solidFill>
              </a:rPr>
              <a:t>. São Paulo: Cortez, 1983.</a:t>
            </a:r>
            <a:endParaRPr lang="pt-BR" sz="1600" dirty="0" smtClean="0">
              <a:solidFill>
                <a:schemeClr val="accent3"/>
              </a:solidFill>
            </a:endParaRPr>
          </a:p>
          <a:p>
            <a:r>
              <a:rPr lang="pt-PT" dirty="0" smtClean="0">
                <a:solidFill>
                  <a:schemeClr val="accent3"/>
                </a:solidFill>
              </a:rPr>
              <a:t> </a:t>
            </a:r>
            <a:endParaRPr lang="pt-BR" dirty="0" smtClean="0">
              <a:solidFill>
                <a:schemeClr val="accent3"/>
              </a:solidFill>
            </a:endParaRPr>
          </a:p>
          <a:p>
            <a:r>
              <a:rPr lang="pt-PT" dirty="0" smtClean="0"/>
              <a:t> 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Tema</a:t>
            </a: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32452" y="2584174"/>
            <a:ext cx="926327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solidFill>
                  <a:schemeClr val="accent3"/>
                </a:solidFill>
              </a:rPr>
              <a:t>O Direito à Escola. Este tema busca analisar o conceito de direito à escola pública, explorando suas implicações para a garantia de uma educação pública de qualidade para o Brasil.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4163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Problema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192697" y="2835965"/>
            <a:ext cx="95617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Quais as contribuições para os(as) educadores(as) a compreensão dos preceitos que fundamentam o direito à escola pública com vistas a garantir uma educação de qualidade no Brasil?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Objetivo Geral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32452" y="3087757"/>
            <a:ext cx="92632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Contribuir teoricamente para a construção de uma escola pública de </a:t>
            </a:r>
            <a:r>
              <a:rPr lang="pt-BR" sz="2800" dirty="0" smtClean="0"/>
              <a:t>qualidade.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Objetivos Específicos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80662" y="2319130"/>
            <a:ext cx="98728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-</a:t>
            </a:r>
            <a:r>
              <a:rPr lang="pt-PT" sz="2800" dirty="0" smtClean="0"/>
              <a:t>Compreender os caminhos percorridos para a obrigatoriedade e gratuidade da educação e as políticas públicas implementadas para a universalização de uma educação pública, gratuita e de qualidade para todos e todas.</a:t>
            </a:r>
            <a:endParaRPr lang="pt-BR" sz="2800" dirty="0" smtClean="0"/>
          </a:p>
          <a:p>
            <a:pPr algn="just"/>
            <a:r>
              <a:rPr lang="pt-BR" sz="2800" dirty="0" smtClean="0"/>
              <a:t>-</a:t>
            </a:r>
            <a:r>
              <a:rPr lang="pt-PT" sz="2800" dirty="0" smtClean="0"/>
              <a:t>Analisar o Direito à Educação em sua perspectiva histórica, destacando suas implicações para a construção de uma sociedade mais justa e igualitária.</a:t>
            </a:r>
            <a:endParaRPr lang="pt-BR" sz="2800" dirty="0" smtClean="0"/>
          </a:p>
          <a:p>
            <a:pPr algn="just"/>
            <a:r>
              <a:rPr lang="pt-BR" sz="2800" dirty="0" smtClean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Justificativa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2478156" y="2160104"/>
          <a:ext cx="7681843" cy="3978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148424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Referencial Teórico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1550503" y="1577009"/>
          <a:ext cx="8719931" cy="4905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Metodologia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49357" y="2478157"/>
            <a:ext cx="101644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>
                <a:solidFill>
                  <a:schemeClr val="accent3"/>
                </a:solidFill>
              </a:rPr>
              <a:t>O estudo a ser realizado será  uma </a:t>
            </a:r>
            <a:r>
              <a:rPr lang="pt-PT" u="sng" dirty="0" smtClean="0">
                <a:solidFill>
                  <a:schemeClr val="accent3"/>
                </a:solidFill>
              </a:rPr>
              <a:t>pesquisa</a:t>
            </a:r>
            <a:r>
              <a:rPr lang="pt-PT" dirty="0" smtClean="0">
                <a:solidFill>
                  <a:schemeClr val="accent3"/>
                </a:solidFill>
              </a:rPr>
              <a:t> com </a:t>
            </a:r>
            <a:r>
              <a:rPr lang="pt-PT" u="sng" dirty="0" smtClean="0">
                <a:solidFill>
                  <a:schemeClr val="accent3"/>
                </a:solidFill>
              </a:rPr>
              <a:t>abordagem qualitativa</a:t>
            </a:r>
            <a:r>
              <a:rPr lang="pt-PT" dirty="0" smtClean="0">
                <a:solidFill>
                  <a:schemeClr val="accent3"/>
                </a:solidFill>
              </a:rPr>
              <a:t>, com </a:t>
            </a:r>
            <a:r>
              <a:rPr lang="pt-PT" u="sng" dirty="0" smtClean="0">
                <a:solidFill>
                  <a:schemeClr val="accent3"/>
                </a:solidFill>
              </a:rPr>
              <a:t>metodologia bibliográfica</a:t>
            </a:r>
            <a:r>
              <a:rPr lang="pt-PT" dirty="0" smtClean="0">
                <a:solidFill>
                  <a:schemeClr val="accent3"/>
                </a:solidFill>
              </a:rPr>
              <a:t>. A pesquisa qualitativa é apropriada para explorar fenômenos complexos e compreendê-los em profundidade, permitindo a análise das concepções teóricas sobre o direito à escola pública no pensamento dos autores: Dermeval </a:t>
            </a:r>
            <a:r>
              <a:rPr lang="pt-PT" dirty="0" smtClean="0">
                <a:solidFill>
                  <a:schemeClr val="accent3"/>
                </a:solidFill>
              </a:rPr>
              <a:t>Saviani (1983), </a:t>
            </a:r>
            <a:r>
              <a:rPr lang="pt-PT" dirty="0" smtClean="0">
                <a:solidFill>
                  <a:schemeClr val="accent3"/>
                </a:solidFill>
              </a:rPr>
              <a:t>Jan Masschelein e Maarten </a:t>
            </a:r>
            <a:r>
              <a:rPr lang="pt-PT" dirty="0" smtClean="0">
                <a:solidFill>
                  <a:schemeClr val="accent3"/>
                </a:solidFill>
              </a:rPr>
              <a:t>Simons (2014) </a:t>
            </a:r>
            <a:r>
              <a:rPr lang="pt-PT" dirty="0" smtClean="0">
                <a:solidFill>
                  <a:schemeClr val="accent3"/>
                </a:solidFill>
              </a:rPr>
              <a:t>que defendem a escola como uma instituição pública central para a democracia e Nina Beatriz Stocco Ranieri e Angela Limongi Alvarenga </a:t>
            </a:r>
            <a:r>
              <a:rPr lang="pt-PT" dirty="0" smtClean="0">
                <a:solidFill>
                  <a:schemeClr val="accent3"/>
                </a:solidFill>
              </a:rPr>
              <a:t>Alves (2018) </a:t>
            </a:r>
            <a:r>
              <a:rPr lang="pt-PT" dirty="0" smtClean="0">
                <a:solidFill>
                  <a:schemeClr val="accent3"/>
                </a:solidFill>
              </a:rPr>
              <a:t>que abordam os desafios e as responsabilidades do Estado e da sociedade na garantia de uma educação de qualidade para todos e Jaqueline Moll e Maria Carmen Silveira </a:t>
            </a:r>
            <a:r>
              <a:rPr lang="pt-PT" dirty="0" smtClean="0">
                <a:solidFill>
                  <a:schemeClr val="accent3"/>
                </a:solidFill>
              </a:rPr>
              <a:t>Barbosa (2023), </a:t>
            </a:r>
            <a:r>
              <a:rPr lang="pt-PT" dirty="0" smtClean="0">
                <a:solidFill>
                  <a:schemeClr val="accent3"/>
                </a:solidFill>
              </a:rPr>
              <a:t>com reflexões sobre a importância da escola como um espaço público essencial para a construção de uma sociedade mais justa e democrática.</a:t>
            </a:r>
            <a:endParaRPr lang="pt-BR" dirty="0" smtClean="0">
              <a:solidFill>
                <a:schemeClr val="accent3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1762538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Cronograma </a:t>
            </a:r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 smtClean="0">
                <a:solidFill>
                  <a:srgbClr val="8DC641"/>
                </a:solidFill>
              </a:rPr>
              <a:t>câmpus</a:t>
            </a:r>
            <a:r>
              <a:rPr lang="pt-BR" dirty="0" smtClean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179441" y="1955358"/>
          <a:ext cx="9555485" cy="4334822"/>
        </p:xfrm>
        <a:graphic>
          <a:graphicData uri="http://schemas.openxmlformats.org/drawingml/2006/table">
            <a:tbl>
              <a:tblPr/>
              <a:tblGrid>
                <a:gridCol w="1911097"/>
                <a:gridCol w="1911097"/>
                <a:gridCol w="1911097"/>
                <a:gridCol w="1911097"/>
                <a:gridCol w="1911097"/>
              </a:tblGrid>
              <a:tr h="4136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Arial"/>
                          <a:cs typeface="Times New Roman"/>
                        </a:rPr>
                        <a:t>Atividades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Arial"/>
                          <a:cs typeface="Times New Roman"/>
                        </a:rPr>
                        <a:t>              Mês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Arial"/>
                          <a:cs typeface="Times New Roman"/>
                        </a:rPr>
                        <a:t>Agosto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Arial"/>
                          <a:cs typeface="Times New Roman"/>
                        </a:rPr>
                        <a:t>Setembro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Outubro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Arial"/>
                          <a:cs typeface="Times New Roman"/>
                        </a:rPr>
                        <a:t>Novembro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6205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Times New Roman"/>
                        </a:rPr>
                        <a:t>Elaboração do Projeto de Pesquisa</a:t>
                      </a:r>
                      <a:endParaRPr lang="pt-BR" sz="1100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5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Times New Roman"/>
                        </a:rPr>
                        <a:t>Apresentação do Projeto de Pesquisa</a:t>
                      </a:r>
                      <a:endParaRPr lang="pt-BR" sz="1100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Times New Roman"/>
                        </a:rPr>
                        <a:t>Revisão Bibliográfica</a:t>
                      </a:r>
                      <a:endParaRPr lang="pt-BR" sz="1100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5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Times New Roman"/>
                        </a:rPr>
                        <a:t>Análise e discussão dos dados</a:t>
                      </a:r>
                      <a:endParaRPr lang="pt-BR" sz="1100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Times New Roman"/>
                        </a:rPr>
                        <a:t>Fechamento do artigo</a:t>
                      </a:r>
                      <a:endParaRPr lang="pt-BR" sz="1100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chemeClr val="accent3"/>
                          </a:solidFill>
                          <a:latin typeface="Arial"/>
                          <a:ea typeface="Arial"/>
                          <a:cs typeface="Times New Roman"/>
                        </a:rPr>
                        <a:t>Revisão, apresentação/submissão do artigo para aprovação</a:t>
                      </a:r>
                      <a:endParaRPr lang="pt-BR" sz="1100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pt-BR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137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ysClr val="window" lastClr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2029</TotalTime>
  <Words>537</Words>
  <Application>Microsoft Office PowerPoint</Application>
  <PresentationFormat>Personalizar</PresentationFormat>
  <Paragraphs>90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Cidadania e Diversidade na Rede Federal de EPT</dc:title>
  <dc:creator>Lisiane Correa Gomes Silveira</dc:creator>
  <cp:lastModifiedBy>Roberta Dalpaz</cp:lastModifiedBy>
  <cp:revision>104</cp:revision>
  <dcterms:created xsi:type="dcterms:W3CDTF">2015-05-22T17:18:56Z</dcterms:created>
  <dcterms:modified xsi:type="dcterms:W3CDTF">2024-09-12T15:21:34Z</dcterms:modified>
</cp:coreProperties>
</file>