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Open Sans" panose="020B0606030504020204" pitchFamily="34" charset="0"/>
      <p:regular r:id="rId13"/>
      <p:bold r:id="rId14"/>
      <p:italic r:id="rId15"/>
      <p:boldItalic r:id="rId16"/>
    </p:embeddedFont>
    <p:embeddedFont>
      <p:font typeface="PT Sans Narrow" panose="020B0506020203020204" pitchFamily="34" charset="0"/>
      <p:regular r:id="rId17"/>
      <p:bold r:id="rId18"/>
    </p:embeddedFont>
    <p:embeddedFont>
      <p:font typeface="Roboto" panose="02000000000000000000"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245186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249a1a7dd7_0_3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249a1a7dd7_0_3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249a1a7dd7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249a1a7dd7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249a1a7dd7_0_2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249a1a7dd7_0_2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249a1a7dd7_0_2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249a1a7dd7_0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249a1a7dd7_0_3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249a1a7dd7_0_3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49a1a7dd7_0_3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49a1a7dd7_0_3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d2c7c3c40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d2c7c3c40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d2c7c3c40d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d2c7c3c40d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249a1a7dd7_0_3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249a1a7dd7_0_3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25" y="1385189"/>
            <a:ext cx="7136700" cy="1022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pt-BR" sz="2000">
                <a:solidFill>
                  <a:srgbClr val="000000"/>
                </a:solidFill>
                <a:latin typeface="Roboto"/>
                <a:ea typeface="Roboto"/>
                <a:cs typeface="Roboto"/>
                <a:sym typeface="Roboto"/>
              </a:rPr>
              <a:t>Para além da escola tradicional: possibilidades para a transformação da escola a partir da LDB 9394/96</a:t>
            </a:r>
            <a:endParaRPr sz="2000"/>
          </a:p>
        </p:txBody>
      </p:sp>
      <p:sp>
        <p:nvSpPr>
          <p:cNvPr id="67" name="Google Shape;67;p13"/>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pt-BR" sz="1600"/>
              <a:t>Tamiris de Salles Bordinasso</a:t>
            </a:r>
            <a:endParaRPr sz="1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197150" y="2159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METODOLOGIA</a:t>
            </a:r>
            <a:endParaRPr/>
          </a:p>
        </p:txBody>
      </p:sp>
      <p:sp>
        <p:nvSpPr>
          <p:cNvPr id="122" name="Google Shape;122;p22"/>
          <p:cNvSpPr txBox="1">
            <a:spLocks noGrp="1"/>
          </p:cNvSpPr>
          <p:nvPr>
            <p:ph type="body" idx="1"/>
          </p:nvPr>
        </p:nvSpPr>
        <p:spPr>
          <a:xfrm>
            <a:off x="311700" y="829375"/>
            <a:ext cx="8520600" cy="3757500"/>
          </a:xfrm>
          <a:prstGeom prst="rect">
            <a:avLst/>
          </a:prstGeom>
        </p:spPr>
        <p:txBody>
          <a:bodyPr spcFirstLastPara="1" wrap="square" lIns="91425" tIns="91425" rIns="91425" bIns="91425" anchor="t" anchorCtr="0">
            <a:normAutofit fontScale="92500" lnSpcReduction="20000"/>
          </a:bodyPr>
          <a:lstStyle/>
          <a:p>
            <a:pPr marL="0" marR="1905" lvl="0" indent="448944" algn="just" rtl="0">
              <a:lnSpc>
                <a:spcPct val="150000"/>
              </a:lnSpc>
              <a:spcBef>
                <a:spcPts val="0"/>
              </a:spcBef>
              <a:spcAft>
                <a:spcPts val="0"/>
              </a:spcAft>
              <a:buNone/>
            </a:pPr>
            <a:r>
              <a:rPr lang="pt-BR" sz="1600">
                <a:solidFill>
                  <a:srgbClr val="000000"/>
                </a:solidFill>
                <a:latin typeface="Arial"/>
                <a:ea typeface="Arial"/>
                <a:cs typeface="Arial"/>
                <a:sym typeface="Arial"/>
              </a:rPr>
              <a:t>O artigo terá como metodologia a revisão bibliográfica:</a:t>
            </a:r>
            <a:endParaRPr sz="1600">
              <a:solidFill>
                <a:srgbClr val="000000"/>
              </a:solidFill>
              <a:latin typeface="Arial"/>
              <a:ea typeface="Arial"/>
              <a:cs typeface="Arial"/>
              <a:sym typeface="Arial"/>
            </a:endParaRPr>
          </a:p>
          <a:p>
            <a:pPr marL="1439999" marR="1905" lvl="0" indent="0" algn="just" rtl="0">
              <a:lnSpc>
                <a:spcPct val="100000"/>
              </a:lnSpc>
              <a:spcBef>
                <a:spcPts val="0"/>
              </a:spcBef>
              <a:spcAft>
                <a:spcPts val="0"/>
              </a:spcAft>
              <a:buNone/>
            </a:pPr>
            <a:r>
              <a:rPr lang="pt-BR" sz="1416">
                <a:solidFill>
                  <a:srgbClr val="000000"/>
                </a:solidFill>
                <a:latin typeface="Arial"/>
                <a:ea typeface="Arial"/>
                <a:cs typeface="Arial"/>
                <a:sym typeface="Arial"/>
              </a:rPr>
              <a:t>“A pesquisa bibliográfica, ou de fontes secundárias, abrange toda bibliografia já tornada pública em relação ao tema de estudo, desde publicações avulsas, boletins, jornais, revistas, livros, pesquisas, monografias, teses, material cartográfico etc. Sua finalidade é colocar o pesquisador em contato direto com tudo o que foi escrito, dito ou filmado sobre determinado assunto…” (LAKATOS e MARCONI, 2003 p.183).</a:t>
            </a:r>
            <a:endParaRPr sz="1416">
              <a:solidFill>
                <a:srgbClr val="000000"/>
              </a:solidFill>
              <a:latin typeface="Arial"/>
              <a:ea typeface="Arial"/>
              <a:cs typeface="Arial"/>
              <a:sym typeface="Arial"/>
            </a:endParaRPr>
          </a:p>
          <a:p>
            <a:pPr marL="1439999" marR="1905" lvl="0" indent="0" algn="just" rtl="0">
              <a:lnSpc>
                <a:spcPct val="100000"/>
              </a:lnSpc>
              <a:spcBef>
                <a:spcPts val="0"/>
              </a:spcBef>
              <a:spcAft>
                <a:spcPts val="0"/>
              </a:spcAft>
              <a:buNone/>
            </a:pPr>
            <a:endParaRPr sz="1200">
              <a:solidFill>
                <a:srgbClr val="000000"/>
              </a:solidFill>
              <a:latin typeface="Arial"/>
              <a:ea typeface="Arial"/>
              <a:cs typeface="Arial"/>
              <a:sym typeface="Arial"/>
            </a:endParaRPr>
          </a:p>
          <a:p>
            <a:pPr marL="0" marR="1905" lvl="0" indent="457200" algn="just" rtl="0">
              <a:lnSpc>
                <a:spcPct val="150000"/>
              </a:lnSpc>
              <a:spcBef>
                <a:spcPts val="0"/>
              </a:spcBef>
              <a:spcAft>
                <a:spcPts val="0"/>
              </a:spcAft>
              <a:buNone/>
            </a:pPr>
            <a:r>
              <a:rPr lang="pt-BR" sz="1600">
                <a:solidFill>
                  <a:srgbClr val="000000"/>
                </a:solidFill>
                <a:latin typeface="Arial"/>
                <a:ea typeface="Arial"/>
                <a:cs typeface="Arial"/>
                <a:sym typeface="Arial"/>
              </a:rPr>
              <a:t>Também nesse artigo será utilizada a pesquisa documental, pois será analisada a LDB.</a:t>
            </a:r>
            <a:endParaRPr sz="1600">
              <a:solidFill>
                <a:srgbClr val="000000"/>
              </a:solidFill>
              <a:latin typeface="Arial"/>
              <a:ea typeface="Arial"/>
              <a:cs typeface="Arial"/>
              <a:sym typeface="Arial"/>
            </a:endParaRPr>
          </a:p>
          <a:p>
            <a:pPr marL="1439999" marR="1905" lvl="0" indent="0" algn="just" rtl="0">
              <a:lnSpc>
                <a:spcPct val="100000"/>
              </a:lnSpc>
              <a:spcBef>
                <a:spcPts val="0"/>
              </a:spcBef>
              <a:spcAft>
                <a:spcPts val="0"/>
              </a:spcAft>
              <a:buNone/>
            </a:pPr>
            <a:endParaRPr sz="1600">
              <a:solidFill>
                <a:srgbClr val="000000"/>
              </a:solidFill>
              <a:latin typeface="Arial"/>
              <a:ea typeface="Arial"/>
              <a:cs typeface="Arial"/>
              <a:sym typeface="Arial"/>
            </a:endParaRPr>
          </a:p>
          <a:p>
            <a:pPr marL="1439999" marR="1905" lvl="0" indent="0" algn="just" rtl="0">
              <a:lnSpc>
                <a:spcPct val="100000"/>
              </a:lnSpc>
              <a:spcBef>
                <a:spcPts val="0"/>
              </a:spcBef>
              <a:spcAft>
                <a:spcPts val="0"/>
              </a:spcAft>
              <a:buNone/>
            </a:pPr>
            <a:r>
              <a:rPr lang="pt-BR" sz="1600">
                <a:solidFill>
                  <a:srgbClr val="000000"/>
                </a:solidFill>
                <a:latin typeface="Arial"/>
                <a:ea typeface="Arial"/>
                <a:cs typeface="Arial"/>
                <a:sym typeface="Arial"/>
              </a:rPr>
              <a:t>A característica da pesquisa documental é que a fonte de coleta de dados está restrita a documentos, escritos ou não, constituindo o que se denomina de fontes primárias. Estas podem ser feitas no momento em que o fato ou fenômeno ocorre, ou depois (LAKATOS e MARCONI, 2003 p.174).</a:t>
            </a:r>
            <a:endParaRPr sz="1600">
              <a:solidFill>
                <a:srgbClr val="000000"/>
              </a:solidFill>
              <a:latin typeface="Arial"/>
              <a:ea typeface="Arial"/>
              <a:cs typeface="Arial"/>
              <a:sym typeface="Arial"/>
            </a:endParaRPr>
          </a:p>
          <a:p>
            <a:pPr marL="1439999" marR="1905" lvl="0" indent="0" algn="just" rtl="0">
              <a:lnSpc>
                <a:spcPct val="100000"/>
              </a:lnSpc>
              <a:spcBef>
                <a:spcPts val="0"/>
              </a:spcBef>
              <a:spcAft>
                <a:spcPts val="0"/>
              </a:spcAft>
              <a:buNone/>
            </a:pPr>
            <a:endParaRPr sz="1600">
              <a:solidFill>
                <a:srgbClr val="000000"/>
              </a:solidFill>
              <a:latin typeface="Arial"/>
              <a:ea typeface="Arial"/>
              <a:cs typeface="Arial"/>
              <a:sym typeface="Arial"/>
            </a:endParaRPr>
          </a:p>
          <a:p>
            <a:pPr marL="0" marR="1905" lvl="0" indent="457200" algn="just" rtl="0">
              <a:lnSpc>
                <a:spcPct val="150000"/>
              </a:lnSpc>
              <a:spcBef>
                <a:spcPts val="0"/>
              </a:spcBef>
              <a:spcAft>
                <a:spcPts val="0"/>
              </a:spcAft>
              <a:buNone/>
            </a:pPr>
            <a:r>
              <a:rPr lang="pt-BR" sz="1600">
                <a:solidFill>
                  <a:srgbClr val="000000"/>
                </a:solidFill>
                <a:latin typeface="Arial"/>
                <a:ea typeface="Arial"/>
                <a:cs typeface="Arial"/>
                <a:sym typeface="Arial"/>
              </a:rPr>
              <a:t>Nesse caso serão trazidas novas discussões com um novo olhar para a LDB, propondo novos meios para aproveitamento das várias possibilidades que a mesma nos traz para uma nova escola.</a:t>
            </a:r>
            <a:r>
              <a:rPr lang="pt-BR" sz="1200">
                <a:solidFill>
                  <a:srgbClr val="000000"/>
                </a:solidFill>
                <a:latin typeface="Arial"/>
                <a:ea typeface="Arial"/>
                <a:cs typeface="Arial"/>
                <a:sym typeface="Arial"/>
              </a:rPr>
              <a:t> </a:t>
            </a:r>
            <a:endParaRPr sz="1200">
              <a:solidFill>
                <a:srgbClr val="000000"/>
              </a:solidFill>
              <a:latin typeface="Arial"/>
              <a:ea typeface="Arial"/>
              <a:cs typeface="Arial"/>
              <a:sym typeface="Arial"/>
            </a:endParaRPr>
          </a:p>
          <a:p>
            <a:pPr marL="0" marR="1905" lvl="0" indent="448944" algn="just" rtl="0">
              <a:lnSpc>
                <a:spcPct val="150000"/>
              </a:lnSpc>
              <a:spcBef>
                <a:spcPts val="0"/>
              </a:spcBef>
              <a:spcAft>
                <a:spcPts val="0"/>
              </a:spcAft>
              <a:buNone/>
            </a:pPr>
            <a:endParaRPr sz="160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TEMA</a:t>
            </a:r>
            <a:endParaRPr/>
          </a:p>
        </p:txBody>
      </p:sp>
      <p:sp>
        <p:nvSpPr>
          <p:cNvPr id="73" name="Google Shape;73;p14"/>
          <p:cNvSpPr txBox="1">
            <a:spLocks noGrp="1"/>
          </p:cNvSpPr>
          <p:nvPr>
            <p:ph type="body" idx="1"/>
          </p:nvPr>
        </p:nvSpPr>
        <p:spPr>
          <a:xfrm>
            <a:off x="311700" y="1266325"/>
            <a:ext cx="8442600" cy="1407300"/>
          </a:xfrm>
          <a:prstGeom prst="rect">
            <a:avLst/>
          </a:prstGeom>
        </p:spPr>
        <p:txBody>
          <a:bodyPr spcFirstLastPara="1" wrap="square" lIns="91425" tIns="91425" rIns="91425" bIns="91425" anchor="t" anchorCtr="0">
            <a:normAutofit/>
          </a:bodyPr>
          <a:lstStyle/>
          <a:p>
            <a:pPr marL="0" lvl="0" indent="450215" algn="just" rtl="0">
              <a:lnSpc>
                <a:spcPct val="100000"/>
              </a:lnSpc>
              <a:spcBef>
                <a:spcPts val="545"/>
              </a:spcBef>
              <a:spcAft>
                <a:spcPts val="0"/>
              </a:spcAft>
              <a:buNone/>
            </a:pPr>
            <a:endParaRPr sz="1600">
              <a:solidFill>
                <a:srgbClr val="000000"/>
              </a:solidFill>
              <a:latin typeface="Arial"/>
              <a:ea typeface="Arial"/>
              <a:cs typeface="Arial"/>
              <a:sym typeface="Arial"/>
            </a:endParaRPr>
          </a:p>
          <a:p>
            <a:pPr marL="0" lvl="0" indent="450215" algn="just" rtl="0">
              <a:lnSpc>
                <a:spcPct val="150000"/>
              </a:lnSpc>
              <a:spcBef>
                <a:spcPts val="0"/>
              </a:spcBef>
              <a:spcAft>
                <a:spcPts val="0"/>
              </a:spcAft>
              <a:buNone/>
            </a:pPr>
            <a:r>
              <a:rPr lang="pt-BR" sz="1600">
                <a:solidFill>
                  <a:srgbClr val="000000"/>
                </a:solidFill>
                <a:latin typeface="Arial"/>
                <a:ea typeface="Arial"/>
                <a:cs typeface="Arial"/>
                <a:sym typeface="Arial"/>
              </a:rPr>
              <a:t>O presente trabalho terá como tema principal as possibilidades abertas pela LDB (Lei nº 9.394, de 1996) para a gestão escolar na construção de escolas que superem o modelo tradicional. </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PROBLEMA</a:t>
            </a:r>
            <a:endParaRPr/>
          </a:p>
        </p:txBody>
      </p:sp>
      <p:sp>
        <p:nvSpPr>
          <p:cNvPr id="79" name="Google Shape;79;p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457200" algn="just" rtl="0">
              <a:lnSpc>
                <a:spcPct val="150000"/>
              </a:lnSpc>
              <a:spcBef>
                <a:spcPts val="50"/>
              </a:spcBef>
              <a:spcAft>
                <a:spcPts val="0"/>
              </a:spcAft>
              <a:buNone/>
            </a:pPr>
            <a:r>
              <a:rPr lang="pt-BR" sz="1600">
                <a:solidFill>
                  <a:srgbClr val="000000"/>
                </a:solidFill>
                <a:latin typeface="Arial"/>
                <a:ea typeface="Arial"/>
                <a:cs typeface="Arial"/>
                <a:sym typeface="Arial"/>
              </a:rPr>
              <a:t>Por que ainda estamos presos a um modelo tradicional de escola? O que a LDB nos oferece para criarmos uma nova escola? </a:t>
            </a:r>
            <a:endParaRPr sz="1600">
              <a:solidFill>
                <a:srgbClr val="000000"/>
              </a:solidFill>
              <a:latin typeface="Arial"/>
              <a:ea typeface="Arial"/>
              <a:cs typeface="Arial"/>
              <a:sym typeface="Arial"/>
            </a:endParaRPr>
          </a:p>
          <a:p>
            <a:pPr marL="0" lvl="0" indent="457200" algn="just" rtl="0">
              <a:lnSpc>
                <a:spcPct val="150000"/>
              </a:lnSpc>
              <a:spcBef>
                <a:spcPts val="50"/>
              </a:spcBef>
              <a:spcAft>
                <a:spcPts val="0"/>
              </a:spcAft>
              <a:buNone/>
            </a:pPr>
            <a:r>
              <a:rPr lang="pt-BR" sz="1600">
                <a:solidFill>
                  <a:srgbClr val="000000"/>
                </a:solidFill>
                <a:latin typeface="Arial"/>
                <a:ea typeface="Arial"/>
                <a:cs typeface="Arial"/>
                <a:sym typeface="Arial"/>
              </a:rPr>
              <a:t>Essas e outras perguntas serão as norteadoras do meu trabalho passando por reflexões acerca do modelo tradicional escolar e quais são as possibilidades que a LDB permite para a equipe gestora e para os professores estruturarem um novo modelo de escola, mais cativante e mais humanizada para os alunos, trazendo-os como protagonistas e participantes ativos da comunidade escolar. </a:t>
            </a:r>
            <a:endParaRPr sz="1600">
              <a:solidFill>
                <a:srgbClr val="000000"/>
              </a:solidFill>
              <a:latin typeface="Arial"/>
              <a:ea typeface="Arial"/>
              <a:cs typeface="Arial"/>
              <a:sym typeface="Arial"/>
            </a:endParaRPr>
          </a:p>
          <a:p>
            <a:pPr marL="0" lvl="0" indent="457200" algn="just" rtl="0">
              <a:lnSpc>
                <a:spcPct val="150000"/>
              </a:lnSpc>
              <a:spcBef>
                <a:spcPts val="50"/>
              </a:spcBef>
              <a:spcAft>
                <a:spcPts val="0"/>
              </a:spcAft>
              <a:buNone/>
            </a:pPr>
            <a:endParaRPr sz="160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OBJETIVOS</a:t>
            </a:r>
            <a:endParaRPr/>
          </a:p>
        </p:txBody>
      </p:sp>
      <p:sp>
        <p:nvSpPr>
          <p:cNvPr id="85" name="Google Shape;85;p16"/>
          <p:cNvSpPr txBox="1">
            <a:spLocks noGrp="1"/>
          </p:cNvSpPr>
          <p:nvPr>
            <p:ph type="body" idx="1"/>
          </p:nvPr>
        </p:nvSpPr>
        <p:spPr>
          <a:xfrm>
            <a:off x="311700" y="1152425"/>
            <a:ext cx="8520600" cy="3416700"/>
          </a:xfrm>
          <a:prstGeom prst="rect">
            <a:avLst/>
          </a:prstGeom>
        </p:spPr>
        <p:txBody>
          <a:bodyPr spcFirstLastPara="1" wrap="square" lIns="91425" tIns="91425" rIns="91425" bIns="91425" anchor="t" anchorCtr="0">
            <a:normAutofit fontScale="92500" lnSpcReduction="10000"/>
          </a:bodyPr>
          <a:lstStyle/>
          <a:p>
            <a:pPr marL="0" lvl="0" indent="270510" algn="just" rtl="0">
              <a:lnSpc>
                <a:spcPct val="150000"/>
              </a:lnSpc>
              <a:spcBef>
                <a:spcPts val="0"/>
              </a:spcBef>
              <a:spcAft>
                <a:spcPts val="0"/>
              </a:spcAft>
              <a:buNone/>
            </a:pPr>
            <a:r>
              <a:rPr lang="pt-BR" sz="1600">
                <a:solidFill>
                  <a:srgbClr val="000000"/>
                </a:solidFill>
                <a:latin typeface="Arial"/>
                <a:ea typeface="Arial"/>
                <a:cs typeface="Arial"/>
                <a:sym typeface="Arial"/>
              </a:rPr>
              <a:t>Como objetivos pretendo apresentar os seguintes tópicos:</a:t>
            </a:r>
            <a:endParaRPr sz="1600">
              <a:solidFill>
                <a:srgbClr val="000000"/>
              </a:solidFill>
              <a:latin typeface="Arial"/>
              <a:ea typeface="Arial"/>
              <a:cs typeface="Arial"/>
              <a:sym typeface="Arial"/>
            </a:endParaRPr>
          </a:p>
          <a:p>
            <a:pPr marL="457200" lvl="0" indent="-322580" algn="just" rtl="0">
              <a:lnSpc>
                <a:spcPct val="150000"/>
              </a:lnSpc>
              <a:spcBef>
                <a:spcPts val="5"/>
              </a:spcBef>
              <a:spcAft>
                <a:spcPts val="0"/>
              </a:spcAft>
              <a:buClr>
                <a:srgbClr val="000000"/>
              </a:buClr>
              <a:buSzPct val="100000"/>
              <a:buFont typeface="Arial"/>
              <a:buAutoNum type="alphaLcParenR"/>
            </a:pPr>
            <a:r>
              <a:rPr lang="pt-BR" sz="1600">
                <a:solidFill>
                  <a:srgbClr val="000000"/>
                </a:solidFill>
                <a:latin typeface="Arial"/>
                <a:ea typeface="Arial"/>
                <a:cs typeface="Arial"/>
                <a:sym typeface="Arial"/>
              </a:rPr>
              <a:t>Na primeira parte do artigo o objetivo será desenvolver as principais características do modelo escolar tradicional em geral, e em particular no Brasil. Definindo o conceito de educação tradicional, escola tradicional e como eles ainda influenciam o modelo escolar atual. </a:t>
            </a:r>
            <a:endParaRPr sz="1600">
              <a:solidFill>
                <a:srgbClr val="000000"/>
              </a:solidFill>
              <a:latin typeface="Arial"/>
              <a:ea typeface="Arial"/>
              <a:cs typeface="Arial"/>
              <a:sym typeface="Arial"/>
            </a:endParaRPr>
          </a:p>
          <a:p>
            <a:pPr marL="457200" lvl="0" indent="-322580" algn="just" rtl="0">
              <a:lnSpc>
                <a:spcPct val="150000"/>
              </a:lnSpc>
              <a:spcBef>
                <a:spcPts val="5"/>
              </a:spcBef>
              <a:spcAft>
                <a:spcPts val="0"/>
              </a:spcAft>
              <a:buClr>
                <a:srgbClr val="000000"/>
              </a:buClr>
              <a:buSzPct val="100000"/>
              <a:buFont typeface="Arial"/>
              <a:buAutoNum type="alphaLcParenR"/>
            </a:pPr>
            <a:r>
              <a:rPr lang="pt-BR" sz="1600">
                <a:solidFill>
                  <a:srgbClr val="000000"/>
                </a:solidFill>
                <a:latin typeface="Arial"/>
                <a:ea typeface="Arial"/>
                <a:cs typeface="Arial"/>
                <a:sym typeface="Arial"/>
              </a:rPr>
              <a:t>Na segunda parte será feita uma análise da LDB, tentando perceber nela quais as características centrais do sistema educacional brasileiro, bem como as possibilidades que a lei abre para uma escola que tenha uma educação participativa. Definindo os conceitos  de escola nova e educação participativa focada no aluno como protagonista. </a:t>
            </a:r>
            <a:endParaRPr sz="1600">
              <a:solidFill>
                <a:srgbClr val="000000"/>
              </a:solidFill>
              <a:latin typeface="Arial"/>
              <a:ea typeface="Arial"/>
              <a:cs typeface="Arial"/>
              <a:sym typeface="Arial"/>
            </a:endParaRPr>
          </a:p>
          <a:p>
            <a:pPr marL="457200" lvl="0" indent="-322580" algn="just" rtl="0">
              <a:lnSpc>
                <a:spcPct val="150000"/>
              </a:lnSpc>
              <a:spcBef>
                <a:spcPts val="5"/>
              </a:spcBef>
              <a:spcAft>
                <a:spcPts val="0"/>
              </a:spcAft>
              <a:buClr>
                <a:srgbClr val="000000"/>
              </a:buClr>
              <a:buSzPct val="100000"/>
              <a:buFont typeface="Arial"/>
              <a:buAutoNum type="alphaLcParenR"/>
            </a:pPr>
            <a:r>
              <a:rPr lang="pt-BR" sz="1600">
                <a:solidFill>
                  <a:srgbClr val="000000"/>
                </a:solidFill>
                <a:latin typeface="Arial"/>
                <a:ea typeface="Arial"/>
                <a:cs typeface="Arial"/>
                <a:sym typeface="Arial"/>
              </a:rPr>
              <a:t>E por fim o artigo refletirá sobre o papel do gestor diante dessas possibilidades e desafios. </a:t>
            </a:r>
            <a:endParaRPr sz="1600">
              <a:solidFill>
                <a:srgbClr val="000000"/>
              </a:solidFill>
              <a:latin typeface="Arial"/>
              <a:ea typeface="Arial"/>
              <a:cs typeface="Arial"/>
              <a:sym typeface="Arial"/>
            </a:endParaRPr>
          </a:p>
          <a:p>
            <a:pPr marL="0" lvl="0" indent="0" algn="l" rtl="0">
              <a:spcBef>
                <a:spcPts val="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311700" y="47937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JUSTIFICATIVA </a:t>
            </a:r>
            <a:endParaRPr/>
          </a:p>
        </p:txBody>
      </p:sp>
      <p:sp>
        <p:nvSpPr>
          <p:cNvPr id="91" name="Google Shape;91;p17"/>
          <p:cNvSpPr txBox="1">
            <a:spLocks noGrp="1"/>
          </p:cNvSpPr>
          <p:nvPr>
            <p:ph type="body" idx="1"/>
          </p:nvPr>
        </p:nvSpPr>
        <p:spPr>
          <a:xfrm>
            <a:off x="311700" y="1186775"/>
            <a:ext cx="8520600" cy="3382200"/>
          </a:xfrm>
          <a:prstGeom prst="rect">
            <a:avLst/>
          </a:prstGeom>
        </p:spPr>
        <p:txBody>
          <a:bodyPr spcFirstLastPara="1" wrap="square" lIns="91425" tIns="91425" rIns="91425" bIns="91425" anchor="t" anchorCtr="0">
            <a:normAutofit/>
          </a:bodyPr>
          <a:lstStyle/>
          <a:p>
            <a:pPr marL="1439999" marR="1905" lvl="0" indent="0" algn="just" rtl="0">
              <a:lnSpc>
                <a:spcPct val="100000"/>
              </a:lnSpc>
              <a:spcBef>
                <a:spcPts val="0"/>
              </a:spcBef>
              <a:spcAft>
                <a:spcPts val="0"/>
              </a:spcAft>
              <a:buNone/>
            </a:pPr>
            <a:r>
              <a:rPr lang="pt-BR" sz="1200">
                <a:solidFill>
                  <a:srgbClr val="000000"/>
                </a:solidFill>
                <a:latin typeface="Arial"/>
                <a:ea typeface="Arial"/>
                <a:cs typeface="Arial"/>
                <a:sym typeface="Arial"/>
              </a:rPr>
              <a:t>Tudo que nos é familiar tende a ser visto como natural; quando isso ocorre, naturalizamos o que nos rodeia, os contatos e as relações que mantemos com o que nos cerca, como se sua existência fosse resultado da espontaneidade, como se sempre tivesse existido e, inevitavelmente, tivesse de existir. (SACRISTÁN, 2005, p.11)</a:t>
            </a:r>
            <a:endParaRPr sz="1200">
              <a:solidFill>
                <a:srgbClr val="000000"/>
              </a:solidFill>
              <a:latin typeface="Arial"/>
              <a:ea typeface="Arial"/>
              <a:cs typeface="Arial"/>
              <a:sym typeface="Arial"/>
            </a:endParaRPr>
          </a:p>
          <a:p>
            <a:pPr marL="1439999" marR="1905" lvl="0" indent="0" algn="just" rtl="0">
              <a:lnSpc>
                <a:spcPct val="100000"/>
              </a:lnSpc>
              <a:spcBef>
                <a:spcPts val="0"/>
              </a:spcBef>
              <a:spcAft>
                <a:spcPts val="0"/>
              </a:spcAft>
              <a:buNone/>
            </a:pPr>
            <a:endParaRPr sz="1200">
              <a:solidFill>
                <a:srgbClr val="000000"/>
              </a:solidFill>
              <a:latin typeface="Arial"/>
              <a:ea typeface="Arial"/>
              <a:cs typeface="Arial"/>
              <a:sym typeface="Arial"/>
            </a:endParaRPr>
          </a:p>
          <a:p>
            <a:pPr marL="0" marR="1905" lvl="0" indent="450215" algn="just" rtl="0">
              <a:lnSpc>
                <a:spcPct val="150000"/>
              </a:lnSpc>
              <a:spcBef>
                <a:spcPts val="0"/>
              </a:spcBef>
              <a:spcAft>
                <a:spcPts val="0"/>
              </a:spcAft>
              <a:buNone/>
            </a:pPr>
            <a:r>
              <a:rPr lang="pt-BR" sz="1600">
                <a:solidFill>
                  <a:srgbClr val="000000"/>
                </a:solidFill>
                <a:latin typeface="Arial"/>
                <a:ea typeface="Arial"/>
                <a:cs typeface="Arial"/>
                <a:sym typeface="Arial"/>
              </a:rPr>
              <a:t>Gostaria de discutir no meu artigo questões sobre a educação atual, o fazer a rotina na escola e na sala de aula. Por que fazemos como fazemos? Porque nos é familiar? Ou estamos acomodados nas rotinas?</a:t>
            </a:r>
            <a:endParaRPr sz="1600">
              <a:solidFill>
                <a:srgbClr val="000000"/>
              </a:solidFill>
              <a:latin typeface="Arial"/>
              <a:ea typeface="Arial"/>
              <a:cs typeface="Arial"/>
              <a:sym typeface="Arial"/>
            </a:endParaRPr>
          </a:p>
          <a:p>
            <a:pPr marL="0" marR="1905" lvl="0" indent="450215" algn="just" rtl="0">
              <a:lnSpc>
                <a:spcPct val="150000"/>
              </a:lnSpc>
              <a:spcBef>
                <a:spcPts val="0"/>
              </a:spcBef>
              <a:spcAft>
                <a:spcPts val="0"/>
              </a:spcAft>
              <a:buNone/>
            </a:pPr>
            <a:r>
              <a:rPr lang="pt-BR" sz="1600">
                <a:solidFill>
                  <a:srgbClr val="000000"/>
                </a:solidFill>
                <a:latin typeface="Arial"/>
                <a:ea typeface="Arial"/>
                <a:cs typeface="Arial"/>
                <a:sym typeface="Arial"/>
              </a:rPr>
              <a:t>Estamos ensinando os alunos a serem protagonistas ou espectadores?</a:t>
            </a:r>
            <a:endParaRPr sz="1600">
              <a:solidFill>
                <a:srgbClr val="000000"/>
              </a:solidFill>
              <a:latin typeface="Arial"/>
              <a:ea typeface="Arial"/>
              <a:cs typeface="Arial"/>
              <a:sym typeface="Arial"/>
            </a:endParaRPr>
          </a:p>
          <a:p>
            <a:pPr marL="0" marR="1905" lvl="0" indent="450215" algn="just" rtl="0">
              <a:lnSpc>
                <a:spcPct val="150000"/>
              </a:lnSpc>
              <a:spcBef>
                <a:spcPts val="0"/>
              </a:spcBef>
              <a:spcAft>
                <a:spcPts val="0"/>
              </a:spcAft>
              <a:buNone/>
            </a:pPr>
            <a:r>
              <a:rPr lang="pt-BR" sz="1600">
                <a:solidFill>
                  <a:srgbClr val="000000"/>
                </a:solidFill>
                <a:latin typeface="Arial"/>
                <a:ea typeface="Arial"/>
                <a:cs typeface="Arial"/>
                <a:sym typeface="Arial"/>
              </a:rPr>
              <a:t>O professor não pode naturalizar que as crianças sejam meros “copistas”, ensinando os alunos a apenas copiar e ficar em silêncio</a:t>
            </a:r>
            <a:endParaRPr sz="160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380425" y="593950"/>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JUSTIFICATIVA</a:t>
            </a:r>
            <a:endParaRPr/>
          </a:p>
        </p:txBody>
      </p:sp>
      <p:sp>
        <p:nvSpPr>
          <p:cNvPr id="97" name="Google Shape;97;p18"/>
          <p:cNvSpPr txBox="1">
            <a:spLocks noGrp="1"/>
          </p:cNvSpPr>
          <p:nvPr>
            <p:ph type="body" idx="1"/>
          </p:nvPr>
        </p:nvSpPr>
        <p:spPr>
          <a:xfrm>
            <a:off x="472050" y="1415225"/>
            <a:ext cx="8520600" cy="3302700"/>
          </a:xfrm>
          <a:prstGeom prst="rect">
            <a:avLst/>
          </a:prstGeom>
        </p:spPr>
        <p:txBody>
          <a:bodyPr spcFirstLastPara="1" wrap="square" lIns="91425" tIns="91425" rIns="91425" bIns="91425" anchor="t" anchorCtr="0">
            <a:normAutofit/>
          </a:bodyPr>
          <a:lstStyle/>
          <a:p>
            <a:pPr marL="0" marR="1905" lvl="0" indent="450215" algn="just" rtl="0">
              <a:lnSpc>
                <a:spcPct val="150000"/>
              </a:lnSpc>
              <a:spcBef>
                <a:spcPts val="0"/>
              </a:spcBef>
              <a:spcAft>
                <a:spcPts val="0"/>
              </a:spcAft>
              <a:buNone/>
            </a:pPr>
            <a:endParaRPr sz="1600">
              <a:solidFill>
                <a:srgbClr val="000000"/>
              </a:solidFill>
              <a:latin typeface="Arial"/>
              <a:ea typeface="Arial"/>
              <a:cs typeface="Arial"/>
              <a:sym typeface="Arial"/>
            </a:endParaRPr>
          </a:p>
          <a:p>
            <a:pPr marL="0" marR="1905" lvl="0" indent="450215" algn="just" rtl="0">
              <a:lnSpc>
                <a:spcPct val="150000"/>
              </a:lnSpc>
              <a:spcBef>
                <a:spcPts val="0"/>
              </a:spcBef>
              <a:spcAft>
                <a:spcPts val="0"/>
              </a:spcAft>
              <a:buNone/>
            </a:pPr>
            <a:r>
              <a:rPr lang="pt-BR" sz="1600">
                <a:solidFill>
                  <a:srgbClr val="000000"/>
                </a:solidFill>
                <a:highlight>
                  <a:srgbClr val="FFFFFF"/>
                </a:highlight>
                <a:latin typeface="Arial"/>
                <a:ea typeface="Arial"/>
                <a:cs typeface="Arial"/>
                <a:sym typeface="Arial"/>
              </a:rPr>
              <a:t>Gostaria de trazer para o meu artigo um olhar para a LDB explorando quais caminhos a lei permite para que os professores e a gestão escolar possam transformar o cotidiano da escola através da educação participativa, estimulando os alunos a serem pesquisadores e protagonistas do seu aprendizado. </a:t>
            </a:r>
            <a:endParaRPr sz="1600">
              <a:solidFill>
                <a:srgbClr val="000000"/>
              </a:solidFill>
              <a:highlight>
                <a:srgbClr val="FFFFFF"/>
              </a:highlight>
              <a:latin typeface="Arial"/>
              <a:ea typeface="Arial"/>
              <a:cs typeface="Arial"/>
              <a:sym typeface="Arial"/>
            </a:endParaRPr>
          </a:p>
          <a:p>
            <a:pPr marL="0" marR="1905" lvl="0" indent="450215" algn="just" rtl="0">
              <a:lnSpc>
                <a:spcPct val="150000"/>
              </a:lnSpc>
              <a:spcBef>
                <a:spcPts val="0"/>
              </a:spcBef>
              <a:spcAft>
                <a:spcPts val="0"/>
              </a:spcAft>
              <a:buNone/>
            </a:pPr>
            <a:endParaRPr sz="160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254425" y="170100"/>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JUSTIFICATIVA</a:t>
            </a:r>
            <a:endParaRPr/>
          </a:p>
        </p:txBody>
      </p:sp>
      <p:sp>
        <p:nvSpPr>
          <p:cNvPr id="103" name="Google Shape;103;p19"/>
          <p:cNvSpPr txBox="1">
            <a:spLocks noGrp="1"/>
          </p:cNvSpPr>
          <p:nvPr>
            <p:ph type="body" idx="1"/>
          </p:nvPr>
        </p:nvSpPr>
        <p:spPr>
          <a:xfrm>
            <a:off x="311700" y="783550"/>
            <a:ext cx="8520600" cy="4215600"/>
          </a:xfrm>
          <a:prstGeom prst="rect">
            <a:avLst/>
          </a:prstGeom>
        </p:spPr>
        <p:txBody>
          <a:bodyPr spcFirstLastPara="1" wrap="square" lIns="91425" tIns="91425" rIns="91425" bIns="91425" anchor="t" anchorCtr="0">
            <a:normAutofit fontScale="85000" lnSpcReduction="10000"/>
          </a:bodyPr>
          <a:lstStyle/>
          <a:p>
            <a:pPr marL="0" lvl="0" indent="12700" algn="just" rtl="0">
              <a:spcBef>
                <a:spcPts val="1200"/>
              </a:spcBef>
              <a:spcAft>
                <a:spcPts val="0"/>
              </a:spcAft>
              <a:buNone/>
            </a:pPr>
            <a:r>
              <a:rPr lang="pt-BR" sz="1850" b="1">
                <a:solidFill>
                  <a:srgbClr val="000000"/>
                </a:solidFill>
                <a:latin typeface="Arial"/>
                <a:ea typeface="Arial"/>
                <a:cs typeface="Arial"/>
                <a:sym typeface="Arial"/>
              </a:rPr>
              <a:t>Art. 12.</a:t>
            </a:r>
            <a:r>
              <a:rPr lang="pt-BR" sz="1600">
                <a:solidFill>
                  <a:srgbClr val="000000"/>
                </a:solidFill>
                <a:latin typeface="Arial"/>
                <a:ea typeface="Arial"/>
                <a:cs typeface="Arial"/>
                <a:sym typeface="Arial"/>
              </a:rPr>
              <a:t> </a:t>
            </a:r>
            <a:r>
              <a:rPr lang="pt-BR" sz="2000">
                <a:solidFill>
                  <a:srgbClr val="000000"/>
                </a:solidFill>
                <a:latin typeface="Arial"/>
                <a:ea typeface="Arial"/>
                <a:cs typeface="Arial"/>
                <a:sym typeface="Arial"/>
              </a:rPr>
              <a:t>Os estabelecimentos de ensino, respeitadas as normas comuns e as do seu sistema de ensino, terão a incumbência de:</a:t>
            </a:r>
            <a:endParaRPr sz="2000">
              <a:solidFill>
                <a:srgbClr val="000000"/>
              </a:solidFill>
              <a:latin typeface="Arial"/>
              <a:ea typeface="Arial"/>
              <a:cs typeface="Arial"/>
              <a:sym typeface="Arial"/>
            </a:endParaRPr>
          </a:p>
          <a:p>
            <a:pPr marL="0" lvl="0" indent="12700" algn="just" rtl="0">
              <a:spcBef>
                <a:spcPts val="1200"/>
              </a:spcBef>
              <a:spcAft>
                <a:spcPts val="0"/>
              </a:spcAft>
              <a:buNone/>
            </a:pPr>
            <a:r>
              <a:rPr lang="pt-BR" sz="2050">
                <a:solidFill>
                  <a:srgbClr val="000000"/>
                </a:solidFill>
                <a:latin typeface="Arial"/>
                <a:ea typeface="Arial"/>
                <a:cs typeface="Arial"/>
                <a:sym typeface="Arial"/>
              </a:rPr>
              <a:t>I - elaborar e executar sua proposta pedagógica;</a:t>
            </a:r>
            <a:endParaRPr sz="2050">
              <a:solidFill>
                <a:srgbClr val="000000"/>
              </a:solidFill>
              <a:latin typeface="Arial"/>
              <a:ea typeface="Arial"/>
              <a:cs typeface="Arial"/>
              <a:sym typeface="Arial"/>
            </a:endParaRPr>
          </a:p>
          <a:p>
            <a:pPr marL="0" lvl="0" indent="12700" algn="just" rtl="0">
              <a:spcBef>
                <a:spcPts val="1200"/>
              </a:spcBef>
              <a:spcAft>
                <a:spcPts val="0"/>
              </a:spcAft>
              <a:buNone/>
            </a:pPr>
            <a:r>
              <a:rPr lang="pt-BR" sz="2050" b="1">
                <a:solidFill>
                  <a:srgbClr val="000000"/>
                </a:solidFill>
                <a:latin typeface="Arial"/>
                <a:ea typeface="Arial"/>
                <a:cs typeface="Arial"/>
                <a:sym typeface="Arial"/>
              </a:rPr>
              <a:t>Art. 13.</a:t>
            </a:r>
            <a:r>
              <a:rPr lang="pt-BR" sz="2050">
                <a:solidFill>
                  <a:srgbClr val="000000"/>
                </a:solidFill>
                <a:latin typeface="Arial"/>
                <a:ea typeface="Arial"/>
                <a:cs typeface="Arial"/>
                <a:sym typeface="Arial"/>
              </a:rPr>
              <a:t> Os docentes incumbir-se-ão de:</a:t>
            </a:r>
            <a:endParaRPr sz="2050">
              <a:solidFill>
                <a:srgbClr val="000000"/>
              </a:solidFill>
              <a:latin typeface="Arial"/>
              <a:ea typeface="Arial"/>
              <a:cs typeface="Arial"/>
              <a:sym typeface="Arial"/>
            </a:endParaRPr>
          </a:p>
          <a:p>
            <a:pPr marL="0" lvl="0" indent="12700" algn="just" rtl="0">
              <a:spcBef>
                <a:spcPts val="1200"/>
              </a:spcBef>
              <a:spcAft>
                <a:spcPts val="0"/>
              </a:spcAft>
              <a:buNone/>
            </a:pPr>
            <a:r>
              <a:rPr lang="pt-BR" sz="2050">
                <a:solidFill>
                  <a:srgbClr val="000000"/>
                </a:solidFill>
                <a:latin typeface="Arial"/>
                <a:ea typeface="Arial"/>
                <a:cs typeface="Arial"/>
                <a:sym typeface="Arial"/>
              </a:rPr>
              <a:t>I - participar da elaboração da proposta pedagógica do estabelecimento de ensino;</a:t>
            </a:r>
            <a:endParaRPr sz="2050">
              <a:solidFill>
                <a:srgbClr val="000000"/>
              </a:solidFill>
              <a:latin typeface="Arial"/>
              <a:ea typeface="Arial"/>
              <a:cs typeface="Arial"/>
              <a:sym typeface="Arial"/>
            </a:endParaRPr>
          </a:p>
          <a:p>
            <a:pPr marL="0" lvl="0" indent="12700" algn="just" rtl="0">
              <a:spcBef>
                <a:spcPts val="1200"/>
              </a:spcBef>
              <a:spcAft>
                <a:spcPts val="0"/>
              </a:spcAft>
              <a:buNone/>
            </a:pPr>
            <a:r>
              <a:rPr lang="pt-BR" sz="2050">
                <a:solidFill>
                  <a:srgbClr val="000000"/>
                </a:solidFill>
                <a:latin typeface="Arial"/>
                <a:ea typeface="Arial"/>
                <a:cs typeface="Arial"/>
                <a:sym typeface="Arial"/>
              </a:rPr>
              <a:t>II - elaborar e cumprir plano de trabalho, segundo a proposta pedagógica do estabelecimento de ensino;</a:t>
            </a:r>
            <a:endParaRPr sz="2050">
              <a:solidFill>
                <a:srgbClr val="000000"/>
              </a:solidFill>
              <a:latin typeface="Arial"/>
              <a:ea typeface="Arial"/>
              <a:cs typeface="Arial"/>
              <a:sym typeface="Arial"/>
            </a:endParaRPr>
          </a:p>
          <a:p>
            <a:pPr marL="0" lvl="0" indent="12700" algn="just" rtl="0">
              <a:spcBef>
                <a:spcPts val="1200"/>
              </a:spcBef>
              <a:spcAft>
                <a:spcPts val="0"/>
              </a:spcAft>
              <a:buNone/>
            </a:pPr>
            <a:r>
              <a:rPr lang="pt-BR" sz="2050">
                <a:solidFill>
                  <a:srgbClr val="000000"/>
                </a:solidFill>
                <a:latin typeface="Arial"/>
                <a:ea typeface="Arial"/>
                <a:cs typeface="Arial"/>
                <a:sym typeface="Arial"/>
              </a:rPr>
              <a:t>III - zelar pela aprendizagem dos alunos;</a:t>
            </a:r>
            <a:endParaRPr sz="2050">
              <a:solidFill>
                <a:srgbClr val="000000"/>
              </a:solidFill>
              <a:latin typeface="Arial"/>
              <a:ea typeface="Arial"/>
              <a:cs typeface="Arial"/>
              <a:sym typeface="Arial"/>
            </a:endParaRPr>
          </a:p>
          <a:p>
            <a:pPr marL="0" lvl="0" indent="12700" algn="just" rtl="0">
              <a:spcBef>
                <a:spcPts val="1200"/>
              </a:spcBef>
              <a:spcAft>
                <a:spcPts val="0"/>
              </a:spcAft>
              <a:buNone/>
            </a:pPr>
            <a:r>
              <a:rPr lang="pt-BR" sz="2050">
                <a:solidFill>
                  <a:srgbClr val="000000"/>
                </a:solidFill>
                <a:latin typeface="Arial"/>
                <a:ea typeface="Arial"/>
                <a:cs typeface="Arial"/>
                <a:sym typeface="Arial"/>
              </a:rPr>
              <a:t>IV - estabelecer estratégias de recuperação para os alunos de menor rendimento;</a:t>
            </a:r>
            <a:endParaRPr sz="2050">
              <a:solidFill>
                <a:srgbClr val="000000"/>
              </a:solidFill>
              <a:latin typeface="Arial"/>
              <a:ea typeface="Arial"/>
              <a:cs typeface="Arial"/>
              <a:sym typeface="Arial"/>
            </a:endParaRPr>
          </a:p>
          <a:p>
            <a:pPr marL="0" lvl="0" indent="0" algn="l" rtl="0">
              <a:spcBef>
                <a:spcPts val="1200"/>
              </a:spcBef>
              <a:spcAft>
                <a:spcPts val="1200"/>
              </a:spcAft>
              <a:buNone/>
            </a:pPr>
            <a:endParaRPr sz="1900">
              <a:solidFill>
                <a:srgbClr val="22222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JUSTIFICATIVA</a:t>
            </a:r>
            <a:endParaRPr/>
          </a:p>
        </p:txBody>
      </p:sp>
      <p:sp>
        <p:nvSpPr>
          <p:cNvPr id="109" name="Google Shape;109;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1600" b="1">
                <a:solidFill>
                  <a:srgbClr val="000000"/>
                </a:solidFill>
                <a:highlight>
                  <a:srgbClr val="FFFFFF"/>
                </a:highlight>
                <a:latin typeface="Arial"/>
                <a:ea typeface="Arial"/>
                <a:cs typeface="Arial"/>
                <a:sym typeface="Arial"/>
              </a:rPr>
              <a:t>Art. 15. </a:t>
            </a:r>
            <a:r>
              <a:rPr lang="pt-BR" sz="1600">
                <a:solidFill>
                  <a:srgbClr val="000000"/>
                </a:solidFill>
                <a:highlight>
                  <a:srgbClr val="FFFFFF"/>
                </a:highlight>
                <a:latin typeface="Arial"/>
                <a:ea typeface="Arial"/>
                <a:cs typeface="Arial"/>
                <a:sym typeface="Arial"/>
              </a:rPr>
              <a:t>Os sistemas de ensino assegurarão às unidades escolares públicas de educação básica que os integram progressivos graus de autonomia pedagógica e administrativa e de gestão financeira, observadas as normas gerais de direito financeiro público.</a:t>
            </a:r>
            <a:endParaRPr sz="1600">
              <a:solidFill>
                <a:srgbClr val="000000"/>
              </a:solidFill>
              <a:highlight>
                <a:srgbClr val="FFFFFF"/>
              </a:highlight>
              <a:latin typeface="Arial"/>
              <a:ea typeface="Arial"/>
              <a:cs typeface="Arial"/>
              <a:sym typeface="Arial"/>
            </a:endParaRPr>
          </a:p>
          <a:p>
            <a:pPr marL="0" lvl="0" indent="0" algn="l" rtl="0">
              <a:spcBef>
                <a:spcPts val="0"/>
              </a:spcBef>
              <a:spcAft>
                <a:spcPts val="0"/>
              </a:spcAft>
              <a:buNone/>
            </a:pPr>
            <a:endParaRPr sz="1600">
              <a:solidFill>
                <a:srgbClr val="000000"/>
              </a:solidFill>
              <a:highlight>
                <a:srgbClr val="FFFFFF"/>
              </a:highlight>
              <a:latin typeface="Arial"/>
              <a:ea typeface="Arial"/>
              <a:cs typeface="Arial"/>
              <a:sym typeface="Arial"/>
            </a:endParaRPr>
          </a:p>
          <a:p>
            <a:pPr marL="0" lvl="0" indent="0" algn="l" rtl="0">
              <a:spcBef>
                <a:spcPts val="0"/>
              </a:spcBef>
              <a:spcAft>
                <a:spcPts val="1200"/>
              </a:spcAft>
              <a:buNone/>
            </a:pPr>
            <a:r>
              <a:rPr lang="pt-BR" sz="1600" b="1">
                <a:solidFill>
                  <a:srgbClr val="222222"/>
                </a:solidFill>
                <a:highlight>
                  <a:srgbClr val="FFFFFF"/>
                </a:highlight>
                <a:latin typeface="Arial"/>
                <a:ea typeface="Arial"/>
                <a:cs typeface="Arial"/>
                <a:sym typeface="Arial"/>
              </a:rPr>
              <a:t>Art. 23</a:t>
            </a:r>
            <a:r>
              <a:rPr lang="pt-BR" sz="1600">
                <a:solidFill>
                  <a:srgbClr val="222222"/>
                </a:solidFill>
                <a:highlight>
                  <a:srgbClr val="FFFFFF"/>
                </a:highlight>
                <a:latin typeface="Arial"/>
                <a:ea typeface="Arial"/>
                <a:cs typeface="Arial"/>
                <a:sym typeface="Arial"/>
              </a:rPr>
              <a:t>. A educação básica poderá organizar-se em séries anuais, períodos semestrais, ciclos, alternância regular de períodos de estudos, grupos não-seriados, com base na idade, na competência e em outros critérios, ou por forma diversa de organização, sempre que o interesse do processo de aprendizagem assim o recomendar</a:t>
            </a:r>
            <a:endParaRPr sz="1600">
              <a:solidFill>
                <a:srgbClr val="000000"/>
              </a:solidFill>
              <a:highlight>
                <a:srgbClr val="FFFFFF"/>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REFERENCIAL TEÓRICO	</a:t>
            </a:r>
            <a:endParaRPr/>
          </a:p>
        </p:txBody>
      </p:sp>
      <p:sp>
        <p:nvSpPr>
          <p:cNvPr id="115" name="Google Shape;115;p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a:solidFill>
                  <a:srgbClr val="000000"/>
                </a:solidFill>
              </a:rPr>
              <a:t>BRASIL. Lei de Diretrizes e Bases da Educação Nacional.</a:t>
            </a:r>
            <a:endParaRPr>
              <a:solidFill>
                <a:srgbClr val="000000"/>
              </a:solidFill>
            </a:endParaRPr>
          </a:p>
          <a:p>
            <a:pPr marL="0" lvl="0" indent="0" algn="l" rtl="0">
              <a:spcBef>
                <a:spcPts val="1200"/>
              </a:spcBef>
              <a:spcAft>
                <a:spcPts val="0"/>
              </a:spcAft>
              <a:buNone/>
            </a:pPr>
            <a:r>
              <a:rPr lang="pt-BR">
                <a:solidFill>
                  <a:srgbClr val="000000"/>
                </a:solidFill>
              </a:rPr>
              <a:t>FREIRE, Paulo. A Pedagogia do Oprimido.</a:t>
            </a:r>
            <a:endParaRPr>
              <a:solidFill>
                <a:srgbClr val="000000"/>
              </a:solidFill>
            </a:endParaRPr>
          </a:p>
          <a:p>
            <a:pPr marL="0" lvl="0" indent="0" algn="l" rtl="0">
              <a:spcBef>
                <a:spcPts val="1200"/>
              </a:spcBef>
              <a:spcAft>
                <a:spcPts val="0"/>
              </a:spcAft>
              <a:buNone/>
            </a:pPr>
            <a:r>
              <a:rPr lang="pt-BR">
                <a:solidFill>
                  <a:srgbClr val="000000"/>
                </a:solidFill>
              </a:rPr>
              <a:t>SACRISTÁN, José Gimeno. O aluno como invenção.</a:t>
            </a:r>
            <a:endParaRPr>
              <a:solidFill>
                <a:srgbClr val="000000"/>
              </a:solidFill>
            </a:endParaRPr>
          </a:p>
          <a:p>
            <a:pPr marL="0" lvl="0" indent="0" algn="l" rtl="0">
              <a:spcBef>
                <a:spcPts val="1200"/>
              </a:spcBef>
              <a:spcAft>
                <a:spcPts val="0"/>
              </a:spcAft>
              <a:buNone/>
            </a:pPr>
            <a:r>
              <a:rPr lang="pt-BR">
                <a:solidFill>
                  <a:srgbClr val="000000"/>
                </a:solidFill>
              </a:rPr>
              <a:t>SAVIANI, Dermeval. A lei da Educação: LDB - Trajetória, Limites e Perspectivas.</a:t>
            </a:r>
            <a:endParaRPr>
              <a:solidFill>
                <a:srgbClr val="000000"/>
              </a:solidFill>
            </a:endParaRPr>
          </a:p>
          <a:p>
            <a:pPr marL="0" lvl="0" indent="0" algn="l" rtl="0">
              <a:spcBef>
                <a:spcPts val="1200"/>
              </a:spcBef>
              <a:spcAft>
                <a:spcPts val="0"/>
              </a:spcAft>
              <a:buNone/>
            </a:pPr>
            <a:r>
              <a:rPr lang="pt-BR">
                <a:solidFill>
                  <a:srgbClr val="000000"/>
                </a:solidFill>
              </a:rPr>
              <a:t>SAVIANI, Dermeval. Sistema nacional de educação e plano nacional de educação: Significado, controvérsias e perspectivas.</a:t>
            </a:r>
            <a:endParaRPr>
              <a:solidFill>
                <a:srgbClr val="000000"/>
              </a:solidFill>
            </a:endParaRPr>
          </a:p>
          <a:p>
            <a:pPr marL="0" lvl="0" indent="0" algn="l" rtl="0">
              <a:spcBef>
                <a:spcPts val="1200"/>
              </a:spcBef>
              <a:spcAft>
                <a:spcPts val="1200"/>
              </a:spcAft>
              <a:buNone/>
            </a:pPr>
            <a:endParaRPr/>
          </a:p>
        </p:txBody>
      </p:sp>
      <p:sp>
        <p:nvSpPr>
          <p:cNvPr id="116" name="Google Shape;116;p21"/>
          <p:cNvSpPr txBox="1"/>
          <p:nvPr/>
        </p:nvSpPr>
        <p:spPr>
          <a:xfrm>
            <a:off x="7746175" y="3991075"/>
            <a:ext cx="1418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dk2"/>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915</Words>
  <Application>Microsoft Office PowerPoint</Application>
  <PresentationFormat>Apresentação na tela (16:9)</PresentationFormat>
  <Paragraphs>49</Paragraphs>
  <Slides>10</Slides>
  <Notes>10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10</vt:i4>
      </vt:variant>
    </vt:vector>
  </HeadingPairs>
  <TitlesOfParts>
    <vt:vector size="15" baseType="lpstr">
      <vt:lpstr>PT Sans Narrow</vt:lpstr>
      <vt:lpstr>Roboto</vt:lpstr>
      <vt:lpstr>Arial</vt:lpstr>
      <vt:lpstr>Open Sans</vt:lpstr>
      <vt:lpstr>Tropic</vt:lpstr>
      <vt:lpstr>Para além da escola tradicional: possibilidades para a transformação da escola a partir da LDB 9394/96</vt:lpstr>
      <vt:lpstr>TEMA</vt:lpstr>
      <vt:lpstr>PROBLEMA</vt:lpstr>
      <vt:lpstr>OBJETIVOS</vt:lpstr>
      <vt:lpstr>JUSTIFICATIVA </vt:lpstr>
      <vt:lpstr>JUSTIFICATIVA</vt:lpstr>
      <vt:lpstr>JUSTIFICATIVA</vt:lpstr>
      <vt:lpstr>JUSTIFICATIVA</vt:lpstr>
      <vt:lpstr>REFERENCIAL TEÓRICO </vt:lpstr>
      <vt:lpstr>METODOLOGIA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 além da escola tradicional: possibilidades para a transformação da escola a partir da LDB 9394/96</dc:title>
  <dc:creator>Maria Carolina Fortes</dc:creator>
  <cp:lastModifiedBy>Maria Carolina Fortes</cp:lastModifiedBy>
  <cp:revision>1</cp:revision>
  <dcterms:modified xsi:type="dcterms:W3CDTF">2024-09-11T17:56:51Z</dcterms:modified>
</cp:coreProperties>
</file>