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48"/>
  </p:notesMasterIdLst>
  <p:sldIdLst>
    <p:sldId id="256" r:id="rId2"/>
    <p:sldId id="304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312" r:id="rId13"/>
    <p:sldId id="272" r:id="rId14"/>
    <p:sldId id="306" r:id="rId15"/>
    <p:sldId id="305" r:id="rId16"/>
    <p:sldId id="307" r:id="rId17"/>
    <p:sldId id="308" r:id="rId18"/>
    <p:sldId id="313" r:id="rId19"/>
    <p:sldId id="314" r:id="rId20"/>
    <p:sldId id="309" r:id="rId21"/>
    <p:sldId id="269" r:id="rId22"/>
    <p:sldId id="285" r:id="rId23"/>
    <p:sldId id="286" r:id="rId24"/>
    <p:sldId id="288" r:id="rId25"/>
    <p:sldId id="289" r:id="rId26"/>
    <p:sldId id="315" r:id="rId27"/>
    <p:sldId id="291" r:id="rId28"/>
    <p:sldId id="317" r:id="rId29"/>
    <p:sldId id="316" r:id="rId30"/>
    <p:sldId id="318" r:id="rId31"/>
    <p:sldId id="319" r:id="rId32"/>
    <p:sldId id="320" r:id="rId33"/>
    <p:sldId id="321" r:id="rId34"/>
    <p:sldId id="322" r:id="rId35"/>
    <p:sldId id="323" r:id="rId36"/>
    <p:sldId id="326" r:id="rId37"/>
    <p:sldId id="324" r:id="rId38"/>
    <p:sldId id="334" r:id="rId39"/>
    <p:sldId id="325" r:id="rId40"/>
    <p:sldId id="327" r:id="rId41"/>
    <p:sldId id="328" r:id="rId42"/>
    <p:sldId id="330" r:id="rId43"/>
    <p:sldId id="329" r:id="rId44"/>
    <p:sldId id="292" r:id="rId45"/>
    <p:sldId id="331" r:id="rId46"/>
    <p:sldId id="332" r:id="rId47"/>
  </p:sldIdLst>
  <p:sldSz cx="9144000" cy="6858000" type="screen4x3"/>
  <p:notesSz cx="6797675" cy="985678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F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C93B5CE-FDA6-435D-8E7A-87022B66DA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4789" tIns="47394" rIns="94789" bIns="4739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439929B-671D-40A5-8C25-647AB5324F3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4789" tIns="47394" rIns="94789" bIns="4739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C76C50-C753-42C4-B6C0-DB22BA1B4408}" type="datetimeFigureOut">
              <a:rPr lang="pt-BR"/>
              <a:pPr>
                <a:defRPr/>
              </a:pPr>
              <a:t>01/08/2024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E3F607DA-6CA9-4F0E-A43C-6916FB89CB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9" tIns="47394" rIns="94789" bIns="47394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00B4BCDB-E393-49B0-94D8-11BD8AF84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4789" tIns="47394" rIns="94789" bIns="47394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D53508-AD6A-463C-AFCD-11EED4F807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4789" tIns="47394" rIns="94789" bIns="4739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97CE2D-6A36-4715-B2CD-45E81E5CF6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wrap="square" lIns="94789" tIns="47394" rIns="94789" bIns="4739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7430143-8D23-4266-A7C9-A4EF3A85E34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430143-8D23-4266-A7C9-A4EF3A85E342}" type="slidenum">
              <a:rPr lang="pt-BR" altLang="pt-BR" smtClean="0"/>
              <a:pPr>
                <a:defRPr/>
              </a:pPr>
              <a:t>32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325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7A6C869F-2F00-4C41-9016-31770072941F}"/>
              </a:ext>
            </a:extLst>
          </p:cNvPr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3CBEF2-BF05-47AB-9AF4-E96DC6C2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03765-3952-4D98-AE11-EC742B9FFBC1}" type="datetime1">
              <a:rPr lang="pt-BR"/>
              <a:pPr>
                <a:defRPr/>
              </a:pPr>
              <a:t>01/08/2024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BADE3F-8B59-4E62-8845-41866C56F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21D2B4-2358-4EF3-8ED6-CA010295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8E368-0DF8-48A5-AD96-416CAF4599E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2056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64BD7-D5A0-44C9-89BC-2EFDC7785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47E7C-0CE8-482D-BF67-CD65C1C0AB5F}" type="datetime1">
              <a:rPr lang="pt-BR"/>
              <a:pPr>
                <a:defRPr/>
              </a:pPr>
              <a:t>01/08/2024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01FCB-D7BF-4E42-B91E-B143DF9A7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23B44-847B-4756-9AA7-7D44113D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9F998-A243-496C-8543-A3856908893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6271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3F62A-4DB2-477A-AA46-84E7DF9C7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7C451-1647-4B3E-A9E4-A09F097E012C}" type="datetime1">
              <a:rPr lang="pt-BR"/>
              <a:pPr>
                <a:defRPr/>
              </a:pPr>
              <a:t>01/08/2024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FD8D2-465F-48F9-B01B-4EE2B612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787C4-4400-4FA8-BF26-B2465231F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FC55F-3CCA-4440-947C-FDC342542FA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9746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D5D0B-3705-4B71-A56B-FCE4188E2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80B19-B89C-49D2-ABAD-A5B702000171}" type="datetime1">
              <a:rPr lang="pt-BR"/>
              <a:pPr>
                <a:defRPr/>
              </a:pPr>
              <a:t>01/08/2024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04E34-10A9-419F-8AE4-DDBD9928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A37B8-12D3-4C16-A333-36A12C444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C97EA-34A4-446D-97E8-1CE4AFF6685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539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B8F628CA-D06F-44CF-8234-7CBB8F21E3DE}"/>
              </a:ext>
            </a:extLst>
          </p:cNvPr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5CD4F9-5108-4BAC-9F7D-10DAF3505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E5DD4-09A1-4A33-83A9-B4E63FFA8E6D}" type="datetime1">
              <a:rPr lang="pt-BR"/>
              <a:pPr>
                <a:defRPr/>
              </a:pPr>
              <a:t>01/08/2024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87755A-16E2-4FFE-8C0C-8FD367B94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4BC2C4-1629-4AD5-ADAF-2BAE099F7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A4B55-4945-49C9-9B71-6AC4B464BB0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3418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0E7355-94D4-448E-95CC-4C5F1EA0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94AE9-10FB-4C4B-84DC-4673D51531D2}" type="datetime1">
              <a:rPr lang="pt-BR"/>
              <a:pPr>
                <a:defRPr/>
              </a:pPr>
              <a:t>01/08/2024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E01D8E-E554-4A11-A364-917FF1BC2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12AD05-7D53-42BA-9C8B-9300AB3D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D20B4-808C-457E-AF4C-E9EE12CC6C4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657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4EB17415-C604-4B00-99B9-58E850FE2C1C}"/>
              </a:ext>
            </a:extLst>
          </p:cNvPr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C0B2F7A7-792E-4948-BD7A-1AC5EDAA6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DAA9A-585F-485F-ADAB-B57B87ABAF91}" type="datetime1">
              <a:rPr lang="pt-BR"/>
              <a:pPr>
                <a:defRPr/>
              </a:pPr>
              <a:t>01/08/2024</a:t>
            </a:fld>
            <a:endParaRPr lang="pt-BR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17A60485-1D6E-4310-BD32-C6AC41C16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FA5FF904-14B3-4111-9622-D90877A63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A03F7-A035-47ED-A0F6-195F948E656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9442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6BAD064-577D-4B33-A3FB-38D5A34E9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C40C1-8452-4732-A2EC-543651F25E05}" type="datetime1">
              <a:rPr lang="pt-BR"/>
              <a:pPr>
                <a:defRPr/>
              </a:pPr>
              <a:t>01/08/2024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E3BBA4-E91E-4C1A-838D-9A3D3C52E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C049A4B-37E5-4563-9ACA-ABA1617F9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EE2BB-F8E0-46BE-95E2-5C4E480D980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452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11143D1-FE1A-4F53-87D5-27631812B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7D192-B7B5-426E-8C79-229F6B38C6A9}" type="datetime1">
              <a:rPr lang="pt-BR"/>
              <a:pPr>
                <a:defRPr/>
              </a:pPr>
              <a:t>01/08/2024</a:t>
            </a:fld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0D21B02-2A11-48A6-8B79-CEC97B5F9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A9F9E3-C61B-4732-A49C-9EFA97A61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EFEAC-327E-4990-BFCE-641CDC3BBD7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12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BF0C85EB-53C4-4401-A9C0-DEB1185A64F7}"/>
              </a:ext>
            </a:extLst>
          </p:cNvPr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54BEDCF-B830-4341-B2FE-995AE3AB1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3B076-6477-466E-9125-A62E2C0F1B50}" type="datetime1">
              <a:rPr lang="pt-BR"/>
              <a:pPr>
                <a:defRPr/>
              </a:pPr>
              <a:t>01/08/2024</a:t>
            </a:fld>
            <a:endParaRPr lang="pt-B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978E627-766A-4113-AAC1-5E14B9B0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4D7A9F5-6ABE-4143-9948-9A4420916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162EE-C3E0-4A92-89E8-C070FE1BFAB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7389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0C2289-18AA-48AD-9429-854C8F01A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9D6C8-66E8-40DA-87CB-3C5A108E3CA7}" type="datetime1">
              <a:rPr lang="pt-BR"/>
              <a:pPr>
                <a:defRPr/>
              </a:pPr>
              <a:t>01/08/2024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4588D4-FF56-4A9D-87D2-81B3F023F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220E90-6930-44E8-83EF-91F8750A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DF386-B790-403E-B90B-B015C5DD337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5524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0979DCE-E6E7-47CA-BE9D-0C9917B34980}"/>
              </a:ext>
            </a:extLst>
          </p:cNvPr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E735F3-219E-4B0A-9691-38AEB268D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4439CD15-CCF0-418D-A8BC-4B3AE2EDCC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36DF87-8D9B-4A07-BA4B-D6F0F729BE44}"/>
              </a:ext>
            </a:extLst>
          </p:cNvPr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C7BCB-A5E2-409F-8C3E-29441E975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33F9BD74-905D-494B-AB33-1048D42A93F4}" type="datetime1">
              <a:rPr lang="pt-BR"/>
              <a:pPr>
                <a:defRPr/>
              </a:pPr>
              <a:t>01/08/2024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F853F-C4D6-42B8-A849-A21F3914A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5038F-7BCB-4D45-96D7-4B53CE330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D5DC877-95CE-4FF2-AFC1-B5653115200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4" r:id="rId2"/>
    <p:sldLayoutId id="2147483822" r:id="rId3"/>
    <p:sldLayoutId id="2147483815" r:id="rId4"/>
    <p:sldLayoutId id="2147483823" r:id="rId5"/>
    <p:sldLayoutId id="2147483816" r:id="rId6"/>
    <p:sldLayoutId id="2147483817" r:id="rId7"/>
    <p:sldLayoutId id="2147483824" r:id="rId8"/>
    <p:sldLayoutId id="2147483818" r:id="rId9"/>
    <p:sldLayoutId id="2147483819" r:id="rId10"/>
    <p:sldLayoutId id="214748382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9BEC1A-7C66-4026-B354-789845729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16831"/>
            <a:ext cx="8075240" cy="457604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INSTITUTO FEDERAL DO PARANÁ </a:t>
            </a:r>
            <a:br>
              <a:rPr lang="pt-BR" sz="2200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</a:br>
            <a:r>
              <a:rPr lang="pt-BR" sz="2200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CAMPUS FOZ DO IGUAÇU</a:t>
            </a:r>
            <a:br>
              <a:rPr lang="pt-BR" sz="2200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</a:br>
            <a:r>
              <a:rPr lang="pt-BR" sz="2200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TÉCNICO EM EDIFICAÇÕES</a:t>
            </a:r>
            <a:br>
              <a:rPr lang="pt-BR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</a:br>
            <a:br>
              <a:rPr lang="pt-BR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</a:br>
            <a:r>
              <a:rPr lang="en-US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INSTALAÇÕES prediais de </a:t>
            </a:r>
            <a:r>
              <a:rPr lang="en-US" b="1" cap="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água</a:t>
            </a:r>
            <a:r>
              <a:rPr lang="en-US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b="1" cap="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fria</a:t>
            </a:r>
            <a:r>
              <a:rPr lang="en-US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(</a:t>
            </a:r>
            <a:r>
              <a:rPr lang="en-US" b="1" cap="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nbr</a:t>
            </a:r>
            <a:r>
              <a:rPr lang="en-US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5626/98)</a:t>
            </a:r>
            <a:br>
              <a:rPr lang="en-US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br>
              <a:rPr lang="en-US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br>
              <a:rPr lang="en-US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br>
              <a:rPr lang="en-US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en-US" sz="2200" b="1" cap="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Profa</a:t>
            </a:r>
            <a:r>
              <a:rPr lang="en-US" sz="22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: </a:t>
            </a:r>
            <a:r>
              <a:rPr lang="en-US" sz="2200" b="1" cap="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dRA</a:t>
            </a:r>
            <a:r>
              <a:rPr lang="en-US" sz="22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200" b="1" cap="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Márcia</a:t>
            </a:r>
            <a:r>
              <a:rPr lang="en-US" sz="22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Helena BECK</a:t>
            </a:r>
            <a:br>
              <a:rPr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br>
              <a:rPr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br>
              <a:rPr sz="22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itchFamily="34" charset="0"/>
              </a:rPr>
            </a:br>
            <a:br>
              <a:rPr lang="en-US" sz="2200" u="sng" dirty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br>
              <a:rPr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endParaRPr lang="pt-BR" sz="20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171" name="Espaço Reservado para Número de Slide 3">
            <a:extLst>
              <a:ext uri="{FF2B5EF4-FFF2-40B4-BE49-F238E27FC236}">
                <a16:creationId xmlns:a16="http://schemas.microsoft.com/office/drawing/2014/main" id="{558ACBC1-74D5-4786-AFD6-093174D19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A47089-5DB9-4249-B2B9-42B5B19853F0}" type="slidenum">
              <a:rPr lang="pt-BR" altLang="pt-BR" sz="1400" smtClean="0">
                <a:solidFill>
                  <a:srgbClr val="FFFFFF"/>
                </a:solidFill>
                <a:latin typeface="Perpetua" panose="02020502060401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pt-BR" altLang="pt-BR" sz="1400">
              <a:solidFill>
                <a:srgbClr val="FFFFFF"/>
              </a:solidFill>
              <a:latin typeface="Perpetua" panose="02020502060401020303" pitchFamily="18" charset="0"/>
            </a:endParaRPr>
          </a:p>
        </p:txBody>
      </p:sp>
      <p:pic>
        <p:nvPicPr>
          <p:cNvPr id="7172" name="Imagem 4">
            <a:extLst>
              <a:ext uri="{FF2B5EF4-FFF2-40B4-BE49-F238E27FC236}">
                <a16:creationId xmlns:a16="http://schemas.microsoft.com/office/drawing/2014/main" id="{A9D7F1B7-8D63-482E-870B-54293F691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400"/>
            <a:ext cx="7524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4A908A78-E339-47E3-B2CD-DE15E5E2D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000" b="1" dirty="0">
                <a:solidFill>
                  <a:srgbClr val="002060"/>
                </a:solidFill>
                <a:cs typeface="Arial" charset="0"/>
              </a:rPr>
              <a:t>SISTEMAS DE DISTRIBUIÇÃO INDIRETO </a:t>
            </a:r>
            <a:br>
              <a:rPr lang="en-US" sz="3000" b="1" dirty="0">
                <a:solidFill>
                  <a:srgbClr val="002060"/>
                </a:solidFill>
                <a:cs typeface="Arial" charset="0"/>
              </a:rPr>
            </a:br>
            <a:r>
              <a:rPr lang="en-US" sz="3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SEM</a:t>
            </a:r>
            <a:r>
              <a:rPr lang="en-US" sz="3000" b="1" dirty="0">
                <a:solidFill>
                  <a:srgbClr val="002060"/>
                </a:solidFill>
                <a:cs typeface="Arial" charset="0"/>
              </a:rPr>
              <a:t> BOMBEAMENTO</a:t>
            </a:r>
            <a:endParaRPr lang="pt-BR" sz="30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6DC870D4-4FEA-465A-8EDC-C59012279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/>
          </a:bodyPr>
          <a:lstStyle/>
          <a:p>
            <a:pPr marL="182880" indent="-182880" algn="just" eaLnBrk="1" fontAlgn="auto" hangingPunct="1"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3000" dirty="0" err="1"/>
              <a:t>Adotado</a:t>
            </a:r>
            <a:r>
              <a:rPr lang="en-US" sz="3000" dirty="0"/>
              <a:t> </a:t>
            </a:r>
            <a:r>
              <a:rPr lang="en-US" sz="3000" dirty="0" err="1"/>
              <a:t>quando</a:t>
            </a:r>
            <a:r>
              <a:rPr lang="en-US" sz="3000" dirty="0"/>
              <a:t> a </a:t>
            </a:r>
            <a:r>
              <a:rPr lang="en-US" sz="3000" dirty="0" err="1"/>
              <a:t>pressão</a:t>
            </a:r>
            <a:r>
              <a:rPr lang="en-US" sz="3000" dirty="0"/>
              <a:t> </a:t>
            </a:r>
            <a:r>
              <a:rPr lang="en-US" sz="3000" dirty="0" err="1"/>
              <a:t>na</a:t>
            </a:r>
            <a:r>
              <a:rPr lang="en-US" sz="3000" dirty="0"/>
              <a:t> </a:t>
            </a:r>
            <a:r>
              <a:rPr lang="en-US" sz="3000" dirty="0" err="1"/>
              <a:t>rede</a:t>
            </a:r>
            <a:r>
              <a:rPr lang="en-US" sz="3000" dirty="0"/>
              <a:t> </a:t>
            </a:r>
            <a:r>
              <a:rPr lang="en-US" sz="3000" dirty="0" err="1"/>
              <a:t>pública</a:t>
            </a:r>
            <a:r>
              <a:rPr lang="en-US" sz="3000" dirty="0"/>
              <a:t> é </a:t>
            </a:r>
            <a:r>
              <a:rPr lang="en-US" sz="3000" u="sng" dirty="0" err="1"/>
              <a:t>suficiente</a:t>
            </a:r>
            <a:r>
              <a:rPr lang="en-US" sz="3000" dirty="0"/>
              <a:t> para </a:t>
            </a:r>
            <a:r>
              <a:rPr lang="en-US" sz="3000" dirty="0" err="1"/>
              <a:t>alimentar</a:t>
            </a:r>
            <a:r>
              <a:rPr lang="en-US" sz="3000" dirty="0"/>
              <a:t> o reservatório superior;</a:t>
            </a:r>
          </a:p>
          <a:p>
            <a:pPr marL="182880" indent="-182880" algn="just" eaLnBrk="1" fontAlgn="auto" hangingPunct="1">
              <a:spcAft>
                <a:spcPts val="0"/>
              </a:spcAft>
              <a:buClr>
                <a:srgbClr val="FF0000"/>
              </a:buClr>
              <a:defRPr/>
            </a:pPr>
            <a:endParaRPr lang="en-US" sz="3000" dirty="0"/>
          </a:p>
          <a:p>
            <a:pPr marL="182880" indent="-182880" algn="just" eaLnBrk="1" fontAlgn="auto" hangingPunct="1"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3000" dirty="0" err="1"/>
              <a:t>Por</a:t>
            </a:r>
            <a:r>
              <a:rPr lang="en-US" sz="3000" dirty="0"/>
              <a:t> </a:t>
            </a:r>
            <a:r>
              <a:rPr lang="en-US" sz="3000" dirty="0" err="1"/>
              <a:t>gravidade</a:t>
            </a:r>
            <a:r>
              <a:rPr lang="en-US" sz="3000" dirty="0"/>
              <a:t>, o RESERVATÓRIO INTERNO </a:t>
            </a:r>
            <a:r>
              <a:rPr lang="en-US" sz="3000" dirty="0" err="1"/>
              <a:t>deve</a:t>
            </a:r>
            <a:r>
              <a:rPr lang="en-US" sz="3000" dirty="0"/>
              <a:t> </a:t>
            </a:r>
            <a:r>
              <a:rPr lang="en-US" sz="3000" dirty="0" err="1"/>
              <a:t>estar</a:t>
            </a:r>
            <a:r>
              <a:rPr lang="en-US" sz="3000" dirty="0"/>
              <a:t> </a:t>
            </a:r>
            <a:r>
              <a:rPr lang="en-US" sz="3000" dirty="0" err="1"/>
              <a:t>sempre</a:t>
            </a:r>
            <a:r>
              <a:rPr lang="en-US" sz="3000" dirty="0"/>
              <a:t> a </a:t>
            </a:r>
            <a:r>
              <a:rPr lang="en-US" sz="3000" dirty="0" err="1"/>
              <a:t>uma</a:t>
            </a:r>
            <a:r>
              <a:rPr lang="en-US" sz="3000" dirty="0"/>
              <a:t> ALTURA SUPERIOR, a </a:t>
            </a:r>
            <a:r>
              <a:rPr lang="en-US" sz="3000" dirty="0" err="1"/>
              <a:t>qualquer</a:t>
            </a:r>
            <a:r>
              <a:rPr lang="en-US" sz="3000" dirty="0"/>
              <a:t> </a:t>
            </a:r>
            <a:r>
              <a:rPr lang="en-US" sz="3000" dirty="0" err="1"/>
              <a:t>ponto</a:t>
            </a:r>
            <a:r>
              <a:rPr lang="en-US" sz="3000" dirty="0"/>
              <a:t> de </a:t>
            </a:r>
            <a:r>
              <a:rPr lang="en-US" sz="3000" dirty="0" err="1"/>
              <a:t>consumo</a:t>
            </a:r>
            <a:r>
              <a:rPr lang="en-US" sz="3000" dirty="0"/>
              <a:t>;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None/>
              <a:defRPr/>
            </a:pPr>
            <a:endParaRPr lang="en-US" sz="3000" dirty="0"/>
          </a:p>
          <a:p>
            <a:pPr marL="182880" indent="-182880" algn="just" eaLnBrk="1" fontAlgn="auto" hangingPunct="1"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3000" dirty="0" err="1"/>
              <a:t>Garante</a:t>
            </a:r>
            <a:r>
              <a:rPr lang="en-US" sz="3000" dirty="0"/>
              <a:t> o </a:t>
            </a:r>
            <a:r>
              <a:rPr lang="en-US" sz="3000" dirty="0" err="1"/>
              <a:t>abastecimento</a:t>
            </a:r>
            <a:r>
              <a:rPr lang="en-US" sz="3000" dirty="0"/>
              <a:t> </a:t>
            </a:r>
            <a:r>
              <a:rPr lang="en-US" sz="3000" dirty="0" err="1"/>
              <a:t>interno</a:t>
            </a:r>
            <a:r>
              <a:rPr lang="en-US" sz="3000" dirty="0"/>
              <a:t>, </a:t>
            </a:r>
            <a:r>
              <a:rPr lang="en-US" sz="3000" dirty="0" err="1"/>
              <a:t>mesmo</a:t>
            </a:r>
            <a:r>
              <a:rPr lang="en-US" sz="3000" dirty="0"/>
              <a:t> com a </a:t>
            </a:r>
            <a:r>
              <a:rPr lang="en-US" sz="3000" dirty="0" err="1"/>
              <a:t>falta</a:t>
            </a:r>
            <a:r>
              <a:rPr lang="en-US" sz="3000" dirty="0"/>
              <a:t> de </a:t>
            </a:r>
            <a:r>
              <a:rPr lang="en-US" sz="3000" dirty="0" err="1"/>
              <a:t>água</a:t>
            </a:r>
            <a:r>
              <a:rPr lang="en-US" sz="3000" dirty="0"/>
              <a:t> da </a:t>
            </a:r>
            <a:r>
              <a:rPr lang="en-US" sz="3000" dirty="0" err="1"/>
              <a:t>rede</a:t>
            </a:r>
            <a:r>
              <a:rPr lang="en-US" sz="3000" dirty="0"/>
              <a:t> </a:t>
            </a:r>
            <a:r>
              <a:rPr lang="en-US" sz="3000" dirty="0" err="1"/>
              <a:t>pública</a:t>
            </a:r>
            <a:r>
              <a:rPr lang="en-US" sz="3000" dirty="0"/>
              <a:t>. </a:t>
            </a:r>
            <a:endParaRPr lang="pt-BR" sz="3000" dirty="0"/>
          </a:p>
        </p:txBody>
      </p:sp>
      <p:sp>
        <p:nvSpPr>
          <p:cNvPr id="16388" name="Espaço Reservado para Número de Slide 5">
            <a:extLst>
              <a:ext uri="{FF2B5EF4-FFF2-40B4-BE49-F238E27FC236}">
                <a16:creationId xmlns:a16="http://schemas.microsoft.com/office/drawing/2014/main" id="{9B9E6733-E4F0-493A-A40C-F374680E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2B095F1-1A2C-40C9-844A-5A4561991AB3}" type="slidenum">
              <a:rPr lang="pt-BR" altLang="pt-BR" sz="1400" smtClean="0">
                <a:solidFill>
                  <a:srgbClr val="FFFFFF"/>
                </a:solidFill>
                <a:latin typeface="Perpetua" panose="02020502060401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pt-BR" altLang="pt-BR" sz="1400">
              <a:solidFill>
                <a:srgbClr val="FFFFFF"/>
              </a:solidFill>
              <a:latin typeface="Perpetua" panose="02020502060401020303" pitchFamily="18" charset="0"/>
            </a:endParaRPr>
          </a:p>
        </p:txBody>
      </p:sp>
      <p:pic>
        <p:nvPicPr>
          <p:cNvPr id="16389" name="Imagem 1">
            <a:extLst>
              <a:ext uri="{FF2B5EF4-FFF2-40B4-BE49-F238E27FC236}">
                <a16:creationId xmlns:a16="http://schemas.microsoft.com/office/drawing/2014/main" id="{B727101E-B971-43C9-AC2E-9C467A041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752475" cy="89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8D5F9732-C556-4AE3-A50A-A46A0A944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000" b="1" dirty="0">
                <a:solidFill>
                  <a:srgbClr val="7030A0"/>
                </a:solidFill>
                <a:cs typeface="Arial" charset="0"/>
              </a:rPr>
              <a:t>SISTEMAS DE DISTRIBUIÇÃO INDIRETO               </a:t>
            </a:r>
            <a:r>
              <a:rPr lang="en-US" sz="3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COM</a:t>
            </a:r>
            <a:r>
              <a:rPr lang="en-US" sz="3000" b="1" dirty="0">
                <a:solidFill>
                  <a:srgbClr val="7030A0"/>
                </a:solidFill>
                <a:cs typeface="Arial" charset="0"/>
              </a:rPr>
              <a:t> BOMBEAMENTO</a:t>
            </a:r>
            <a:endParaRPr lang="pt-BR" sz="3000" b="1" dirty="0">
              <a:solidFill>
                <a:srgbClr val="7030A0"/>
              </a:solidFill>
              <a:cs typeface="Arial" charset="0"/>
            </a:endParaRPr>
          </a:p>
        </p:txBody>
      </p:sp>
      <p:sp>
        <p:nvSpPr>
          <p:cNvPr id="16387" name="Espaço Reservado para Conteúdo 10">
            <a:extLst>
              <a:ext uri="{FF2B5EF4-FFF2-40B4-BE49-F238E27FC236}">
                <a16:creationId xmlns:a16="http://schemas.microsoft.com/office/drawing/2014/main" id="{9CD44C3A-2F1B-42BB-974C-92AC01386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algn="just" eaLnBrk="1" hangingPunct="1">
              <a:buClr>
                <a:srgbClr val="FF0000"/>
              </a:buClr>
              <a:defRPr/>
            </a:pPr>
            <a:r>
              <a:rPr lang="en-US" altLang="pt-BR" sz="3000" dirty="0" err="1"/>
              <a:t>Pressão</a:t>
            </a:r>
            <a:r>
              <a:rPr lang="en-US" altLang="pt-BR" sz="3000" dirty="0"/>
              <a:t> da </a:t>
            </a:r>
            <a:r>
              <a:rPr lang="en-US" altLang="pt-BR" sz="3000" dirty="0" err="1"/>
              <a:t>rede</a:t>
            </a:r>
            <a:r>
              <a:rPr lang="en-US" altLang="pt-BR" sz="3000" dirty="0"/>
              <a:t> </a:t>
            </a:r>
            <a:r>
              <a:rPr lang="en-US" altLang="pt-BR" sz="3000" dirty="0" err="1"/>
              <a:t>pública</a:t>
            </a:r>
            <a:r>
              <a:rPr lang="en-US" altLang="pt-BR" sz="3000" dirty="0"/>
              <a:t> é INSUFICIENTE para </a:t>
            </a:r>
            <a:r>
              <a:rPr lang="en-US" altLang="pt-BR" sz="3000" dirty="0" err="1"/>
              <a:t>alimentar</a:t>
            </a:r>
            <a:r>
              <a:rPr lang="en-US" altLang="pt-BR" sz="3000" dirty="0"/>
              <a:t> o reservatório superior;</a:t>
            </a:r>
          </a:p>
          <a:p>
            <a:pPr algn="just" eaLnBrk="1" hangingPunct="1">
              <a:buClr>
                <a:srgbClr val="FF0000"/>
              </a:buClr>
              <a:defRPr/>
            </a:pPr>
            <a:endParaRPr lang="en-US" altLang="pt-BR" sz="3000" dirty="0"/>
          </a:p>
          <a:p>
            <a:pPr algn="just" eaLnBrk="1" hangingPunct="1">
              <a:buClr>
                <a:srgbClr val="FF0000"/>
              </a:buClr>
              <a:defRPr/>
            </a:pPr>
            <a:r>
              <a:rPr lang="en-US" altLang="pt-BR" sz="3000" dirty="0"/>
              <a:t>Reservatório superior - </a:t>
            </a:r>
            <a:r>
              <a:rPr lang="en-US" altLang="pt-BR" sz="2600" dirty="0" err="1"/>
              <a:t>mais</a:t>
            </a:r>
            <a:r>
              <a:rPr lang="en-US" altLang="pt-BR" sz="2600" dirty="0"/>
              <a:t> de 3 </a:t>
            </a:r>
            <a:r>
              <a:rPr lang="en-US" altLang="pt-BR" sz="2600" dirty="0" err="1"/>
              <a:t>pavimentos</a:t>
            </a:r>
            <a:r>
              <a:rPr lang="en-US" altLang="pt-BR" sz="2600" dirty="0"/>
              <a:t> – </a:t>
            </a:r>
            <a:r>
              <a:rPr lang="en-US" altLang="pt-BR" sz="2600" dirty="0" err="1"/>
              <a:t>acima</a:t>
            </a:r>
            <a:r>
              <a:rPr lang="en-US" altLang="pt-BR" sz="2600" dirty="0"/>
              <a:t> de 9 metros de </a:t>
            </a:r>
            <a:r>
              <a:rPr lang="en-US" altLang="pt-BR" sz="2600" dirty="0" err="1"/>
              <a:t>altura</a:t>
            </a:r>
            <a:r>
              <a:rPr lang="en-US" altLang="pt-BR" sz="2600" dirty="0"/>
              <a:t>;</a:t>
            </a:r>
          </a:p>
          <a:p>
            <a:pPr algn="just" eaLnBrk="1" hangingPunct="1">
              <a:buClr>
                <a:srgbClr val="FF0000"/>
              </a:buClr>
              <a:defRPr/>
            </a:pPr>
            <a:endParaRPr lang="en-US" altLang="pt-BR" sz="3000" dirty="0"/>
          </a:p>
          <a:p>
            <a:pPr algn="just" eaLnBrk="1" hangingPunct="1">
              <a:buClr>
                <a:srgbClr val="FF0000"/>
              </a:buClr>
              <a:defRPr/>
            </a:pPr>
            <a:r>
              <a:rPr lang="en-US" altLang="pt-BR" sz="3000" b="1" u="sng" dirty="0" err="1">
                <a:solidFill>
                  <a:srgbClr val="7030A0"/>
                </a:solidFill>
              </a:rPr>
              <a:t>Adota</a:t>
            </a:r>
            <a:r>
              <a:rPr lang="en-US" altLang="pt-BR" sz="3000" b="1" u="sng" dirty="0">
                <a:solidFill>
                  <a:srgbClr val="7030A0"/>
                </a:solidFill>
              </a:rPr>
              <a:t>-se: </a:t>
            </a:r>
          </a:p>
          <a:p>
            <a:pPr lvl="1" algn="just" eaLnBrk="1" hangingPunct="1">
              <a:buClr>
                <a:srgbClr val="FF0000"/>
              </a:buClr>
              <a:defRPr/>
            </a:pPr>
            <a:r>
              <a:rPr lang="en-US" altLang="pt-BR" sz="2600" b="1" u="sng" cap="all" dirty="0"/>
              <a:t>Reservatório inferior: </a:t>
            </a:r>
            <a:r>
              <a:rPr lang="en-US" altLang="pt-BR" sz="2600" dirty="0" err="1"/>
              <a:t>água</a:t>
            </a:r>
            <a:r>
              <a:rPr lang="en-US" altLang="pt-BR" sz="2600" dirty="0"/>
              <a:t> é </a:t>
            </a:r>
            <a:r>
              <a:rPr lang="en-US" altLang="pt-BR" sz="2600" dirty="0" err="1"/>
              <a:t>bombeada</a:t>
            </a:r>
            <a:r>
              <a:rPr lang="en-US" altLang="pt-BR" sz="2600" dirty="0"/>
              <a:t> </a:t>
            </a:r>
            <a:r>
              <a:rPr lang="en-US" altLang="pt-BR" sz="2600" dirty="0" err="1"/>
              <a:t>até</a:t>
            </a:r>
            <a:r>
              <a:rPr lang="en-US" altLang="pt-BR" sz="2600" dirty="0"/>
              <a:t> o reservatório </a:t>
            </a:r>
            <a:r>
              <a:rPr lang="en-US" altLang="pt-BR" sz="2600" dirty="0" err="1"/>
              <a:t>elevado</a:t>
            </a:r>
            <a:r>
              <a:rPr lang="en-US" altLang="pt-BR" sz="2600" dirty="0"/>
              <a:t>.</a:t>
            </a:r>
          </a:p>
        </p:txBody>
      </p:sp>
      <p:sp>
        <p:nvSpPr>
          <p:cNvPr id="18436" name="Espaço Reservado para Número de Slide 5">
            <a:extLst>
              <a:ext uri="{FF2B5EF4-FFF2-40B4-BE49-F238E27FC236}">
                <a16:creationId xmlns:a16="http://schemas.microsoft.com/office/drawing/2014/main" id="{8ADE2C81-473D-498A-A904-48224CC9B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7C10A5-C5A3-45AD-96E6-FCF93415DE07}" type="slidenum">
              <a:rPr lang="pt-BR" altLang="pt-BR" sz="1400" smtClean="0">
                <a:solidFill>
                  <a:srgbClr val="FFFFFF"/>
                </a:solidFill>
                <a:latin typeface="Perpetua" panose="02020502060401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pt-BR" altLang="pt-BR" sz="1400">
              <a:solidFill>
                <a:srgbClr val="FFFFFF"/>
              </a:solidFill>
              <a:latin typeface="Perpetua" panose="02020502060401020303" pitchFamily="18" charset="0"/>
            </a:endParaRPr>
          </a:p>
        </p:txBody>
      </p:sp>
      <p:pic>
        <p:nvPicPr>
          <p:cNvPr id="18437" name="Imagem 1">
            <a:extLst>
              <a:ext uri="{FF2B5EF4-FFF2-40B4-BE49-F238E27FC236}">
                <a16:creationId xmlns:a16="http://schemas.microsoft.com/office/drawing/2014/main" id="{7C20A39E-7CFB-45FA-9954-CBA81E380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6350"/>
            <a:ext cx="752476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1B2606-BA6E-44EC-9DC6-3F1C22AF0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Y" dirty="0"/>
              <a:t>INDIRETO COM E SEM BOMBEAMNTO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554443E-E40B-4CFA-A144-B3EF4ADC9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99" r="4264" b="5900"/>
          <a:stretch/>
        </p:blipFill>
        <p:spPr>
          <a:xfrm>
            <a:off x="86816" y="1524000"/>
            <a:ext cx="8599984" cy="5226436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D00D4C3-DA73-499D-A51C-6DC12B8E7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C97EA-34A4-446D-97E8-1CE4AFF66856}" type="slidenum">
              <a:rPr lang="pt-BR" altLang="pt-BR" smtClean="0"/>
              <a:pPr>
                <a:defRPr/>
              </a:pPr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65423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4D3BF5F1-6D4C-42B3-9C88-29D8C9C9D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1">
                    <a:lumMod val="90000"/>
                    <a:lumOff val="10000"/>
                  </a:schemeClr>
                </a:solidFill>
                <a:cs typeface="Arial" charset="0"/>
              </a:rPr>
              <a:t>SISTEMAS DE DISTRIBUIÇÃO MISTA</a:t>
            </a:r>
            <a:endParaRPr lang="pt-BR" sz="3000" b="1" dirty="0">
              <a:solidFill>
                <a:schemeClr val="tx1">
                  <a:lumMod val="90000"/>
                  <a:lumOff val="10000"/>
                </a:schemeClr>
              </a:solidFill>
              <a:cs typeface="Arial" charset="0"/>
            </a:endParaRPr>
          </a:p>
        </p:txBody>
      </p:sp>
      <p:sp>
        <p:nvSpPr>
          <p:cNvPr id="23555" name="Espaço Reservado para Conteúdo 10">
            <a:extLst>
              <a:ext uri="{FF2B5EF4-FFF2-40B4-BE49-F238E27FC236}">
                <a16:creationId xmlns:a16="http://schemas.microsoft.com/office/drawing/2014/main" id="{8A950D82-B578-4C66-8435-B6D76E2ED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428750"/>
            <a:ext cx="8820150" cy="5429250"/>
          </a:xfrm>
        </p:spPr>
        <p:txBody>
          <a:bodyPr/>
          <a:lstStyle/>
          <a:p>
            <a:pPr algn="just" eaLnBrk="1" hangingPunct="1">
              <a:buClr>
                <a:srgbClr val="FF0000"/>
              </a:buClr>
            </a:pPr>
            <a:r>
              <a:rPr lang="en-US" altLang="pt-BR" sz="3000"/>
              <a:t> Torneiras externas, tanques em áreas de serviço ou edículas – Abastecimento público;</a:t>
            </a:r>
          </a:p>
          <a:p>
            <a:pPr algn="just" eaLnBrk="1" hangingPunct="1">
              <a:buClr>
                <a:srgbClr val="FF0000"/>
              </a:buClr>
            </a:pPr>
            <a:r>
              <a:rPr lang="en-US" altLang="pt-BR" sz="3000"/>
              <a:t> Restante: Abastecimento reservatório superior. </a:t>
            </a:r>
          </a:p>
        </p:txBody>
      </p:sp>
      <p:sp>
        <p:nvSpPr>
          <p:cNvPr id="23556" name="Espaço Reservado para Número de Slide 5">
            <a:extLst>
              <a:ext uri="{FF2B5EF4-FFF2-40B4-BE49-F238E27FC236}">
                <a16:creationId xmlns:a16="http://schemas.microsoft.com/office/drawing/2014/main" id="{720BBED6-31EE-492E-8029-F4F5D73A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32FDF3B-D0DB-413E-B166-A5B1EFA11103}" type="slidenum">
              <a:rPr lang="pt-BR" altLang="pt-BR" sz="1400" smtClean="0">
                <a:solidFill>
                  <a:srgbClr val="FFFFFF"/>
                </a:solidFill>
                <a:latin typeface="Perpetua" panose="02020502060401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pt-BR" altLang="pt-BR" sz="1400">
              <a:solidFill>
                <a:srgbClr val="FFFFFF"/>
              </a:solidFill>
              <a:latin typeface="Perpetua" panose="02020502060401020303" pitchFamily="18" charset="0"/>
            </a:endParaRPr>
          </a:p>
        </p:txBody>
      </p:sp>
      <p:pic>
        <p:nvPicPr>
          <p:cNvPr id="23557" name="Imagem 6">
            <a:extLst>
              <a:ext uri="{FF2B5EF4-FFF2-40B4-BE49-F238E27FC236}">
                <a16:creationId xmlns:a16="http://schemas.microsoft.com/office/drawing/2014/main" id="{E92CAA37-598B-4771-9DDA-F7D490CB1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7524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9E882643-B4C5-4E59-9CB9-A0C021BED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22413"/>
            <a:ext cx="903605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AD942988-E8F7-437C-9C7C-09C87C345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2492375"/>
            <a:ext cx="9059862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ítulo 1">
            <a:extLst>
              <a:ext uri="{FF2B5EF4-FFF2-40B4-BE49-F238E27FC236}">
                <a16:creationId xmlns:a16="http://schemas.microsoft.com/office/drawing/2014/main" id="{5BA33341-0151-436C-9383-FD25D55A5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533400"/>
            <a:ext cx="7934325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cs typeface="Arial" charset="0"/>
              </a:rPr>
              <a:t>COMPONENTES DE UM SISTEMA PREDIAL DE ÁGUA FRIA</a:t>
            </a:r>
            <a:endParaRPr lang="pt-BR" sz="3200" b="1" dirty="0">
              <a:solidFill>
                <a:schemeClr val="tx1">
                  <a:lumMod val="90000"/>
                  <a:lumOff val="10000"/>
                </a:schemeClr>
              </a:solidFill>
              <a:cs typeface="Arial" charset="0"/>
            </a:endParaRPr>
          </a:p>
        </p:txBody>
      </p:sp>
      <p:sp>
        <p:nvSpPr>
          <p:cNvPr id="25604" name="Espaço Reservado para Número de Slide 5">
            <a:extLst>
              <a:ext uri="{FF2B5EF4-FFF2-40B4-BE49-F238E27FC236}">
                <a16:creationId xmlns:a16="http://schemas.microsoft.com/office/drawing/2014/main" id="{1E6809E6-B99B-44C6-BF4D-0E34FF2E3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4E5E9D-42F3-46B0-A6D8-3778E169C826}" type="slidenum">
              <a:rPr lang="pt-BR" altLang="pt-BR" sz="1400" smtClean="0">
                <a:solidFill>
                  <a:srgbClr val="FFFFFF"/>
                </a:solidFill>
                <a:latin typeface="Perpetua" panose="02020502060401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pt-BR" altLang="pt-BR" sz="1400">
              <a:solidFill>
                <a:srgbClr val="FFFFFF"/>
              </a:solidFill>
              <a:latin typeface="Perpetua" panose="02020502060401020303" pitchFamily="18" charset="0"/>
            </a:endParaRPr>
          </a:p>
        </p:txBody>
      </p:sp>
      <p:pic>
        <p:nvPicPr>
          <p:cNvPr id="25605" name="Imagem 5">
            <a:extLst>
              <a:ext uri="{FF2B5EF4-FFF2-40B4-BE49-F238E27FC236}">
                <a16:creationId xmlns:a16="http://schemas.microsoft.com/office/drawing/2014/main" id="{8FA592AC-C527-4431-946C-24E5E03F6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7524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Espaço Reservado para Conteúdo 1">
            <a:extLst>
              <a:ext uri="{FF2B5EF4-FFF2-40B4-BE49-F238E27FC236}">
                <a16:creationId xmlns:a16="http://schemas.microsoft.com/office/drawing/2014/main" id="{D6487F07-8F07-4762-BE8C-260CAC91D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76800"/>
          </a:xfrm>
        </p:spPr>
        <p:txBody>
          <a:bodyPr/>
          <a:lstStyle/>
          <a:p>
            <a:pPr algn="just"/>
            <a:r>
              <a:rPr lang="pt-BR" altLang="pt-BR" sz="2800" b="1">
                <a:solidFill>
                  <a:srgbClr val="FF0000"/>
                </a:solidFill>
              </a:rPr>
              <a:t>Ramal predial ou ramal de entrada predial: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DE2E899C-30E0-46E6-A16D-F25EE4646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cs typeface="Arial" charset="0"/>
              </a:rPr>
              <a:t>  SISTEMAS DE DISTRIBUIÇÃO MISTA</a:t>
            </a:r>
            <a:endParaRPr lang="pt-BR" sz="3200" b="1" dirty="0">
              <a:solidFill>
                <a:schemeClr val="tx1">
                  <a:lumMod val="90000"/>
                  <a:lumOff val="10000"/>
                </a:schemeClr>
              </a:solidFill>
              <a:cs typeface="Arial" charset="0"/>
            </a:endParaRPr>
          </a:p>
        </p:txBody>
      </p:sp>
      <p:sp>
        <p:nvSpPr>
          <p:cNvPr id="24579" name="Espaço Reservado para Número de Slide 5">
            <a:extLst>
              <a:ext uri="{FF2B5EF4-FFF2-40B4-BE49-F238E27FC236}">
                <a16:creationId xmlns:a16="http://schemas.microsoft.com/office/drawing/2014/main" id="{4628D146-61DF-48A3-8C00-7408E8DE0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0D1E08-5F4B-4754-B2EA-C52F82A079F7}" type="slidenum">
              <a:rPr lang="pt-BR" altLang="pt-BR" sz="1400" smtClean="0">
                <a:solidFill>
                  <a:srgbClr val="FFFFFF"/>
                </a:solidFill>
                <a:latin typeface="Perpetua" panose="02020502060401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pt-BR" altLang="pt-BR" sz="1400">
              <a:solidFill>
                <a:srgbClr val="FFFFFF"/>
              </a:solidFill>
              <a:latin typeface="Perpetua" panose="02020502060401020303" pitchFamily="18" charset="0"/>
            </a:endParaRP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91C19ACE-DE2F-49B2-94B2-1F042A1B33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600200"/>
            <a:ext cx="8215312" cy="5257800"/>
          </a:xfrm>
          <a:noFill/>
        </p:spPr>
      </p:pic>
      <p:pic>
        <p:nvPicPr>
          <p:cNvPr id="24581" name="Imagem 5">
            <a:extLst>
              <a:ext uri="{FF2B5EF4-FFF2-40B4-BE49-F238E27FC236}">
                <a16:creationId xmlns:a16="http://schemas.microsoft.com/office/drawing/2014/main" id="{7ADCA584-85BB-4696-94B3-84F7686AE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7524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4BF3DA8-5701-4489-86B5-77BE2762C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4150"/>
            <a:ext cx="9144000" cy="552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ítulo 1">
            <a:extLst>
              <a:ext uri="{FF2B5EF4-FFF2-40B4-BE49-F238E27FC236}">
                <a16:creationId xmlns:a16="http://schemas.microsoft.com/office/drawing/2014/main" id="{1C009FD0-63CC-46A8-B30C-F911F545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533400"/>
            <a:ext cx="7934325" cy="7350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cs typeface="Arial" charset="0"/>
              </a:rPr>
              <a:t>COMPONENTES DE UM SISTEMA PREDIAL DE ÁGUA FRIA</a:t>
            </a:r>
            <a:endParaRPr lang="pt-BR" sz="3200" b="1" dirty="0">
              <a:solidFill>
                <a:schemeClr val="tx1">
                  <a:lumMod val="90000"/>
                  <a:lumOff val="10000"/>
                </a:schemeClr>
              </a:solidFill>
              <a:cs typeface="Arial" charset="0"/>
            </a:endParaRPr>
          </a:p>
        </p:txBody>
      </p:sp>
      <p:sp>
        <p:nvSpPr>
          <p:cNvPr id="26628" name="Espaço Reservado para Número de Slide 5">
            <a:extLst>
              <a:ext uri="{FF2B5EF4-FFF2-40B4-BE49-F238E27FC236}">
                <a16:creationId xmlns:a16="http://schemas.microsoft.com/office/drawing/2014/main" id="{686500EA-547D-4E88-912E-5A260754F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958300-3AAF-417A-AE49-BF336E1C4E5A}" type="slidenum">
              <a:rPr lang="pt-BR" altLang="pt-BR" sz="1400" smtClean="0">
                <a:solidFill>
                  <a:srgbClr val="FFFFFF"/>
                </a:solidFill>
                <a:latin typeface="Perpetua" panose="02020502060401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pt-BR" altLang="pt-BR" sz="1400">
              <a:solidFill>
                <a:srgbClr val="FFFFFF"/>
              </a:solidFill>
              <a:latin typeface="Perpetua" panose="02020502060401020303" pitchFamily="18" charset="0"/>
            </a:endParaRPr>
          </a:p>
        </p:txBody>
      </p:sp>
      <p:pic>
        <p:nvPicPr>
          <p:cNvPr id="26629" name="Imagem 5">
            <a:extLst>
              <a:ext uri="{FF2B5EF4-FFF2-40B4-BE49-F238E27FC236}">
                <a16:creationId xmlns:a16="http://schemas.microsoft.com/office/drawing/2014/main" id="{A075C28D-83C7-46C1-816A-CAD236AAA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7524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4551C95-A4E2-4FD7-8D03-95BA70B05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7150" y="1423988"/>
            <a:ext cx="9083675" cy="4876800"/>
          </a:xfrm>
        </p:spPr>
        <p:txBody>
          <a:bodyPr/>
          <a:lstStyle/>
          <a:p>
            <a:pPr>
              <a:defRPr/>
            </a:pPr>
            <a:r>
              <a:rPr lang="pt-BR" sz="2800" b="1" dirty="0">
                <a:solidFill>
                  <a:srgbClr val="FF0000"/>
                </a:solidFill>
              </a:rPr>
              <a:t>Cavalete/Hidrômetro: 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pt-BR" dirty="0"/>
              <a:t> 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FDB83FC6-0D18-46B0-B581-498E73FB7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533400"/>
            <a:ext cx="7934325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cs typeface="Arial" charset="0"/>
              </a:rPr>
              <a:t>COMPONENTES DE UM SISTEMA PREDIAL DE ÁGUA FRIA</a:t>
            </a:r>
            <a:endParaRPr lang="pt-BR" sz="3200" b="1" dirty="0">
              <a:solidFill>
                <a:schemeClr val="tx1">
                  <a:lumMod val="90000"/>
                  <a:lumOff val="10000"/>
                </a:schemeClr>
              </a:solidFill>
              <a:cs typeface="Arial" charset="0"/>
            </a:endParaRPr>
          </a:p>
        </p:txBody>
      </p:sp>
      <p:sp>
        <p:nvSpPr>
          <p:cNvPr id="27651" name="Espaço Reservado para Número de Slide 5">
            <a:extLst>
              <a:ext uri="{FF2B5EF4-FFF2-40B4-BE49-F238E27FC236}">
                <a16:creationId xmlns:a16="http://schemas.microsoft.com/office/drawing/2014/main" id="{BEE52754-1441-4440-94AE-9EFF1A0EC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8E7594-FCE1-4866-8384-DB8B2DE7E063}" type="slidenum">
              <a:rPr lang="pt-BR" altLang="pt-BR" sz="1400" smtClean="0">
                <a:solidFill>
                  <a:srgbClr val="FFFFFF"/>
                </a:solidFill>
                <a:latin typeface="Perpetua" panose="02020502060401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pt-BR" altLang="pt-BR" sz="1400">
              <a:solidFill>
                <a:srgbClr val="FFFFFF"/>
              </a:solidFill>
              <a:latin typeface="Perpetua" panose="02020502060401020303" pitchFamily="18" charset="0"/>
            </a:endParaRPr>
          </a:p>
        </p:txBody>
      </p:sp>
      <p:pic>
        <p:nvPicPr>
          <p:cNvPr id="27652" name="Imagem 5">
            <a:extLst>
              <a:ext uri="{FF2B5EF4-FFF2-40B4-BE49-F238E27FC236}">
                <a16:creationId xmlns:a16="http://schemas.microsoft.com/office/drawing/2014/main" id="{DE74D793-B030-453A-ACFA-48D1C2859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7524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4ADC894A-7738-4171-8731-0BBBDF280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z="2800" b="1">
                <a:solidFill>
                  <a:srgbClr val="FF0000"/>
                </a:solidFill>
              </a:rPr>
              <a:t>Cavalete/Hidrômetro: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altLang="pt-BR"/>
              <a:t> </a:t>
            </a:r>
            <a:r>
              <a:rPr lang="pt-BR" altLang="pt-BR" sz="2800"/>
              <a:t>NBR 8193 – defini HIDRÔMETRO como: Aparelho que mede o consumo de água até 15 m³/hora.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altLang="pt-BR" sz="2800"/>
              <a:t>Mais comuns: 5 m³/hora DN 25. </a:t>
            </a:r>
          </a:p>
          <a:p>
            <a:endParaRPr lang="pt-BR" altLang="pt-BR"/>
          </a:p>
          <a:p>
            <a:endParaRPr lang="pt-BR" altLang="pt-BR"/>
          </a:p>
          <a:p>
            <a:endParaRPr lang="pt-BR" alt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8DA67D6-023D-47FB-8499-86A87AA37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24000"/>
            <a:ext cx="9140825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C7F8E4-6B3F-4668-AD77-30BCF723A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936104"/>
          </a:xfrm>
        </p:spPr>
        <p:txBody>
          <a:bodyPr>
            <a:normAutofit/>
          </a:bodyPr>
          <a:lstStyle/>
          <a:p>
            <a:r>
              <a:rPr lang="es-PY" dirty="0">
                <a:solidFill>
                  <a:schemeClr val="tx1"/>
                </a:solidFill>
              </a:rPr>
              <a:t>Partes de </a:t>
            </a:r>
            <a:r>
              <a:rPr lang="es-PY" dirty="0" err="1">
                <a:solidFill>
                  <a:schemeClr val="tx1"/>
                </a:solidFill>
              </a:rPr>
              <a:t>uma</a:t>
            </a:r>
            <a:r>
              <a:rPr lang="es-PY" dirty="0">
                <a:solidFill>
                  <a:schemeClr val="tx1"/>
                </a:solidFill>
              </a:rPr>
              <a:t> </a:t>
            </a:r>
            <a:r>
              <a:rPr lang="es-PY" dirty="0" err="1">
                <a:solidFill>
                  <a:schemeClr val="tx1"/>
                </a:solidFill>
              </a:rPr>
              <a:t>instalação</a:t>
            </a:r>
            <a:r>
              <a:rPr lang="es-PY" dirty="0">
                <a:solidFill>
                  <a:schemeClr val="tx1"/>
                </a:solidFill>
              </a:rPr>
              <a:t> de </a:t>
            </a:r>
            <a:r>
              <a:rPr lang="es-PY" dirty="0" err="1">
                <a:solidFill>
                  <a:schemeClr val="tx1"/>
                </a:solidFill>
              </a:rPr>
              <a:t>água</a:t>
            </a:r>
            <a:r>
              <a:rPr lang="es-PY" dirty="0">
                <a:solidFill>
                  <a:schemeClr val="tx1"/>
                </a:solidFill>
              </a:rPr>
              <a:t> </a:t>
            </a:r>
            <a:r>
              <a:rPr lang="es-PY" dirty="0" err="1">
                <a:solidFill>
                  <a:schemeClr val="tx1"/>
                </a:solidFill>
              </a:rPr>
              <a:t>fria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5B86F9D-21A8-41C0-A472-B2F7178EB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2" t="2110" r="2461" b="1725"/>
          <a:stretch/>
        </p:blipFill>
        <p:spPr>
          <a:xfrm>
            <a:off x="611560" y="1052736"/>
            <a:ext cx="8075240" cy="5328592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E1D17D3-23F3-4785-8F88-1901F480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C97EA-34A4-446D-97E8-1CE4AFF66856}" type="slidenum">
              <a:rPr lang="pt-BR" altLang="pt-BR" smtClean="0"/>
              <a:pPr>
                <a:defRPr/>
              </a:pPr>
              <a:t>18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8535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AC4C30-C4A3-41B7-B8A7-CB31E6784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715DE8A-1F6E-444A-999C-721F1C5E2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-15817"/>
            <a:ext cx="8856983" cy="6854767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42A2275-306E-4C51-83EA-405BD4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C97EA-34A4-446D-97E8-1CE4AFF66856}" type="slidenum">
              <a:rPr lang="pt-BR" altLang="pt-BR" smtClean="0"/>
              <a:pPr>
                <a:defRPr/>
              </a:pPr>
              <a:t>19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800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65617-5E74-471D-89B0-A64894AD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t-BR" dirty="0"/>
              <a:t>SISTEMA DE ABASTECIMENTO </a:t>
            </a:r>
          </a:p>
        </p:txBody>
      </p:sp>
      <p:sp>
        <p:nvSpPr>
          <p:cNvPr id="8195" name="Espaço Reservado para Conteúdo 2">
            <a:extLst>
              <a:ext uri="{FF2B5EF4-FFF2-40B4-BE49-F238E27FC236}">
                <a16:creationId xmlns:a16="http://schemas.microsoft.com/office/drawing/2014/main" id="{8EAFC345-0836-4BE5-875E-DC1D92C69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048250"/>
          </a:xfrm>
        </p:spPr>
        <p:txBody>
          <a:bodyPr/>
          <a:lstStyle/>
          <a:p>
            <a:r>
              <a:rPr lang="pt-BR" altLang="pt-BR" sz="3000" dirty="0"/>
              <a:t>Abastecimento pela rede pública (foto) ou poço. </a:t>
            </a:r>
          </a:p>
        </p:txBody>
      </p:sp>
      <p:sp>
        <p:nvSpPr>
          <p:cNvPr id="8196" name="Espaço Reservado para Número de Slide 3">
            <a:extLst>
              <a:ext uri="{FF2B5EF4-FFF2-40B4-BE49-F238E27FC236}">
                <a16:creationId xmlns:a16="http://schemas.microsoft.com/office/drawing/2014/main" id="{EF450066-2D85-471C-9A32-0E914CB31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fld id="{D529A84B-637D-4A4C-941A-2214B47818A7}" type="slidenum">
              <a:rPr lang="pt-BR" altLang="pt-BR" smtClean="0">
                <a:solidFill>
                  <a:srgbClr val="FFFFFF"/>
                </a:solidFill>
              </a:rPr>
              <a:pPr/>
              <a:t>2</a:t>
            </a:fld>
            <a:endParaRPr lang="pt-BR" altLang="pt-BR">
              <a:solidFill>
                <a:srgbClr val="FFFFFF"/>
              </a:solidFill>
            </a:endParaRPr>
          </a:p>
        </p:txBody>
      </p:sp>
      <p:pic>
        <p:nvPicPr>
          <p:cNvPr id="8197" name="Imagem 1">
            <a:extLst>
              <a:ext uri="{FF2B5EF4-FFF2-40B4-BE49-F238E27FC236}">
                <a16:creationId xmlns:a16="http://schemas.microsoft.com/office/drawing/2014/main" id="{C947AF50-8DE9-40D2-985E-E32CBF551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7524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605C722-B938-48FB-A56F-E0E8D3BD4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200275"/>
            <a:ext cx="863917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F569BA8F-5259-4402-8E35-7DDD9EAF9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533400"/>
            <a:ext cx="7934325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cs typeface="Arial" charset="0"/>
              </a:rPr>
              <a:t>COMPONENTES DE UM SISTEMA PREDIAL DE ÁGUA FRIA</a:t>
            </a:r>
            <a:endParaRPr lang="pt-BR" sz="3200" b="1" dirty="0">
              <a:solidFill>
                <a:schemeClr val="tx1">
                  <a:lumMod val="90000"/>
                  <a:lumOff val="10000"/>
                </a:schemeClr>
              </a:solidFill>
              <a:cs typeface="Arial" charset="0"/>
            </a:endParaRPr>
          </a:p>
        </p:txBody>
      </p:sp>
      <p:sp>
        <p:nvSpPr>
          <p:cNvPr id="28675" name="Espaço Reservado para Número de Slide 5">
            <a:extLst>
              <a:ext uri="{FF2B5EF4-FFF2-40B4-BE49-F238E27FC236}">
                <a16:creationId xmlns:a16="http://schemas.microsoft.com/office/drawing/2014/main" id="{3C3118C9-8651-4C49-AC5A-AFAEA0102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D946E5-D321-4CEB-8F46-2130390F1F60}" type="slidenum">
              <a:rPr lang="pt-BR" altLang="pt-BR" sz="1400" smtClean="0">
                <a:solidFill>
                  <a:srgbClr val="FFFFFF"/>
                </a:solidFill>
                <a:latin typeface="Perpetua" panose="02020502060401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pt-BR" altLang="pt-BR" sz="1400">
              <a:solidFill>
                <a:srgbClr val="FFFFFF"/>
              </a:solidFill>
              <a:latin typeface="Perpetua" panose="02020502060401020303" pitchFamily="18" charset="0"/>
            </a:endParaRPr>
          </a:p>
        </p:txBody>
      </p:sp>
      <p:pic>
        <p:nvPicPr>
          <p:cNvPr id="28676" name="Imagem 5">
            <a:extLst>
              <a:ext uri="{FF2B5EF4-FFF2-40B4-BE49-F238E27FC236}">
                <a16:creationId xmlns:a16="http://schemas.microsoft.com/office/drawing/2014/main" id="{E14665F1-283A-43E5-B531-8D04FF679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7524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Espaço Reservado para Conteúdo 2">
            <a:extLst>
              <a:ext uri="{FF2B5EF4-FFF2-40B4-BE49-F238E27FC236}">
                <a16:creationId xmlns:a16="http://schemas.microsoft.com/office/drawing/2014/main" id="{189A73F2-F702-4892-9CF3-9EB0F616C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8678" name="Imagem 4">
            <a:extLst>
              <a:ext uri="{FF2B5EF4-FFF2-40B4-BE49-F238E27FC236}">
                <a16:creationId xmlns:a16="http://schemas.microsoft.com/office/drawing/2014/main" id="{C69C4242-6FA4-4FD7-AA0A-0DB905958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58175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9CEE01FF-EA3B-4731-AF35-76A843584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                       </a:t>
            </a:r>
            <a:endParaRPr lang="pt-BR" sz="24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77370519-D0D4-41EE-950E-E6BB5511A6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225"/>
            <a:ext cx="8291513" cy="471805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None/>
              <a:defRPr/>
            </a:pP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RESERVATÓRIOS</a:t>
            </a:r>
          </a:p>
        </p:txBody>
      </p:sp>
      <p:sp>
        <p:nvSpPr>
          <p:cNvPr id="31748" name="Espaço Reservado para Número de Slide 5">
            <a:extLst>
              <a:ext uri="{FF2B5EF4-FFF2-40B4-BE49-F238E27FC236}">
                <a16:creationId xmlns:a16="http://schemas.microsoft.com/office/drawing/2014/main" id="{ABB6A34F-9D58-4544-A79C-AB2957E0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24BCD3-9CC3-4265-AC85-5F409C612551}" type="slidenum">
              <a:rPr lang="pt-BR" altLang="pt-BR" sz="1400" smtClean="0">
                <a:solidFill>
                  <a:srgbClr val="FFFFFF"/>
                </a:solidFill>
                <a:latin typeface="Perpetua" panose="02020502060401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pt-BR" altLang="pt-BR" sz="1400">
              <a:solidFill>
                <a:srgbClr val="FFFFFF"/>
              </a:solidFill>
              <a:latin typeface="Perpetua" panose="02020502060401020303" pitchFamily="18" charset="0"/>
            </a:endParaRPr>
          </a:p>
        </p:txBody>
      </p:sp>
      <p:pic>
        <p:nvPicPr>
          <p:cNvPr id="31749" name="Picture 2">
            <a:extLst>
              <a:ext uri="{FF2B5EF4-FFF2-40B4-BE49-F238E27FC236}">
                <a16:creationId xmlns:a16="http://schemas.microsoft.com/office/drawing/2014/main" id="{95F970B0-D841-41D5-AA4B-9AC562C49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7150"/>
            <a:ext cx="21875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2">
            <a:extLst>
              <a:ext uri="{FF2B5EF4-FFF2-40B4-BE49-F238E27FC236}">
                <a16:creationId xmlns:a16="http://schemas.microsoft.com/office/drawing/2014/main" id="{44A3FE7C-7560-42F7-8B14-FBD8554A3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2924175"/>
            <a:ext cx="71278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0B646706-81C6-4D14-97DD-609C75EDF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RESERVAÇÃO DE ÁGUA FRIA</a:t>
            </a:r>
            <a:endParaRPr lang="pt-BR" sz="24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3011" name="Espaço Reservado para Conteúdo 10">
            <a:extLst>
              <a:ext uri="{FF2B5EF4-FFF2-40B4-BE49-F238E27FC236}">
                <a16:creationId xmlns:a16="http://schemas.microsoft.com/office/drawing/2014/main" id="{4BC5ACD7-2DC5-43F4-AADF-7F82B1D0D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algn="just" eaLnBrk="1" hangingPunct="1">
              <a:buClr>
                <a:srgbClr val="FF0000"/>
              </a:buClr>
            </a:pPr>
            <a:r>
              <a:rPr lang="en-US" altLang="pt-BR" sz="3000"/>
              <a:t>Considerando as possíveis interrupções no sistema de abastecimento da rede pública e na falta de informações, recomenda-se </a:t>
            </a:r>
            <a:r>
              <a:rPr lang="en-US" altLang="pt-BR" sz="3000" u="sng"/>
              <a:t>DIMENSIONAR OS RESERVATÓRIOS COM CAPACIDADE SUFICIENTE PARA 02 DIAS DE CONSUMO;</a:t>
            </a:r>
          </a:p>
          <a:p>
            <a:pPr algn="just" eaLnBrk="1" hangingPunct="1">
              <a:buClr>
                <a:srgbClr val="FF0000"/>
              </a:buClr>
            </a:pPr>
            <a:endParaRPr lang="en-US" altLang="pt-BR" sz="3000"/>
          </a:p>
          <a:p>
            <a:pPr algn="just" eaLnBrk="1" hangingPunct="1">
              <a:buClr>
                <a:srgbClr val="FF0000"/>
              </a:buClr>
            </a:pPr>
            <a:r>
              <a:rPr lang="en-US" altLang="pt-BR" sz="3000"/>
              <a:t>Essa capacidade é calculada em função da população e natureza da edificação. </a:t>
            </a:r>
          </a:p>
        </p:txBody>
      </p:sp>
      <p:sp>
        <p:nvSpPr>
          <p:cNvPr id="43012" name="Espaço Reservado para Número de Slide 5">
            <a:extLst>
              <a:ext uri="{FF2B5EF4-FFF2-40B4-BE49-F238E27FC236}">
                <a16:creationId xmlns:a16="http://schemas.microsoft.com/office/drawing/2014/main" id="{3E057829-A1B6-4983-887C-24AB80B99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FE8C2E-7E98-4895-93CE-B34193BDA640}" type="slidenum">
              <a:rPr lang="pt-BR" altLang="pt-BR" sz="1400" smtClean="0">
                <a:solidFill>
                  <a:srgbClr val="FFFFFF"/>
                </a:solidFill>
                <a:latin typeface="Perpetua" panose="02020502060401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pt-BR" altLang="pt-BR" sz="1400">
              <a:solidFill>
                <a:srgbClr val="FFFFFF"/>
              </a:solidFill>
              <a:latin typeface="Perpetua" panose="02020502060401020303" pitchFamily="18" charset="0"/>
            </a:endParaRPr>
          </a:p>
        </p:txBody>
      </p:sp>
      <p:pic>
        <p:nvPicPr>
          <p:cNvPr id="43013" name="Picture 2">
            <a:extLst>
              <a:ext uri="{FF2B5EF4-FFF2-40B4-BE49-F238E27FC236}">
                <a16:creationId xmlns:a16="http://schemas.microsoft.com/office/drawing/2014/main" id="{B86EF66C-21FD-415F-906E-F7FE21D86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7150"/>
            <a:ext cx="21875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E022BE48-12BC-4703-A272-A9E2B6EE1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CONSUMO DE ÁGUA</a:t>
            </a:r>
            <a:endParaRPr lang="pt-BR" sz="24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4035" name="Espaço Reservado para Conteúdo 1">
            <a:extLst>
              <a:ext uri="{FF2B5EF4-FFF2-40B4-BE49-F238E27FC236}">
                <a16:creationId xmlns:a16="http://schemas.microsoft.com/office/drawing/2014/main" id="{4D3EC76D-FEBE-42C0-B4E4-72E81EE09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225"/>
            <a:ext cx="4038600" cy="4718050"/>
          </a:xfrm>
        </p:spPr>
        <p:txBody>
          <a:bodyPr/>
          <a:lstStyle/>
          <a:p>
            <a:pPr eaLnBrk="1" hangingPunct="1"/>
            <a:endParaRPr lang="pt-PT" alt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5C4545-B298-4D34-A2FD-6D6D60E4F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73225"/>
            <a:ext cx="4038600" cy="471805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Com </a:t>
            </a:r>
            <a:r>
              <a:rPr lang="en-US" dirty="0">
                <a:solidFill>
                  <a:srgbClr val="FF0000"/>
                </a:solidFill>
              </a:rPr>
              <a:t>200 </a:t>
            </a:r>
            <a:r>
              <a:rPr lang="en-US" dirty="0" err="1">
                <a:solidFill>
                  <a:srgbClr val="FF0000"/>
                </a:solidFill>
              </a:rPr>
              <a:t>litros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dia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utilizados</a:t>
            </a:r>
            <a:r>
              <a:rPr lang="en-US" dirty="0"/>
              <a:t> de forma </a:t>
            </a:r>
            <a:r>
              <a:rPr lang="en-US" dirty="0" err="1"/>
              <a:t>racional</a:t>
            </a:r>
            <a:r>
              <a:rPr lang="en-US" dirty="0"/>
              <a:t> vive-se </a:t>
            </a:r>
            <a:r>
              <a:rPr lang="en-US" dirty="0" err="1"/>
              <a:t>confortavelmente</a:t>
            </a:r>
            <a:r>
              <a:rPr lang="en-US" dirty="0"/>
              <a:t>. </a:t>
            </a:r>
            <a:endParaRPr lang="pt-BR" dirty="0"/>
          </a:p>
        </p:txBody>
      </p:sp>
      <p:sp>
        <p:nvSpPr>
          <p:cNvPr id="44037" name="Espaço Reservado para Número de Slide 5">
            <a:extLst>
              <a:ext uri="{FF2B5EF4-FFF2-40B4-BE49-F238E27FC236}">
                <a16:creationId xmlns:a16="http://schemas.microsoft.com/office/drawing/2014/main" id="{D66866A4-05A6-4E47-9E34-310DF5E39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8E9333-E4C3-438D-8AA9-0E4BBE5A5DFA}" type="slidenum">
              <a:rPr lang="pt-BR" altLang="pt-BR" sz="1400" smtClean="0">
                <a:solidFill>
                  <a:srgbClr val="FFFFFF"/>
                </a:solidFill>
                <a:latin typeface="Perpetua" panose="02020502060401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pt-BR" altLang="pt-BR" sz="1400">
              <a:solidFill>
                <a:srgbClr val="FFFFFF"/>
              </a:solidFill>
              <a:latin typeface="Perpetua" panose="02020502060401020303" pitchFamily="18" charset="0"/>
            </a:endParaRPr>
          </a:p>
        </p:txBody>
      </p:sp>
      <p:pic>
        <p:nvPicPr>
          <p:cNvPr id="44038" name="Picture 2">
            <a:extLst>
              <a:ext uri="{FF2B5EF4-FFF2-40B4-BE49-F238E27FC236}">
                <a16:creationId xmlns:a16="http://schemas.microsoft.com/office/drawing/2014/main" id="{9F34EFF2-6901-46F6-93A4-7B1307CAF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7150"/>
            <a:ext cx="21875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Espaço Reservado para Conteúdo 3">
            <a:extLst>
              <a:ext uri="{FF2B5EF4-FFF2-40B4-BE49-F238E27FC236}">
                <a16:creationId xmlns:a16="http://schemas.microsoft.com/office/drawing/2014/main" id="{843F08B0-F41B-46A4-9416-3A757E2F6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700213"/>
            <a:ext cx="4038600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AF8AF1CB-342E-4A7A-9441-493F21468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          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CONSUMO DIÁRIO NAS EDIFICAÇÕES</a:t>
            </a:r>
            <a:endParaRPr lang="pt-BR" sz="24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969AED-9AAF-4FC6-B5EF-4DEDA4091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Na </a:t>
            </a:r>
            <a:r>
              <a:rPr lang="en-US" dirty="0" err="1"/>
              <a:t>ausência</a:t>
            </a:r>
            <a:r>
              <a:rPr lang="en-US" dirty="0"/>
              <a:t> de </a:t>
            </a:r>
            <a:r>
              <a:rPr lang="en-US" dirty="0" err="1"/>
              <a:t>informações</a:t>
            </a:r>
            <a:r>
              <a:rPr lang="en-US" dirty="0"/>
              <a:t>, o </a:t>
            </a:r>
            <a:r>
              <a:rPr lang="en-US" dirty="0" err="1"/>
              <a:t>consumo</a:t>
            </a:r>
            <a:r>
              <a:rPr lang="en-US" dirty="0"/>
              <a:t> </a:t>
            </a:r>
            <a:r>
              <a:rPr lang="en-US" dirty="0" err="1"/>
              <a:t>diário</a:t>
            </a:r>
            <a:r>
              <a:rPr lang="en-US" dirty="0"/>
              <a:t> </a:t>
            </a: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</a:t>
            </a:r>
            <a:r>
              <a:rPr lang="en-US" dirty="0"/>
              <a:t>,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calculado</a:t>
            </a:r>
            <a:r>
              <a:rPr lang="en-US" dirty="0"/>
              <a:t> da </a:t>
            </a:r>
            <a:r>
              <a:rPr lang="en-US" dirty="0" err="1"/>
              <a:t>seguinte</a:t>
            </a:r>
            <a:r>
              <a:rPr lang="en-US" dirty="0"/>
              <a:t> forma: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 = P x q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/>
              <a:t>Onde</a:t>
            </a:r>
            <a:r>
              <a:rPr lang="en-US" dirty="0"/>
              <a:t>: Cd= </a:t>
            </a:r>
            <a:r>
              <a:rPr lang="en-US" dirty="0" err="1"/>
              <a:t>Consumo</a:t>
            </a:r>
            <a:r>
              <a:rPr lang="en-US" dirty="0"/>
              <a:t> </a:t>
            </a:r>
            <a:r>
              <a:rPr lang="en-US" dirty="0" err="1"/>
              <a:t>diário</a:t>
            </a:r>
            <a:r>
              <a:rPr lang="en-US" dirty="0"/>
              <a:t> (</a:t>
            </a:r>
            <a:r>
              <a:rPr lang="en-US" dirty="0" err="1"/>
              <a:t>litros</a:t>
            </a:r>
            <a:r>
              <a:rPr lang="en-US" dirty="0"/>
              <a:t>/</a:t>
            </a:r>
            <a:r>
              <a:rPr lang="en-US" dirty="0" err="1"/>
              <a:t>dia</a:t>
            </a:r>
            <a:r>
              <a:rPr lang="en-US" dirty="0"/>
              <a:t>);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            P= </a:t>
            </a:r>
            <a:r>
              <a:rPr lang="en-US" dirty="0" err="1"/>
              <a:t>População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ocupará</a:t>
            </a:r>
            <a:r>
              <a:rPr lang="en-US" dirty="0"/>
              <a:t> a </a:t>
            </a:r>
            <a:r>
              <a:rPr lang="en-US" dirty="0" err="1"/>
              <a:t>edificação</a:t>
            </a:r>
            <a:r>
              <a:rPr lang="en-US" dirty="0"/>
              <a:t>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            q= </a:t>
            </a:r>
            <a:r>
              <a:rPr lang="en-US" dirty="0" err="1"/>
              <a:t>Consumo</a:t>
            </a:r>
            <a:r>
              <a:rPr lang="en-US" dirty="0"/>
              <a:t> per capita (</a:t>
            </a:r>
            <a:r>
              <a:rPr lang="en-US" dirty="0" err="1"/>
              <a:t>litros</a:t>
            </a:r>
            <a:r>
              <a:rPr lang="en-US" dirty="0"/>
              <a:t>/</a:t>
            </a:r>
            <a:r>
              <a:rPr lang="en-US" dirty="0" err="1"/>
              <a:t>dia</a:t>
            </a:r>
            <a:r>
              <a:rPr lang="en-US" dirty="0"/>
              <a:t>) </a:t>
            </a:r>
            <a:r>
              <a:rPr lang="en-US" dirty="0" err="1"/>
              <a:t>usar</a:t>
            </a:r>
            <a:r>
              <a:rPr lang="en-US" dirty="0"/>
              <a:t> .</a:t>
            </a:r>
            <a:endParaRPr lang="pt-BR" dirty="0"/>
          </a:p>
        </p:txBody>
      </p:sp>
      <p:sp>
        <p:nvSpPr>
          <p:cNvPr id="46084" name="Espaço Reservado para Número de Slide 5">
            <a:extLst>
              <a:ext uri="{FF2B5EF4-FFF2-40B4-BE49-F238E27FC236}">
                <a16:creationId xmlns:a16="http://schemas.microsoft.com/office/drawing/2014/main" id="{EBD1EA71-1FF1-47CF-816A-2F3BEB260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5F1D64-5870-4049-A639-68365E4F1BFC}" type="slidenum">
              <a:rPr lang="pt-BR" altLang="pt-BR" sz="1400" smtClean="0">
                <a:solidFill>
                  <a:srgbClr val="FFFFFF"/>
                </a:solidFill>
                <a:latin typeface="Perpetua" panose="02020502060401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pt-BR" altLang="pt-BR" sz="1400">
              <a:solidFill>
                <a:srgbClr val="FFFFFF"/>
              </a:solidFill>
              <a:latin typeface="Perpetua" panose="02020502060401020303" pitchFamily="18" charset="0"/>
            </a:endParaRPr>
          </a:p>
        </p:txBody>
      </p:sp>
      <p:pic>
        <p:nvPicPr>
          <p:cNvPr id="46085" name="Picture 2">
            <a:extLst>
              <a:ext uri="{FF2B5EF4-FFF2-40B4-BE49-F238E27FC236}">
                <a16:creationId xmlns:a16="http://schemas.microsoft.com/office/drawing/2014/main" id="{118088F6-4B16-4ADC-ACD6-F20BC02C6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7150"/>
            <a:ext cx="21875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4DDEE1CD-A05D-4B97-A442-1D005119A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          CONSUMO DIÁRIO NAS EDIFICAÇÕES</a:t>
            </a:r>
            <a:endParaRPr lang="pt-BR" sz="24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7107" name="Espaço Reservado para Conteúdo 3">
            <a:extLst>
              <a:ext uri="{FF2B5EF4-FFF2-40B4-BE49-F238E27FC236}">
                <a16:creationId xmlns:a16="http://schemas.microsoft.com/office/drawing/2014/main" id="{819969D2-6A8B-44B5-A6CE-592D4C5CD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pt-PT" altLang="pt-BR"/>
          </a:p>
        </p:txBody>
      </p:sp>
      <p:sp>
        <p:nvSpPr>
          <p:cNvPr id="47108" name="Espaço Reservado para Número de Slide 5">
            <a:extLst>
              <a:ext uri="{FF2B5EF4-FFF2-40B4-BE49-F238E27FC236}">
                <a16:creationId xmlns:a16="http://schemas.microsoft.com/office/drawing/2014/main" id="{A0E53230-D587-4E4D-996D-4DC1DADF7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CB14B28-81E0-4DFA-9D32-61E25ECDC836}" type="slidenum">
              <a:rPr lang="pt-BR" altLang="pt-BR" sz="1400" smtClean="0">
                <a:solidFill>
                  <a:srgbClr val="FFFFFF"/>
                </a:solidFill>
                <a:latin typeface="Perpetua" panose="02020502060401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pt-BR" altLang="pt-BR" sz="1400">
              <a:solidFill>
                <a:srgbClr val="FFFFFF"/>
              </a:solidFill>
              <a:latin typeface="Perpetua" panose="02020502060401020303" pitchFamily="18" charset="0"/>
            </a:endParaRPr>
          </a:p>
        </p:txBody>
      </p:sp>
      <p:pic>
        <p:nvPicPr>
          <p:cNvPr id="47109" name="Picture 2">
            <a:extLst>
              <a:ext uri="{FF2B5EF4-FFF2-40B4-BE49-F238E27FC236}">
                <a16:creationId xmlns:a16="http://schemas.microsoft.com/office/drawing/2014/main" id="{8FFCD58B-C6B9-4C85-8FC0-516F6DCAC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7150"/>
            <a:ext cx="21875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2">
            <a:extLst>
              <a:ext uri="{FF2B5EF4-FFF2-40B4-BE49-F238E27FC236}">
                <a16:creationId xmlns:a16="http://schemas.microsoft.com/office/drawing/2014/main" id="{21F3D41F-6A42-41B6-9E81-ADDB081BE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504950"/>
            <a:ext cx="90932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824CC96-9DF2-4E70-8AEB-E32721D8C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C97EA-34A4-446D-97E8-1CE4AFF66856}" type="slidenum">
              <a:rPr lang="pt-BR" altLang="pt-BR" smtClean="0"/>
              <a:pPr>
                <a:defRPr/>
              </a:pPr>
              <a:t>26</a:t>
            </a:fld>
            <a:endParaRPr lang="pt-BR" alt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4E4DA6-7DB0-43AF-A702-FC508710DB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347663"/>
            <a:ext cx="8928992" cy="632169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546247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F68A0A65-6814-457A-B790-58081B0AD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          CAPACIDADE DOS RESERVATÓRIOS</a:t>
            </a:r>
            <a:endParaRPr lang="pt-BR" sz="24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2B4AB29-54F4-4A37-B26D-39B8F1F13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 lnSpcReduction="10000"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2600" dirty="0" err="1"/>
              <a:t>Recomenda</a:t>
            </a:r>
            <a:r>
              <a:rPr lang="en-US" sz="2600" dirty="0"/>
              <a:t>-se </a:t>
            </a:r>
            <a:r>
              <a:rPr lang="en-US" sz="2600" dirty="0" err="1"/>
              <a:t>adotar</a:t>
            </a:r>
            <a:r>
              <a:rPr lang="en-US" sz="2600" dirty="0"/>
              <a:t> </a:t>
            </a:r>
            <a:r>
              <a:rPr lang="en-US" sz="2600" dirty="0" err="1"/>
              <a:t>para</a:t>
            </a:r>
            <a:r>
              <a:rPr lang="en-US" sz="2600" dirty="0"/>
              <a:t> o </a:t>
            </a:r>
            <a:r>
              <a:rPr lang="en-US" sz="2600" dirty="0" err="1"/>
              <a:t>cálculo</a:t>
            </a:r>
            <a:r>
              <a:rPr lang="en-US" sz="2600" dirty="0"/>
              <a:t> da </a:t>
            </a:r>
            <a:r>
              <a:rPr lang="en-US" sz="2600" dirty="0" err="1"/>
              <a:t>capacidade</a:t>
            </a:r>
            <a:r>
              <a:rPr lang="en-US" sz="2600" dirty="0"/>
              <a:t> dos </a:t>
            </a:r>
            <a:r>
              <a:rPr lang="en-US" sz="2600" dirty="0" err="1"/>
              <a:t>reservatórios</a:t>
            </a:r>
            <a:r>
              <a:rPr lang="en-US" sz="2600" dirty="0"/>
              <a:t>, o </a:t>
            </a:r>
            <a:r>
              <a:rPr lang="en-US" sz="2600" dirty="0" err="1"/>
              <a:t>consumo</a:t>
            </a:r>
            <a:r>
              <a:rPr lang="en-US" sz="2600" dirty="0"/>
              <a:t> de </a:t>
            </a:r>
            <a:r>
              <a:rPr lang="en-US" sz="2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dois</a:t>
            </a:r>
            <a:r>
              <a:rPr lang="en-US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dias</a:t>
            </a:r>
            <a:r>
              <a:rPr lang="en-US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/>
              <a:t>no </a:t>
            </a:r>
            <a:r>
              <a:rPr lang="en-US" sz="2600" dirty="0" err="1"/>
              <a:t>mínimo</a:t>
            </a:r>
            <a:r>
              <a:rPr lang="en-US" sz="2600" dirty="0"/>
              <a:t>. </a:t>
            </a:r>
            <a:r>
              <a:rPr lang="en-US" sz="2600" dirty="0" err="1"/>
              <a:t>Assim</a:t>
            </a:r>
            <a:r>
              <a:rPr lang="en-US" sz="2600" dirty="0"/>
              <a:t>: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sz="2600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/>
              <a:t> CR= </a:t>
            </a:r>
            <a:r>
              <a:rPr lang="en-US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2600" dirty="0"/>
              <a:t>X Cd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 err="1"/>
              <a:t>Onde</a:t>
            </a:r>
            <a:r>
              <a:rPr lang="en-US" sz="2600" dirty="0"/>
              <a:t>: CR = </a:t>
            </a:r>
            <a:r>
              <a:rPr lang="en-US" sz="2600" dirty="0" err="1"/>
              <a:t>Capacidade</a:t>
            </a:r>
            <a:r>
              <a:rPr lang="en-US" sz="2600" dirty="0"/>
              <a:t> total do reservatório (</a:t>
            </a:r>
            <a:r>
              <a:rPr lang="en-US" sz="2600" dirty="0" err="1"/>
              <a:t>litros</a:t>
            </a:r>
            <a:r>
              <a:rPr lang="en-US" sz="2600" dirty="0"/>
              <a:t>);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/>
              <a:t>           Cd = </a:t>
            </a:r>
            <a:r>
              <a:rPr lang="en-US" sz="2600" dirty="0" err="1"/>
              <a:t>Consumo</a:t>
            </a:r>
            <a:r>
              <a:rPr lang="en-US" sz="2600" dirty="0"/>
              <a:t> </a:t>
            </a:r>
            <a:r>
              <a:rPr lang="en-US" sz="2600" dirty="0" err="1"/>
              <a:t>diário</a:t>
            </a:r>
            <a:r>
              <a:rPr lang="en-US" sz="2600" dirty="0"/>
              <a:t> (</a:t>
            </a:r>
            <a:r>
              <a:rPr lang="en-US" sz="2600" dirty="0" err="1"/>
              <a:t>litros</a:t>
            </a:r>
            <a:r>
              <a:rPr lang="en-US" sz="2600" dirty="0"/>
              <a:t>/</a:t>
            </a:r>
            <a:r>
              <a:rPr lang="en-US" sz="2600" dirty="0" err="1"/>
              <a:t>dia</a:t>
            </a:r>
            <a:r>
              <a:rPr lang="en-US" sz="2600" dirty="0"/>
              <a:t>).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600" dirty="0"/>
          </a:p>
          <a:p>
            <a:pPr marL="182880" indent="-182880" algn="just" eaLnBrk="1" fontAlgn="auto" hangingPunct="1">
              <a:spcAft>
                <a:spcPts val="0"/>
              </a:spcAft>
              <a:defRPr/>
            </a:pPr>
            <a:r>
              <a:rPr lang="en-US" sz="2600" dirty="0" err="1"/>
              <a:t>Recomenda</a:t>
            </a:r>
            <a:r>
              <a:rPr lang="en-US" sz="2600" dirty="0"/>
              <a:t>-se a </a:t>
            </a:r>
            <a:r>
              <a:rPr lang="en-US" sz="2600" dirty="0" err="1"/>
              <a:t>seguinte</a:t>
            </a:r>
            <a:r>
              <a:rPr lang="en-US" sz="2600" dirty="0"/>
              <a:t> </a:t>
            </a:r>
            <a:r>
              <a:rPr lang="en-US" sz="2600" dirty="0" err="1"/>
              <a:t>distribuição</a:t>
            </a:r>
            <a:endParaRPr lang="en-US" sz="2600" dirty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1188720" lvl="4" indent="-137160"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800" dirty="0"/>
              <a:t>Reservatório  inferior: 60% CR;</a:t>
            </a:r>
          </a:p>
          <a:p>
            <a:pPr marL="1188720" lvl="4" indent="-137160"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800" dirty="0"/>
              <a:t>Reservatório superior: 40% CR.</a:t>
            </a:r>
          </a:p>
        </p:txBody>
      </p:sp>
      <p:sp>
        <p:nvSpPr>
          <p:cNvPr id="49156" name="Espaço Reservado para Número de Slide 5">
            <a:extLst>
              <a:ext uri="{FF2B5EF4-FFF2-40B4-BE49-F238E27FC236}">
                <a16:creationId xmlns:a16="http://schemas.microsoft.com/office/drawing/2014/main" id="{F7FB435A-20BA-4653-83E0-6F365A76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805982-1227-439E-AA0C-F5DF81A774C3}" type="slidenum">
              <a:rPr lang="pt-BR" altLang="pt-BR" sz="1400" smtClean="0">
                <a:solidFill>
                  <a:srgbClr val="FFFFFF"/>
                </a:solidFill>
                <a:latin typeface="Perpetua" panose="02020502060401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pt-BR" altLang="pt-BR" sz="1400">
              <a:solidFill>
                <a:srgbClr val="FFFFFF"/>
              </a:solidFill>
              <a:latin typeface="Perpetua" panose="02020502060401020303" pitchFamily="18" charset="0"/>
            </a:endParaRPr>
          </a:p>
        </p:txBody>
      </p:sp>
      <p:pic>
        <p:nvPicPr>
          <p:cNvPr id="49157" name="Picture 2">
            <a:extLst>
              <a:ext uri="{FF2B5EF4-FFF2-40B4-BE49-F238E27FC236}">
                <a16:creationId xmlns:a16="http://schemas.microsoft.com/office/drawing/2014/main" id="{A7E95F3C-B9C2-4B9F-A026-3101D0CB4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7150"/>
            <a:ext cx="21875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3234D66-DFA5-401C-A2DE-A657CF0FF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94" t="6198" r="9821" b="5903"/>
          <a:stretch/>
        </p:blipFill>
        <p:spPr>
          <a:xfrm>
            <a:off x="0" y="347663"/>
            <a:ext cx="8877839" cy="6491287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E347AA6-2891-44BC-A7A5-16FC96D0E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C97EA-34A4-446D-97E8-1CE4AFF66856}" type="slidenum">
              <a:rPr lang="pt-BR" altLang="pt-BR" smtClean="0"/>
              <a:pPr>
                <a:defRPr/>
              </a:pPr>
              <a:t>28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4114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CA3BF16-FF11-4FDB-B679-2F09FF881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87" t="6303" r="13198" b="9239"/>
          <a:stretch/>
        </p:blipFill>
        <p:spPr>
          <a:xfrm>
            <a:off x="107504" y="242207"/>
            <a:ext cx="8928992" cy="6427153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8B9FA05-08AE-416F-B58B-92B67ACC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C97EA-34A4-446D-97E8-1CE4AFF66856}" type="slidenum">
              <a:rPr lang="pt-BR" altLang="pt-BR" smtClean="0"/>
              <a:pPr>
                <a:defRPr/>
              </a:pPr>
              <a:t>29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7973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3342827B-1A0A-48BE-A37E-64CD75829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538" y="274638"/>
            <a:ext cx="6418262" cy="12827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600" b="1" dirty="0">
                <a:solidFill>
                  <a:schemeClr val="tx1"/>
                </a:solidFill>
                <a:cs typeface="Arial" charset="0"/>
              </a:rPr>
              <a:t>INSTALAÇÕES PREDIAIS DE ÁGUA FRIA</a:t>
            </a:r>
            <a:endParaRPr lang="pt-BR" sz="26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542E2E-D683-4A27-A94A-999C6461B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557338"/>
            <a:ext cx="8569325" cy="530066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000" dirty="0" err="1"/>
              <a:t>Conjunto</a:t>
            </a:r>
            <a:r>
              <a:rPr lang="en-US" sz="3000" dirty="0"/>
              <a:t> de: </a:t>
            </a:r>
          </a:p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z="2800" cap="all" dirty="0"/>
              <a:t>       Tubulações;</a:t>
            </a:r>
          </a:p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z="2800" cap="all" dirty="0"/>
              <a:t>        </a:t>
            </a:r>
            <a:r>
              <a:rPr lang="en-US" sz="2800" cap="all" dirty="0" err="1"/>
              <a:t>equipamentos</a:t>
            </a:r>
            <a:r>
              <a:rPr lang="en-US" sz="2800" cap="all" dirty="0"/>
              <a:t>;</a:t>
            </a:r>
          </a:p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cap="all" dirty="0"/>
              <a:t>         </a:t>
            </a:r>
            <a:r>
              <a:rPr lang="en-US" sz="2800" cap="all" dirty="0" err="1"/>
              <a:t>Reservatórios</a:t>
            </a:r>
            <a:endParaRPr lang="en-US" sz="2800" cap="all" dirty="0"/>
          </a:p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cap="all" dirty="0"/>
              <a:t>        </a:t>
            </a:r>
            <a:r>
              <a:rPr lang="en-US" sz="2800" cap="all" dirty="0" err="1"/>
              <a:t>dispositivos</a:t>
            </a:r>
            <a:r>
              <a:rPr lang="en-US" sz="2800" cap="all" dirty="0"/>
              <a:t> </a:t>
            </a:r>
          </a:p>
          <a:p>
            <a:pPr marL="0" indent="0" algn="just" eaLnBrk="1" fontAlgn="auto" hangingPunct="1">
              <a:spcBef>
                <a:spcPts val="58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000" dirty="0"/>
          </a:p>
          <a:p>
            <a:pPr marL="0" indent="0" algn="just" eaLnBrk="1" fontAlgn="auto" hangingPunct="1">
              <a:spcBef>
                <a:spcPts val="58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000" b="1" i="1" dirty="0" err="1"/>
              <a:t>Destinados</a:t>
            </a:r>
            <a:r>
              <a:rPr lang="en-US" sz="3000" b="1" i="1" dirty="0"/>
              <a:t> </a:t>
            </a:r>
            <a:r>
              <a:rPr lang="en-US" sz="3000" b="1" i="1" dirty="0" err="1"/>
              <a:t>ao</a:t>
            </a:r>
            <a:r>
              <a:rPr lang="en-US" sz="3000" b="1" i="1" dirty="0"/>
              <a:t>:</a:t>
            </a:r>
            <a:r>
              <a:rPr lang="en-US" sz="3000" i="1" dirty="0"/>
              <a:t> </a:t>
            </a:r>
            <a:r>
              <a:rPr lang="en-US" sz="3000" dirty="0" err="1"/>
              <a:t>abastecimento</a:t>
            </a:r>
            <a:r>
              <a:rPr lang="en-US" sz="3000" dirty="0"/>
              <a:t> dos </a:t>
            </a:r>
            <a:r>
              <a:rPr lang="en-US" sz="3000" dirty="0" err="1"/>
              <a:t>aparelhos</a:t>
            </a:r>
            <a:r>
              <a:rPr lang="en-US" sz="3000" dirty="0"/>
              <a:t> e </a:t>
            </a:r>
            <a:r>
              <a:rPr lang="en-US" sz="3000" dirty="0" err="1"/>
              <a:t>pontos</a:t>
            </a:r>
            <a:r>
              <a:rPr lang="en-US" sz="3000" dirty="0"/>
              <a:t> de </a:t>
            </a:r>
            <a:r>
              <a:rPr lang="en-US" sz="3000" dirty="0" err="1"/>
              <a:t>utilização</a:t>
            </a:r>
            <a:r>
              <a:rPr lang="en-US" sz="3000" dirty="0"/>
              <a:t> de </a:t>
            </a:r>
            <a:r>
              <a:rPr lang="en-US" sz="3000" dirty="0" err="1"/>
              <a:t>água</a:t>
            </a:r>
            <a:r>
              <a:rPr lang="en-US" sz="3000" dirty="0"/>
              <a:t> de </a:t>
            </a:r>
            <a:r>
              <a:rPr lang="en-US" sz="3000" dirty="0" err="1"/>
              <a:t>edificação</a:t>
            </a:r>
            <a:r>
              <a:rPr lang="en-US" sz="3000" dirty="0"/>
              <a:t>, </a:t>
            </a:r>
            <a:r>
              <a:rPr lang="en-US" sz="3000" dirty="0" err="1"/>
              <a:t>em</a:t>
            </a:r>
            <a:r>
              <a:rPr lang="en-US" sz="3000" dirty="0"/>
              <a:t> </a:t>
            </a:r>
            <a:r>
              <a:rPr lang="en-US" sz="3000" dirty="0" err="1"/>
              <a:t>quantidade</a:t>
            </a:r>
            <a:r>
              <a:rPr lang="en-US" sz="3000" dirty="0"/>
              <a:t> </a:t>
            </a:r>
            <a:r>
              <a:rPr lang="en-US" sz="3000" dirty="0" err="1"/>
              <a:t>suficiente</a:t>
            </a:r>
            <a:r>
              <a:rPr lang="en-US" sz="3000" dirty="0"/>
              <a:t> e </a:t>
            </a:r>
            <a:r>
              <a:rPr lang="en-US" sz="3000" dirty="0" err="1"/>
              <a:t>mantendo</a:t>
            </a:r>
            <a:r>
              <a:rPr lang="en-US" sz="3000" dirty="0"/>
              <a:t> a </a:t>
            </a:r>
            <a:r>
              <a:rPr lang="en-US" sz="3000" dirty="0" err="1"/>
              <a:t>qualidade</a:t>
            </a:r>
            <a:r>
              <a:rPr lang="en-US" sz="3000" dirty="0"/>
              <a:t> da </a:t>
            </a:r>
            <a:r>
              <a:rPr lang="en-US" sz="3000" dirty="0" err="1"/>
              <a:t>água</a:t>
            </a:r>
            <a:r>
              <a:rPr lang="en-US" sz="3000" dirty="0"/>
              <a:t> </a:t>
            </a:r>
            <a:r>
              <a:rPr lang="en-US" sz="3000" dirty="0" err="1"/>
              <a:t>fornecida</a:t>
            </a:r>
            <a:r>
              <a:rPr lang="en-US" sz="3000" dirty="0"/>
              <a:t>. </a:t>
            </a:r>
            <a:endParaRPr lang="pt-BR" sz="3000" dirty="0"/>
          </a:p>
        </p:txBody>
      </p:sp>
      <p:sp>
        <p:nvSpPr>
          <p:cNvPr id="9220" name="Espaço Reservado para Número de Slide 5">
            <a:extLst>
              <a:ext uri="{FF2B5EF4-FFF2-40B4-BE49-F238E27FC236}">
                <a16:creationId xmlns:a16="http://schemas.microsoft.com/office/drawing/2014/main" id="{A7BE16EB-3344-4333-BB5D-25B785D4E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4AFEAA-29A8-402E-BC9D-E17E6D7FDEB5}" type="slidenum">
              <a:rPr lang="pt-BR" altLang="pt-BR" sz="1400" smtClean="0">
                <a:solidFill>
                  <a:srgbClr val="FFFFFF"/>
                </a:solidFill>
                <a:latin typeface="Perpetua" panose="02020502060401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pt-BR" altLang="pt-BR" sz="1400">
              <a:solidFill>
                <a:srgbClr val="FFFFFF"/>
              </a:solidFill>
              <a:latin typeface="Perpetua" panose="02020502060401020303" pitchFamily="18" charset="0"/>
            </a:endParaRPr>
          </a:p>
        </p:txBody>
      </p:sp>
      <p:sp>
        <p:nvSpPr>
          <p:cNvPr id="10" name="Estrela de 7 Pontos 9">
            <a:extLst>
              <a:ext uri="{FF2B5EF4-FFF2-40B4-BE49-F238E27FC236}">
                <a16:creationId xmlns:a16="http://schemas.microsoft.com/office/drawing/2014/main" id="{AEB2DEB4-A014-4353-9B1B-31C12C5DF428}"/>
              </a:ext>
            </a:extLst>
          </p:cNvPr>
          <p:cNvSpPr/>
          <p:nvPr/>
        </p:nvSpPr>
        <p:spPr>
          <a:xfrm>
            <a:off x="2209800" y="1146175"/>
            <a:ext cx="5675313" cy="3508375"/>
          </a:xfrm>
          <a:prstGeom prst="star7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2" name="Seta em curva para a esquerda 11">
            <a:extLst>
              <a:ext uri="{FF2B5EF4-FFF2-40B4-BE49-F238E27FC236}">
                <a16:creationId xmlns:a16="http://schemas.microsoft.com/office/drawing/2014/main" id="{0D222CA1-D65C-4171-A843-595FC2A90C56}"/>
              </a:ext>
            </a:extLst>
          </p:cNvPr>
          <p:cNvSpPr/>
          <p:nvPr/>
        </p:nvSpPr>
        <p:spPr>
          <a:xfrm>
            <a:off x="7667625" y="2349500"/>
            <a:ext cx="1368425" cy="2519363"/>
          </a:xfrm>
          <a:prstGeom prst="curved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9223" name="Imagem 1">
            <a:extLst>
              <a:ext uri="{FF2B5EF4-FFF2-40B4-BE49-F238E27FC236}">
                <a16:creationId xmlns:a16="http://schemas.microsoft.com/office/drawing/2014/main" id="{209A97C6-B599-4912-AE17-CF521B888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-100013"/>
            <a:ext cx="752475" cy="89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6C1A894-39E1-4526-B6A8-E4010CEB1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68" t="4117" r="13167" b="4117"/>
          <a:stretch/>
        </p:blipFill>
        <p:spPr>
          <a:xfrm>
            <a:off x="0" y="620688"/>
            <a:ext cx="9036495" cy="59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27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0FB369D-5052-47D6-8890-12524C712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95" t="5015" r="4466" b="3439"/>
          <a:stretch/>
        </p:blipFill>
        <p:spPr>
          <a:xfrm>
            <a:off x="264760" y="347663"/>
            <a:ext cx="8699728" cy="6510337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479DFAB-0CFD-4A1A-8778-27924C26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C97EA-34A4-446D-97E8-1CE4AFF66856}" type="slidenum">
              <a:rPr lang="pt-BR" altLang="pt-BR" smtClean="0"/>
              <a:pPr>
                <a:defRPr/>
              </a:pPr>
              <a:t>31</a:t>
            </a:fld>
            <a:endParaRPr lang="pt-BR" altLang="pt-BR"/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93238477-CEDA-1316-3BE7-7B28C0C966E0}"/>
              </a:ext>
            </a:extLst>
          </p:cNvPr>
          <p:cNvCxnSpPr/>
          <p:nvPr/>
        </p:nvCxnSpPr>
        <p:spPr>
          <a:xfrm>
            <a:off x="1835696" y="4365104"/>
            <a:ext cx="4320480" cy="10801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007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B218DCD-ADCA-488D-9F4B-3253834C2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018" t="3830" r="13551" b="2973"/>
          <a:stretch/>
        </p:blipFill>
        <p:spPr>
          <a:xfrm>
            <a:off x="251520" y="19050"/>
            <a:ext cx="8712968" cy="6650310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D7B45E5-7364-4A41-BE2A-78A60423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C97EA-34A4-446D-97E8-1CE4AFF66856}" type="slidenum">
              <a:rPr lang="pt-BR" altLang="pt-BR" smtClean="0"/>
              <a:pPr>
                <a:defRPr/>
              </a:pPr>
              <a:t>32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58033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69714A0-3027-4F9C-8A18-E2FB01CD2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71" t="5016" r="10447" b="4915"/>
          <a:stretch/>
        </p:blipFill>
        <p:spPr>
          <a:xfrm>
            <a:off x="107504" y="188640"/>
            <a:ext cx="8602005" cy="6480720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A76633C-0405-4355-AB34-AB234A68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C97EA-34A4-446D-97E8-1CE4AFF66856}" type="slidenum">
              <a:rPr lang="pt-BR" altLang="pt-BR" smtClean="0"/>
              <a:pPr>
                <a:defRPr/>
              </a:pPr>
              <a:t>33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748365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6862A43-F9B1-4CB1-B175-6AB7C7E2A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50" t="5976" r="11257" b="13492"/>
          <a:stretch/>
        </p:blipFill>
        <p:spPr>
          <a:xfrm>
            <a:off x="0" y="116633"/>
            <a:ext cx="9144000" cy="6264696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8EA5B4-C133-40B2-B25A-6C63AD542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C97EA-34A4-446D-97E8-1CE4AFF66856}" type="slidenum">
              <a:rPr lang="pt-BR" altLang="pt-BR" smtClean="0"/>
              <a:pPr>
                <a:defRPr/>
              </a:pPr>
              <a:t>34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5224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FBDCA93-0D02-4B45-B9DC-23D0EF9E7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66" t="1776" r="11976" b="5961"/>
          <a:stretch/>
        </p:blipFill>
        <p:spPr>
          <a:xfrm>
            <a:off x="0" y="19050"/>
            <a:ext cx="9144000" cy="6838950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3EF004E-CA5B-4D26-B475-0E75108D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C97EA-34A4-446D-97E8-1CE4AFF66856}" type="slidenum">
              <a:rPr lang="pt-BR" altLang="pt-BR" smtClean="0"/>
              <a:pPr>
                <a:defRPr/>
              </a:pPr>
              <a:t>35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67930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98DC104-B48F-4BC3-906A-196415136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06" t="2591" r="6159" b="15816"/>
          <a:stretch/>
        </p:blipFill>
        <p:spPr>
          <a:xfrm>
            <a:off x="251520" y="116632"/>
            <a:ext cx="8592955" cy="6408712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EB0BEC0-4E2E-4D1C-9CBC-83FE261A3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C97EA-34A4-446D-97E8-1CE4AFF66856}" type="slidenum">
              <a:rPr lang="pt-BR" altLang="pt-BR" smtClean="0"/>
              <a:pPr>
                <a:defRPr/>
              </a:pPr>
              <a:t>36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651434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1D14637-1F63-4221-B51F-157014DC8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01" t="4930" r="5209" b="3034"/>
          <a:stretch/>
        </p:blipFill>
        <p:spPr>
          <a:xfrm>
            <a:off x="251520" y="19050"/>
            <a:ext cx="8712968" cy="6819900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8EA3224-4296-4420-B9FF-5D9C5B328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C97EA-34A4-446D-97E8-1CE4AFF66856}" type="slidenum">
              <a:rPr lang="pt-BR" altLang="pt-BR" smtClean="0"/>
              <a:pPr>
                <a:defRPr/>
              </a:pPr>
              <a:t>37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97560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5E0240-C628-411A-90BA-265ABFE91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err="1"/>
              <a:t>Perda</a:t>
            </a:r>
            <a:r>
              <a:rPr lang="es-PY" dirty="0"/>
              <a:t> de carga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6E2CABE-1CE7-4984-A42E-487D35E7E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C97EA-34A4-446D-97E8-1CE4AFF66856}" type="slidenum">
              <a:rPr lang="pt-BR" altLang="pt-BR" smtClean="0"/>
              <a:pPr>
                <a:defRPr/>
              </a:pPr>
              <a:t>38</a:t>
            </a:fld>
            <a:endParaRPr lang="pt-BR" alt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79E70D23-0899-4197-B01D-6BB201160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D84DC23-7C6C-42A1-B2BA-1FE7C8ACB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92" y="2581274"/>
            <a:ext cx="8491280" cy="380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930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9F00FE5-CC2C-49FE-9F12-8B059E906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20" t="4119" r="2751" b="10040"/>
          <a:stretch/>
        </p:blipFill>
        <p:spPr>
          <a:xfrm>
            <a:off x="107504" y="19050"/>
            <a:ext cx="9036496" cy="6819900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AF9F641-4F1E-494D-A653-EBAFFD2DE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C97EA-34A4-446D-97E8-1CE4AFF66856}" type="slidenum">
              <a:rPr lang="pt-BR" altLang="pt-BR" smtClean="0"/>
              <a:pPr>
                <a:defRPr/>
              </a:pPr>
              <a:t>39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111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xograma: Processo alternativo 1">
            <a:extLst>
              <a:ext uri="{FF2B5EF4-FFF2-40B4-BE49-F238E27FC236}">
                <a16:creationId xmlns:a16="http://schemas.microsoft.com/office/drawing/2014/main" id="{711FCAA2-40F6-41F2-AB7A-5BDF7A93B676}"/>
              </a:ext>
            </a:extLst>
          </p:cNvPr>
          <p:cNvSpPr/>
          <p:nvPr/>
        </p:nvSpPr>
        <p:spPr>
          <a:xfrm>
            <a:off x="900113" y="3141663"/>
            <a:ext cx="7272337" cy="3382962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7170" name="Título 1">
            <a:extLst>
              <a:ext uri="{FF2B5EF4-FFF2-40B4-BE49-F238E27FC236}">
                <a16:creationId xmlns:a16="http://schemas.microsoft.com/office/drawing/2014/main" id="{DEF28C3F-3522-4469-A5A2-E9B9B7006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827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1"/>
                </a:solidFill>
                <a:cs typeface="Arial" charset="0"/>
              </a:rPr>
              <a:t>INSTALAÇÕES PREDIAIS DE ÁGUA FRIA</a:t>
            </a:r>
            <a:endParaRPr lang="pt-BR" sz="30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B6C025-8B69-4F54-A4E4-32CE250C3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557338"/>
            <a:ext cx="8569325" cy="5111750"/>
          </a:xfrm>
        </p:spPr>
        <p:txBody>
          <a:bodyPr/>
          <a:lstStyle/>
          <a:p>
            <a:pPr marL="0" indent="0" algn="ctr" eaLnBrk="1" hangingPunct="1">
              <a:spcBef>
                <a:spcPts val="575"/>
              </a:spcBef>
              <a:buFont typeface="Arial" panose="020B0604020202020204" pitchFamily="34" charset="0"/>
              <a:buNone/>
            </a:pPr>
            <a:r>
              <a:rPr lang="en-US" altLang="pt-BR" sz="3000" dirty="0" err="1"/>
              <a:t>Devem</a:t>
            </a:r>
            <a:r>
              <a:rPr lang="en-US" altLang="pt-BR" sz="3000" dirty="0"/>
              <a:t> ser </a:t>
            </a:r>
            <a:r>
              <a:rPr lang="en-US" altLang="pt-BR" sz="3000" dirty="0" err="1"/>
              <a:t>projetadas</a:t>
            </a:r>
            <a:r>
              <a:rPr lang="en-US" altLang="pt-BR" sz="3000" dirty="0"/>
              <a:t>  de modo </a:t>
            </a:r>
            <a:r>
              <a:rPr lang="en-US" altLang="pt-BR" sz="3000" dirty="0" err="1"/>
              <a:t>atendam</a:t>
            </a:r>
            <a:r>
              <a:rPr lang="en-US" altLang="pt-BR" sz="3000" dirty="0"/>
              <a:t> </a:t>
            </a:r>
            <a:r>
              <a:rPr lang="en-US" altLang="pt-BR" sz="3000" dirty="0" err="1"/>
              <a:t>os</a:t>
            </a:r>
            <a:r>
              <a:rPr lang="en-US" altLang="pt-BR" sz="3000" dirty="0"/>
              <a:t> </a:t>
            </a:r>
            <a:r>
              <a:rPr lang="en-US" altLang="pt-BR" sz="3000" dirty="0" err="1"/>
              <a:t>seguintes</a:t>
            </a:r>
            <a:r>
              <a:rPr lang="en-US" altLang="pt-BR" sz="3000" dirty="0"/>
              <a:t> </a:t>
            </a:r>
            <a:r>
              <a:rPr lang="en-US" altLang="pt-BR" sz="3000" dirty="0" err="1"/>
              <a:t>requisitos</a:t>
            </a:r>
            <a:r>
              <a:rPr lang="en-US" altLang="pt-BR" sz="3000" dirty="0"/>
              <a:t> (NBR 5626/98): </a:t>
            </a:r>
          </a:p>
          <a:p>
            <a:pPr marL="0" indent="0" eaLnBrk="1" hangingPunct="1">
              <a:spcBef>
                <a:spcPts val="575"/>
              </a:spcBef>
              <a:buFont typeface="Arial" panose="020B0604020202020204" pitchFamily="34" charset="0"/>
              <a:buNone/>
            </a:pPr>
            <a:endParaRPr lang="en-US" altLang="pt-BR" sz="2800" dirty="0"/>
          </a:p>
          <a:p>
            <a:pPr marL="0" indent="0" algn="ctr" eaLnBrk="1" hangingPunct="1">
              <a:spcBef>
                <a:spcPts val="575"/>
              </a:spcBef>
              <a:buFont typeface="Arial" panose="020B0604020202020204" pitchFamily="34" charset="0"/>
              <a:buNone/>
            </a:pPr>
            <a:endParaRPr lang="en-US" altLang="pt-BR" sz="1000" dirty="0"/>
          </a:p>
          <a:p>
            <a:pPr marL="0" indent="0" algn="ctr" eaLnBrk="1" hangingPunct="1">
              <a:spcBef>
                <a:spcPts val="575"/>
              </a:spcBef>
              <a:buFont typeface="Arial" panose="020B0604020202020204" pitchFamily="34" charset="0"/>
              <a:buNone/>
            </a:pPr>
            <a:r>
              <a:rPr lang="en-US" altLang="pt-BR" sz="2800" dirty="0"/>
              <a:t>POTABILIDADE DA ÁGUA;</a:t>
            </a:r>
          </a:p>
          <a:p>
            <a:pPr marL="0" indent="0" algn="ctr" eaLnBrk="1" hangingPunct="1">
              <a:spcBef>
                <a:spcPts val="575"/>
              </a:spcBef>
              <a:buFont typeface="Arial" panose="020B0604020202020204" pitchFamily="34" charset="0"/>
              <a:buNone/>
            </a:pPr>
            <a:r>
              <a:rPr lang="en-US" altLang="pt-BR" sz="2800" dirty="0"/>
              <a:t>FORNECIMENTO CONTÍNUO;</a:t>
            </a:r>
          </a:p>
          <a:p>
            <a:pPr marL="0" indent="0" algn="ctr" eaLnBrk="1" hangingPunct="1">
              <a:spcBef>
                <a:spcPts val="575"/>
              </a:spcBef>
              <a:buFont typeface="Arial" panose="020B0604020202020204" pitchFamily="34" charset="0"/>
              <a:buNone/>
            </a:pPr>
            <a:r>
              <a:rPr lang="en-US" altLang="pt-BR" sz="2800" dirty="0"/>
              <a:t>ECONOMIA DE ÁGUA E ENERGIA;</a:t>
            </a:r>
          </a:p>
          <a:p>
            <a:pPr marL="0" indent="0" algn="ctr" eaLnBrk="1" hangingPunct="1">
              <a:spcBef>
                <a:spcPts val="575"/>
              </a:spcBef>
              <a:buFont typeface="Arial" panose="020B0604020202020204" pitchFamily="34" charset="0"/>
              <a:buNone/>
            </a:pPr>
            <a:r>
              <a:rPr lang="en-US" altLang="pt-BR" sz="2800" dirty="0"/>
              <a:t>MANUTENÇÃO FÁCIL E ECONÔMICA;</a:t>
            </a:r>
          </a:p>
          <a:p>
            <a:pPr marL="0" indent="0" algn="ctr" eaLnBrk="1" hangingPunct="1">
              <a:spcBef>
                <a:spcPts val="575"/>
              </a:spcBef>
              <a:buFont typeface="Arial" panose="020B0604020202020204" pitchFamily="34" charset="0"/>
              <a:buNone/>
            </a:pPr>
            <a:r>
              <a:rPr lang="en-US" altLang="pt-BR" sz="2800" dirty="0"/>
              <a:t>EVITAR NÍVEIS DE RUÍDO;</a:t>
            </a:r>
          </a:p>
          <a:p>
            <a:pPr marL="0" indent="0" algn="ctr" eaLnBrk="1" hangingPunct="1">
              <a:spcBef>
                <a:spcPts val="575"/>
              </a:spcBef>
              <a:buFont typeface="Arial" panose="020B0604020202020204" pitchFamily="34" charset="0"/>
              <a:buNone/>
            </a:pPr>
            <a:r>
              <a:rPr lang="en-US" altLang="pt-BR" sz="2800" dirty="0"/>
              <a:t>CONFORTO AOS USUÁRIOS.</a:t>
            </a:r>
          </a:p>
          <a:p>
            <a:pPr marL="0" indent="0" eaLnBrk="1" hangingPunct="1">
              <a:spcBef>
                <a:spcPts val="575"/>
              </a:spcBef>
              <a:buFont typeface="Arial" panose="020B0604020202020204" pitchFamily="34" charset="0"/>
              <a:buNone/>
            </a:pPr>
            <a:endParaRPr lang="pt-BR" altLang="pt-BR" sz="3000" dirty="0"/>
          </a:p>
        </p:txBody>
      </p:sp>
      <p:sp>
        <p:nvSpPr>
          <p:cNvPr id="10245" name="Espaço Reservado para Número de Slide 5">
            <a:extLst>
              <a:ext uri="{FF2B5EF4-FFF2-40B4-BE49-F238E27FC236}">
                <a16:creationId xmlns:a16="http://schemas.microsoft.com/office/drawing/2014/main" id="{41FE92D4-21F1-4E71-BA75-CFE3E93A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112159-42C5-432A-91E4-7794F8FF9A5C}" type="slidenum">
              <a:rPr lang="pt-BR" altLang="pt-BR" sz="1400" smtClean="0">
                <a:solidFill>
                  <a:srgbClr val="FFFFFF"/>
                </a:solidFill>
                <a:latin typeface="Perpetua" panose="02020502060401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pt-BR" altLang="pt-BR" sz="1400">
              <a:solidFill>
                <a:srgbClr val="FFFFFF"/>
              </a:solidFill>
              <a:latin typeface="Perpetua" panose="02020502060401020303" pitchFamily="18" charset="0"/>
            </a:endParaRPr>
          </a:p>
        </p:txBody>
      </p:sp>
      <p:pic>
        <p:nvPicPr>
          <p:cNvPr id="10246" name="Imagem 3">
            <a:extLst>
              <a:ext uri="{FF2B5EF4-FFF2-40B4-BE49-F238E27FC236}">
                <a16:creationId xmlns:a16="http://schemas.microsoft.com/office/drawing/2014/main" id="{91D80E5A-586A-47ED-87FC-6B704DD9B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7524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A8F02EC-5A23-4A3E-99C8-9C728B809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327" t="5015" r="14396" b="9345"/>
          <a:stretch/>
        </p:blipFill>
        <p:spPr>
          <a:xfrm>
            <a:off x="0" y="19050"/>
            <a:ext cx="9143999" cy="6819900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4920B11-216D-4CAE-B006-17EA723FE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C97EA-34A4-446D-97E8-1CE4AFF66856}" type="slidenum">
              <a:rPr lang="pt-BR" altLang="pt-BR" smtClean="0"/>
              <a:pPr>
                <a:defRPr/>
              </a:pPr>
              <a:t>40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152186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A7F30A3-6AD5-4D29-8F80-FCFE0CA46E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0" t="3223" r="9585" b="4731"/>
          <a:stretch/>
        </p:blipFill>
        <p:spPr>
          <a:xfrm>
            <a:off x="179512" y="692696"/>
            <a:ext cx="8136904" cy="5976664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93DB298-17F8-43CF-A4FE-D7008E15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C97EA-34A4-446D-97E8-1CE4AFF66856}" type="slidenum">
              <a:rPr lang="pt-BR" altLang="pt-BR" smtClean="0"/>
              <a:pPr>
                <a:defRPr/>
              </a:pPr>
              <a:t>41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67654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7C2D77-E253-4509-A02D-372A3A235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969A51C-D24C-47DC-B298-A534D7CF4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533400"/>
            <a:ext cx="8712968" cy="5991944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40EF9E6-F26E-4167-A2F5-BCFAFE75D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C97EA-34A4-446D-97E8-1CE4AFF66856}" type="slidenum">
              <a:rPr lang="pt-BR" altLang="pt-BR" smtClean="0"/>
              <a:pPr>
                <a:defRPr/>
              </a:pPr>
              <a:t>42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61738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3DC650B-5398-47EA-B8A0-E4B762BFE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27" t="2246" r="4943" b="1448"/>
          <a:stretch/>
        </p:blipFill>
        <p:spPr>
          <a:xfrm>
            <a:off x="1763688" y="109501"/>
            <a:ext cx="4896544" cy="6711953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CE1B26F-E129-4672-BD80-436D699A2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C97EA-34A4-446D-97E8-1CE4AFF66856}" type="slidenum">
              <a:rPr lang="pt-BR" altLang="pt-BR" smtClean="0"/>
              <a:pPr>
                <a:defRPr/>
              </a:pPr>
              <a:t>43</a:t>
            </a:fld>
            <a:endParaRPr lang="pt-BR" altLang="pt-BR"/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9C0CD5E4-CD70-F870-3810-B3034BD507A3}"/>
              </a:ext>
            </a:extLst>
          </p:cNvPr>
          <p:cNvCxnSpPr/>
          <p:nvPr/>
        </p:nvCxnSpPr>
        <p:spPr>
          <a:xfrm>
            <a:off x="1187624" y="2708920"/>
            <a:ext cx="547260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6335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AF810A1D-E9EF-4429-AD44-60F442D04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          </a:t>
            </a:r>
            <a:endParaRPr lang="pt-BR" sz="24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50179" name="Espaço Reservado para Conteúdo 2">
            <a:extLst>
              <a:ext uri="{FF2B5EF4-FFF2-40B4-BE49-F238E27FC236}">
                <a16:creationId xmlns:a16="http://schemas.microsoft.com/office/drawing/2014/main" id="{8A7640A2-C4DC-435F-A94A-FC231C7E1A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2133600"/>
            <a:ext cx="3278187" cy="3352800"/>
          </a:xfrm>
        </p:spPr>
      </p:pic>
      <p:sp>
        <p:nvSpPr>
          <p:cNvPr id="50180" name="Espaço Reservado para Conteúdo 4">
            <a:extLst>
              <a:ext uri="{FF2B5EF4-FFF2-40B4-BE49-F238E27FC236}">
                <a16:creationId xmlns:a16="http://schemas.microsoft.com/office/drawing/2014/main" id="{EFDB8FAC-672A-4094-8C52-6B357EC3A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73225"/>
            <a:ext cx="4038600" cy="47180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pt-BR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pt-BR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pt-BR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pt-BR" sz="4000" b="1">
                <a:solidFill>
                  <a:srgbClr val="FF0000"/>
                </a:solidFill>
              </a:rPr>
              <a:t>ATIVIDADES</a:t>
            </a:r>
            <a:endParaRPr lang="pt-BR" altLang="pt-BR" sz="4000" b="1">
              <a:solidFill>
                <a:srgbClr val="FF0000"/>
              </a:solidFill>
            </a:endParaRPr>
          </a:p>
        </p:txBody>
      </p:sp>
      <p:sp>
        <p:nvSpPr>
          <p:cNvPr id="50181" name="Espaço Reservado para Número de Slide 5">
            <a:extLst>
              <a:ext uri="{FF2B5EF4-FFF2-40B4-BE49-F238E27FC236}">
                <a16:creationId xmlns:a16="http://schemas.microsoft.com/office/drawing/2014/main" id="{D8FB77F0-C903-41A2-BF68-4CD23D8B6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F10797-C3A8-46AB-8CDA-39667C4E69AA}" type="slidenum">
              <a:rPr lang="pt-BR" altLang="pt-BR" sz="1400" smtClean="0">
                <a:solidFill>
                  <a:srgbClr val="FFFFFF"/>
                </a:solidFill>
                <a:latin typeface="Perpetua" panose="02020502060401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pt-BR" altLang="pt-BR" sz="1400">
              <a:solidFill>
                <a:srgbClr val="FFFFFF"/>
              </a:solidFill>
              <a:latin typeface="Perpetua" panose="02020502060401020303" pitchFamily="18" charset="0"/>
            </a:endParaRPr>
          </a:p>
        </p:txBody>
      </p:sp>
      <p:pic>
        <p:nvPicPr>
          <p:cNvPr id="50182" name="Picture 2">
            <a:extLst>
              <a:ext uri="{FF2B5EF4-FFF2-40B4-BE49-F238E27FC236}">
                <a16:creationId xmlns:a16="http://schemas.microsoft.com/office/drawing/2014/main" id="{5DEC4A96-33E6-4E17-8798-9022C6357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7150"/>
            <a:ext cx="21875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2AB86E4-5B47-47B1-998A-3D7BBAE9E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9050"/>
            <a:ext cx="8856984" cy="6819900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0CB2878-3AA1-4948-8DB7-4A906C1F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C97EA-34A4-446D-97E8-1CE4AFF66856}" type="slidenum">
              <a:rPr lang="pt-BR" altLang="pt-BR" smtClean="0"/>
              <a:pPr>
                <a:defRPr/>
              </a:pPr>
              <a:t>45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444266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668F5A-867C-403F-A6A6-A13057273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5250A80-85AD-429A-ACBB-D73C2753D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73" t="1580" r="21672" b="1966"/>
          <a:stretch/>
        </p:blipFill>
        <p:spPr>
          <a:xfrm>
            <a:off x="179512" y="674897"/>
            <a:ext cx="8784976" cy="6183103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7A7CFCE-3345-44EC-83FD-681794F49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C97EA-34A4-446D-97E8-1CE4AFF66856}" type="slidenum">
              <a:rPr lang="pt-BR" altLang="pt-BR" smtClean="0"/>
              <a:pPr>
                <a:defRPr/>
              </a:pPr>
              <a:t>46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26862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853E69DD-85D7-444D-8118-FC4F1A6C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66725"/>
            <a:ext cx="647700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600" b="1" dirty="0">
                <a:solidFill>
                  <a:schemeClr val="tx1"/>
                </a:solidFill>
                <a:cs typeface="Arial" charset="0"/>
              </a:rPr>
              <a:t>INSTALAÇÕES PREDIAIS DE ÁGUA FRIA</a:t>
            </a:r>
            <a:endParaRPr lang="pt-BR" sz="26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88D165-1DD1-4601-9CF2-5CECD3CC1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57325"/>
            <a:ext cx="8229600" cy="493395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pt-BR" altLang="pt-BR" dirty="0"/>
              <a:t>Considera-se uma </a:t>
            </a:r>
            <a:r>
              <a:rPr lang="pt-BR" altLang="pt-BR" u="sng" dirty="0"/>
              <a:t>água potável</a:t>
            </a:r>
            <a:r>
              <a:rPr lang="pt-BR" altLang="pt-BR" dirty="0"/>
              <a:t>, aquela que atende ao </a:t>
            </a:r>
            <a:r>
              <a:rPr lang="pt-BR" altLang="pt-BR" i="1" dirty="0"/>
              <a:t>padrão </a:t>
            </a:r>
            <a:r>
              <a:rPr lang="pt-BR" dirty="0"/>
              <a:t>de potabilidade da água para consumo humano .</a:t>
            </a:r>
          </a:p>
          <a:p>
            <a:pPr marL="0" indent="0" algn="just" eaLnBrk="1" hangingPunct="1">
              <a:buNone/>
            </a:pPr>
            <a:r>
              <a:rPr lang="pt-BR" dirty="0"/>
              <a:t>Portaria nº 2.914, de dezembro de 2011, que revogou a Portaria MS n° 518/2004 e dispõe sobre o padrão de potabilidade e os procedimentos de controle e de vigilância da qualidade da água para consumo humano</a:t>
            </a:r>
            <a:endParaRPr lang="pt-BR" altLang="pt-BR" dirty="0"/>
          </a:p>
        </p:txBody>
      </p:sp>
      <p:sp>
        <p:nvSpPr>
          <p:cNvPr id="11268" name="Espaço Reservado para Número de Slide 5">
            <a:extLst>
              <a:ext uri="{FF2B5EF4-FFF2-40B4-BE49-F238E27FC236}">
                <a16:creationId xmlns:a16="http://schemas.microsoft.com/office/drawing/2014/main" id="{CC9CCFC2-EDAA-41BA-B769-6491963A9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A314F9-A2E3-43BC-9530-B34F3014DB69}" type="slidenum">
              <a:rPr lang="pt-BR" altLang="pt-BR" sz="1400" smtClean="0">
                <a:solidFill>
                  <a:srgbClr val="FFFFFF"/>
                </a:solidFill>
                <a:latin typeface="Perpetua" panose="02020502060401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pt-BR" altLang="pt-BR" sz="1400">
              <a:solidFill>
                <a:srgbClr val="FFFFFF"/>
              </a:solidFill>
              <a:latin typeface="Perpetua" panose="02020502060401020303" pitchFamily="18" charset="0"/>
            </a:endParaRPr>
          </a:p>
        </p:txBody>
      </p:sp>
      <p:pic>
        <p:nvPicPr>
          <p:cNvPr id="11270" name="Imagem 1">
            <a:extLst>
              <a:ext uri="{FF2B5EF4-FFF2-40B4-BE49-F238E27FC236}">
                <a16:creationId xmlns:a16="http://schemas.microsoft.com/office/drawing/2014/main" id="{C0B0A6B3-9EAB-4353-AE5F-646B33C56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7524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93773D4F-2810-49AE-8B9D-DAB6B4712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cs typeface="Arial" charset="0"/>
              </a:rPr>
              <a:t>SISTEMAS DE  DISTRIBUIÇÃO</a:t>
            </a:r>
            <a:endParaRPr lang="pt-BR" sz="36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81D37A2E-7EEF-4947-AC73-A6405EF10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" y="1571625"/>
            <a:ext cx="9099550" cy="487680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sz="2200" dirty="0"/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SzPct val="135000"/>
              <a:buFont typeface="Wingdings" panose="05000000000000000000" pitchFamily="2" charset="2"/>
              <a:buChar char="§"/>
              <a:defRPr/>
            </a:pPr>
            <a:r>
              <a:rPr lang="en-US" sz="3600" dirty="0"/>
              <a:t> SISTEMA DE DISTRIBUIÇÃO DIRETO;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SzPct val="135000"/>
              <a:buFont typeface="Wingdings" panose="05000000000000000000" pitchFamily="2" charset="2"/>
              <a:buChar char="§"/>
              <a:defRPr/>
            </a:pPr>
            <a:endParaRPr lang="en-US" sz="3600" dirty="0"/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SzPct val="135000"/>
              <a:buFont typeface="Wingdings" panose="05000000000000000000" pitchFamily="2" charset="2"/>
              <a:buChar char="§"/>
              <a:defRPr/>
            </a:pPr>
            <a:r>
              <a:rPr lang="en-US" sz="3600" dirty="0"/>
              <a:t>SISTEMA DE DISTRIBUIÇÃO INDIRETO 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rgbClr val="FF0000"/>
              </a:buClr>
              <a:buSzPct val="135000"/>
              <a:buFont typeface="Arial" panose="020B0604020202020204" pitchFamily="34" charset="0"/>
              <a:buNone/>
              <a:defRPr/>
            </a:pPr>
            <a:r>
              <a:rPr lang="en-US" sz="3600" dirty="0"/>
              <a:t>(com reservatório);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SzPct val="135000"/>
              <a:buFont typeface="Wingdings" panose="05000000000000000000" pitchFamily="2" charset="2"/>
              <a:buChar char="§"/>
              <a:defRPr/>
            </a:pPr>
            <a:endParaRPr lang="en-US" sz="3600" dirty="0"/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SzPct val="135000"/>
              <a:buFont typeface="Wingdings" panose="05000000000000000000" pitchFamily="2" charset="2"/>
              <a:buChar char="§"/>
              <a:defRPr/>
            </a:pPr>
            <a:r>
              <a:rPr lang="en-US" sz="3600" dirty="0"/>
              <a:t>SISTEMA DE DISTRIBUIÇÃO MISTA.</a:t>
            </a:r>
            <a:endParaRPr lang="pt-BR" sz="3600" dirty="0"/>
          </a:p>
        </p:txBody>
      </p:sp>
      <p:sp>
        <p:nvSpPr>
          <p:cNvPr id="12292" name="Espaço Reservado para Número de Slide 5">
            <a:extLst>
              <a:ext uri="{FF2B5EF4-FFF2-40B4-BE49-F238E27FC236}">
                <a16:creationId xmlns:a16="http://schemas.microsoft.com/office/drawing/2014/main" id="{166F740A-4163-401C-AD7F-A186FE8F9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A7798A-2176-48DC-9AA0-B2071AFC0E0A}" type="slidenum">
              <a:rPr lang="pt-BR" altLang="pt-BR" sz="1400" smtClean="0">
                <a:solidFill>
                  <a:srgbClr val="FFFFFF"/>
                </a:solidFill>
                <a:latin typeface="Perpetua" panose="02020502060401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pt-BR" altLang="pt-BR" sz="1400">
              <a:solidFill>
                <a:srgbClr val="FFFFFF"/>
              </a:solidFill>
              <a:latin typeface="Perpetua" panose="02020502060401020303" pitchFamily="18" charset="0"/>
            </a:endParaRPr>
          </a:p>
        </p:txBody>
      </p:sp>
      <p:pic>
        <p:nvPicPr>
          <p:cNvPr id="12293" name="Imagem 1">
            <a:extLst>
              <a:ext uri="{FF2B5EF4-FFF2-40B4-BE49-F238E27FC236}">
                <a16:creationId xmlns:a16="http://schemas.microsoft.com/office/drawing/2014/main" id="{E39D6AE8-33F4-44F9-8828-95672447C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524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AEF2C0FB-3500-4B24-AB2E-0FD79334E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988" y="533400"/>
            <a:ext cx="8713788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cs typeface="Arial" charset="0"/>
              </a:rPr>
              <a:t>            SISTEMAS DE DISTRIBUIÇÃO DIRETO</a:t>
            </a:r>
            <a:endParaRPr lang="pt-BR" sz="32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267" name="Espaço Reservado para Conteúdo 10">
            <a:extLst>
              <a:ext uri="{FF2B5EF4-FFF2-40B4-BE49-F238E27FC236}">
                <a16:creationId xmlns:a16="http://schemas.microsoft.com/office/drawing/2014/main" id="{3CCE1F5C-412C-4ABB-8FB4-9A53799F4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altLang="pt-BR" sz="3600" b="1" u="sng" dirty="0" err="1">
                <a:solidFill>
                  <a:srgbClr val="7030A0"/>
                </a:solidFill>
              </a:rPr>
              <a:t>Alimentação</a:t>
            </a:r>
            <a:r>
              <a:rPr lang="en-US" altLang="pt-BR" sz="3600" b="1" u="sng" dirty="0">
                <a:solidFill>
                  <a:srgbClr val="7030A0"/>
                </a:solidFill>
              </a:rPr>
              <a:t>: </a:t>
            </a:r>
          </a:p>
          <a:p>
            <a:pPr lvl="1" algn="just" eaLnBrk="1" hangingPunct="1"/>
            <a:r>
              <a:rPr lang="en-US" altLang="pt-BR" sz="3600" b="1" u="sng" dirty="0"/>
              <a:t>DIRETA</a:t>
            </a:r>
            <a:r>
              <a:rPr lang="en-US" altLang="pt-BR" sz="3600" dirty="0"/>
              <a:t> da rede </a:t>
            </a:r>
            <a:r>
              <a:rPr lang="en-US" altLang="pt-BR" sz="3600" dirty="0" err="1"/>
              <a:t>pública</a:t>
            </a:r>
            <a:r>
              <a:rPr lang="en-US" altLang="pt-BR" sz="3600" dirty="0"/>
              <a:t> de </a:t>
            </a:r>
            <a:r>
              <a:rPr lang="en-US" altLang="pt-BR" sz="3600" dirty="0" err="1"/>
              <a:t>abastecimento</a:t>
            </a:r>
            <a:r>
              <a:rPr lang="en-US" altLang="pt-BR" sz="3600" dirty="0"/>
              <a:t>;</a:t>
            </a:r>
          </a:p>
          <a:p>
            <a:pPr algn="just" eaLnBrk="1" hangingPunct="1"/>
            <a:endParaRPr lang="en-US" altLang="pt-BR" sz="1000" dirty="0"/>
          </a:p>
          <a:p>
            <a:pPr algn="just" eaLnBrk="1" hangingPunct="1"/>
            <a:r>
              <a:rPr lang="en-US" altLang="pt-BR" sz="3600" dirty="0" err="1"/>
              <a:t>Baixo</a:t>
            </a:r>
            <a:r>
              <a:rPr lang="en-US" altLang="pt-BR" sz="3600" dirty="0"/>
              <a:t> </a:t>
            </a:r>
            <a:r>
              <a:rPr lang="en-US" altLang="pt-BR" sz="3600" dirty="0" err="1"/>
              <a:t>custo</a:t>
            </a:r>
            <a:r>
              <a:rPr lang="en-US" altLang="pt-BR" sz="3600" dirty="0"/>
              <a:t> de </a:t>
            </a:r>
            <a:r>
              <a:rPr lang="en-US" altLang="pt-BR" sz="3600" dirty="0" err="1"/>
              <a:t>instalação</a:t>
            </a:r>
            <a:r>
              <a:rPr lang="en-US" altLang="pt-BR" sz="3600" dirty="0"/>
              <a:t>;</a:t>
            </a:r>
          </a:p>
          <a:p>
            <a:pPr algn="just" eaLnBrk="1" hangingPunct="1"/>
            <a:endParaRPr lang="en-US" altLang="pt-BR" sz="1000" dirty="0"/>
          </a:p>
          <a:p>
            <a:pPr algn="just" eaLnBrk="1" hangingPunct="1"/>
            <a:r>
              <a:rPr lang="en-US" altLang="pt-BR" sz="3600" dirty="0" err="1"/>
              <a:t>Interrupção</a:t>
            </a:r>
            <a:r>
              <a:rPr lang="en-US" altLang="pt-BR" sz="3600" dirty="0"/>
              <a:t> no </a:t>
            </a:r>
            <a:r>
              <a:rPr lang="en-US" altLang="pt-BR" sz="3600" dirty="0" err="1"/>
              <a:t>fornecimento</a:t>
            </a:r>
            <a:r>
              <a:rPr lang="en-US" altLang="pt-BR" sz="3600" dirty="0"/>
              <a:t> de </a:t>
            </a:r>
            <a:r>
              <a:rPr lang="en-US" altLang="pt-BR" sz="3600" dirty="0" err="1"/>
              <a:t>água</a:t>
            </a:r>
            <a:r>
              <a:rPr lang="en-US" altLang="pt-BR" sz="3600" dirty="0"/>
              <a:t>:</a:t>
            </a:r>
          </a:p>
          <a:p>
            <a:pPr lvl="1" algn="just" eaLnBrk="1" hangingPunct="1"/>
            <a:r>
              <a:rPr lang="en-US" altLang="pt-BR" sz="3200" dirty="0"/>
              <a:t> FALTA DE ÁGUA.</a:t>
            </a:r>
            <a:endParaRPr lang="pt-BR" altLang="pt-BR" sz="3200" dirty="0"/>
          </a:p>
        </p:txBody>
      </p:sp>
      <p:sp>
        <p:nvSpPr>
          <p:cNvPr id="13316" name="Espaço Reservado para Número de Slide 5">
            <a:extLst>
              <a:ext uri="{FF2B5EF4-FFF2-40B4-BE49-F238E27FC236}">
                <a16:creationId xmlns:a16="http://schemas.microsoft.com/office/drawing/2014/main" id="{38FAEF59-F5F1-4F2B-BFE1-0C942D29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F05935-B803-4CB4-8EF3-6FA230223AEF}" type="slidenum">
              <a:rPr lang="pt-BR" altLang="pt-BR" sz="1400" smtClean="0">
                <a:solidFill>
                  <a:srgbClr val="FFFFFF"/>
                </a:solidFill>
                <a:latin typeface="Perpetua" panose="02020502060401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pt-BR" altLang="pt-BR" sz="1400">
              <a:solidFill>
                <a:srgbClr val="FFFFFF"/>
              </a:solidFill>
              <a:latin typeface="Perpetua" panose="02020502060401020303" pitchFamily="18" charset="0"/>
            </a:endParaRPr>
          </a:p>
        </p:txBody>
      </p:sp>
      <p:pic>
        <p:nvPicPr>
          <p:cNvPr id="13317" name="Imagem 1">
            <a:extLst>
              <a:ext uri="{FF2B5EF4-FFF2-40B4-BE49-F238E27FC236}">
                <a16:creationId xmlns:a16="http://schemas.microsoft.com/office/drawing/2014/main" id="{E694B73D-31AB-403D-8E8E-9AC4BC121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6350"/>
            <a:ext cx="752476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638053FD-343A-4293-BE2F-F38F894E4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975" y="347662"/>
            <a:ext cx="9144000" cy="8715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           </a:t>
            </a:r>
            <a:r>
              <a:rPr lang="en-US" sz="3600" b="1" dirty="0">
                <a:solidFill>
                  <a:schemeClr val="tx1"/>
                </a:solidFill>
                <a:cs typeface="Arial" charset="0"/>
              </a:rPr>
              <a:t>SISTEMAS DE DISTRIBUIÇÃO DIRETO</a:t>
            </a:r>
            <a:endParaRPr lang="pt-BR" sz="36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340" name="Espaço Reservado para Número de Slide 5">
            <a:extLst>
              <a:ext uri="{FF2B5EF4-FFF2-40B4-BE49-F238E27FC236}">
                <a16:creationId xmlns:a16="http://schemas.microsoft.com/office/drawing/2014/main" id="{02FC4B62-341F-41C1-B4E2-F51D21031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9A40E0-19ED-48A1-88A8-BF3FF0A3EAF8}" type="slidenum">
              <a:rPr lang="pt-BR" altLang="pt-BR" sz="1400" smtClean="0">
                <a:solidFill>
                  <a:srgbClr val="FFFFFF"/>
                </a:solidFill>
                <a:latin typeface="Perpetua" panose="02020502060401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pt-BR" altLang="pt-BR" sz="1400">
              <a:solidFill>
                <a:srgbClr val="FFFFFF"/>
              </a:solidFill>
              <a:latin typeface="Perpetua" panose="02020502060401020303" pitchFamily="18" charset="0"/>
            </a:endParaRPr>
          </a:p>
        </p:txBody>
      </p:sp>
      <p:pic>
        <p:nvPicPr>
          <p:cNvPr id="14341" name="Imagem 1">
            <a:extLst>
              <a:ext uri="{FF2B5EF4-FFF2-40B4-BE49-F238E27FC236}">
                <a16:creationId xmlns:a16="http://schemas.microsoft.com/office/drawing/2014/main" id="{02373992-3EEF-4255-A4FF-2C8EEF2CB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7524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C47AC86-9851-42ED-86A3-FCC89D0286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31" t="1395" r="8259" b="3131"/>
          <a:stretch/>
        </p:blipFill>
        <p:spPr>
          <a:xfrm>
            <a:off x="611560" y="1916832"/>
            <a:ext cx="7920880" cy="47786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105A5639-DD43-4F85-A2A5-B4B5D5F9D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1338" y="581025"/>
            <a:ext cx="9642476" cy="8318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           </a:t>
            </a:r>
            <a:r>
              <a:rPr lang="en-US" b="1" dirty="0">
                <a:solidFill>
                  <a:schemeClr val="tx1"/>
                </a:solidFill>
                <a:cs typeface="Arial" charset="0"/>
              </a:rPr>
              <a:t>SISTEMAS DE DISTRIBUIÇÃO INDIRETO</a:t>
            </a:r>
            <a:endParaRPr lang="pt-BR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CD7EFDD5-5A7C-422B-9AFE-75949D143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000" dirty="0" err="1"/>
              <a:t>Adotam</a:t>
            </a:r>
            <a:r>
              <a:rPr lang="en-US" sz="3000" dirty="0"/>
              <a:t>-se </a:t>
            </a:r>
            <a:r>
              <a:rPr lang="en-US" sz="3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reservatórios</a:t>
            </a:r>
            <a:r>
              <a:rPr lang="en-US" sz="3000" dirty="0"/>
              <a:t> para </a:t>
            </a:r>
            <a:r>
              <a:rPr lang="en-US" sz="3000" dirty="0" err="1"/>
              <a:t>minimizar</a:t>
            </a:r>
            <a:r>
              <a:rPr lang="en-US" sz="3000" dirty="0"/>
              <a:t> </a:t>
            </a:r>
            <a:r>
              <a:rPr lang="en-US" sz="3000" dirty="0" err="1"/>
              <a:t>os</a:t>
            </a:r>
            <a:r>
              <a:rPr lang="en-US" sz="3000" dirty="0"/>
              <a:t> </a:t>
            </a:r>
            <a:r>
              <a:rPr lang="en-US" sz="3000" dirty="0" err="1"/>
              <a:t>problemas</a:t>
            </a:r>
            <a:r>
              <a:rPr lang="en-US" sz="3000" dirty="0"/>
              <a:t> de FALTA </a:t>
            </a:r>
            <a:r>
              <a:rPr lang="en-US" sz="3000" dirty="0" err="1"/>
              <a:t>ou</a:t>
            </a:r>
            <a:r>
              <a:rPr lang="en-US" sz="3000" dirty="0"/>
              <a:t> IRREGULARIDADES no </a:t>
            </a:r>
            <a:r>
              <a:rPr lang="en-US" sz="3000" dirty="0" err="1"/>
              <a:t>abastecimento</a:t>
            </a:r>
            <a:r>
              <a:rPr lang="en-US" sz="3000" dirty="0"/>
              <a:t> de </a:t>
            </a:r>
            <a:r>
              <a:rPr lang="en-US" sz="3000" dirty="0" err="1"/>
              <a:t>água</a:t>
            </a:r>
            <a:r>
              <a:rPr lang="en-US" sz="3000" dirty="0"/>
              <a:t> e VARIAÇÕES de PRESSÕES.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000" dirty="0"/>
          </a:p>
          <a:p>
            <a:pPr marL="182880" indent="-182880"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sz="3000" dirty="0" err="1">
                <a:solidFill>
                  <a:srgbClr val="FF0000"/>
                </a:solidFill>
              </a:rPr>
              <a:t>Sistema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indireto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sem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bombeamento</a:t>
            </a:r>
            <a:r>
              <a:rPr lang="en-US" sz="3000" dirty="0">
                <a:solidFill>
                  <a:srgbClr val="FF0000"/>
                </a:solidFill>
              </a:rPr>
              <a:t>;</a:t>
            </a:r>
          </a:p>
          <a:p>
            <a:pPr marL="182880" indent="-182880"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sz="3000" dirty="0" err="1">
                <a:solidFill>
                  <a:srgbClr val="FF0000"/>
                </a:solidFill>
              </a:rPr>
              <a:t>Sistema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indireto</a:t>
            </a:r>
            <a:r>
              <a:rPr lang="en-US" sz="3000" dirty="0">
                <a:solidFill>
                  <a:srgbClr val="FF0000"/>
                </a:solidFill>
              </a:rPr>
              <a:t> com </a:t>
            </a:r>
            <a:r>
              <a:rPr lang="en-US" sz="3000" dirty="0" err="1">
                <a:solidFill>
                  <a:srgbClr val="FF0000"/>
                </a:solidFill>
              </a:rPr>
              <a:t>bombeamento</a:t>
            </a:r>
            <a:r>
              <a:rPr lang="en-US" sz="3000" dirty="0">
                <a:solidFill>
                  <a:srgbClr val="FF0000"/>
                </a:solidFill>
              </a:rPr>
              <a:t>;</a:t>
            </a:r>
          </a:p>
          <a:p>
            <a:pPr marL="182880" indent="-182880"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sz="3000" dirty="0" err="1">
                <a:solidFill>
                  <a:srgbClr val="FF0000"/>
                </a:solidFill>
              </a:rPr>
              <a:t>Sistema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indireto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Hidropneumático</a:t>
            </a:r>
            <a:r>
              <a:rPr lang="en-US" sz="3000" dirty="0">
                <a:solidFill>
                  <a:srgbClr val="FF0000"/>
                </a:solidFill>
              </a:rPr>
              <a:t>.</a:t>
            </a:r>
          </a:p>
          <a:p>
            <a:pPr marL="182880" indent="-182880"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3000" dirty="0"/>
          </a:p>
          <a:p>
            <a:pPr marL="182880" indent="-182880" algn="just" eaLnBrk="1" fontAlgn="auto" hangingPunct="1">
              <a:spcAft>
                <a:spcPts val="0"/>
              </a:spcAft>
              <a:defRPr/>
            </a:pPr>
            <a:endParaRPr lang="pt-BR" sz="3000" dirty="0"/>
          </a:p>
        </p:txBody>
      </p:sp>
      <p:sp>
        <p:nvSpPr>
          <p:cNvPr id="15364" name="Espaço Reservado para Número de Slide 5">
            <a:extLst>
              <a:ext uri="{FF2B5EF4-FFF2-40B4-BE49-F238E27FC236}">
                <a16:creationId xmlns:a16="http://schemas.microsoft.com/office/drawing/2014/main" id="{1BC44D30-2421-4C6E-8A5B-8E797BD5D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33169E-6C54-4EF8-8945-B76C53CA6FAA}" type="slidenum">
              <a:rPr lang="pt-BR" altLang="pt-BR" sz="1400" smtClean="0">
                <a:solidFill>
                  <a:srgbClr val="FFFFFF"/>
                </a:solidFill>
                <a:latin typeface="Perpetua" panose="020205020604010203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pt-BR" altLang="pt-BR" sz="1400">
              <a:solidFill>
                <a:srgbClr val="FFFFFF"/>
              </a:solidFill>
              <a:latin typeface="Perpetua" panose="02020502060401020303" pitchFamily="18" charset="0"/>
            </a:endParaRPr>
          </a:p>
        </p:txBody>
      </p:sp>
      <p:pic>
        <p:nvPicPr>
          <p:cNvPr id="15365" name="Imagem 1">
            <a:extLst>
              <a:ext uri="{FF2B5EF4-FFF2-40B4-BE49-F238E27FC236}">
                <a16:creationId xmlns:a16="http://schemas.microsoft.com/office/drawing/2014/main" id="{A11A14FE-9C9E-485A-B9C5-6EA867D6C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100013"/>
            <a:ext cx="752475" cy="89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rilho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3987</TotalTime>
  <Words>774</Words>
  <Application>Microsoft Office PowerPoint</Application>
  <PresentationFormat>Apresentação na tela (4:3)</PresentationFormat>
  <Paragraphs>159</Paragraphs>
  <Slides>46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1" baseType="lpstr">
      <vt:lpstr>Arial</vt:lpstr>
      <vt:lpstr>Calibri</vt:lpstr>
      <vt:lpstr>Perpetua</vt:lpstr>
      <vt:lpstr>Wingdings</vt:lpstr>
      <vt:lpstr>Brilho</vt:lpstr>
      <vt:lpstr>INSTITUTO FEDERAL DO PARANÁ  CAMPUS FOZ DO IGUAÇU TÉCNICO EM EDIFICAÇÕES  INSTALAÇÕES prediais de água fria (nbr 5626/98)    Profa: dRA Márcia Helena BECK      </vt:lpstr>
      <vt:lpstr>SISTEMA DE ABASTECIMENTO </vt:lpstr>
      <vt:lpstr>INSTALAÇÕES PREDIAIS DE ÁGUA FRIA</vt:lpstr>
      <vt:lpstr>INSTALAÇÕES PREDIAIS DE ÁGUA FRIA</vt:lpstr>
      <vt:lpstr>INSTALAÇÕES PREDIAIS DE ÁGUA FRIA</vt:lpstr>
      <vt:lpstr>SISTEMAS DE  DISTRIBUIÇÃO</vt:lpstr>
      <vt:lpstr>            SISTEMAS DE DISTRIBUIÇÃO DIRETO</vt:lpstr>
      <vt:lpstr>            SISTEMAS DE DISTRIBUIÇÃO DIRETO</vt:lpstr>
      <vt:lpstr>            SISTEMAS DE DISTRIBUIÇÃO INDIRETO</vt:lpstr>
      <vt:lpstr>SISTEMAS DE DISTRIBUIÇÃO INDIRETO  SEM BOMBEAMENTO</vt:lpstr>
      <vt:lpstr>SISTEMAS DE DISTRIBUIÇÃO INDIRETO               COM BOMBEAMENTO</vt:lpstr>
      <vt:lpstr>INDIRETO COM E SEM BOMBEAMNTO</vt:lpstr>
      <vt:lpstr>SISTEMAS DE DISTRIBUIÇÃO MISTA</vt:lpstr>
      <vt:lpstr>COMPONENTES DE UM SISTEMA PREDIAL DE ÁGUA FRIA</vt:lpstr>
      <vt:lpstr>  SISTEMAS DE DISTRIBUIÇÃO MISTA</vt:lpstr>
      <vt:lpstr>COMPONENTES DE UM SISTEMA PREDIAL DE ÁGUA FRIA</vt:lpstr>
      <vt:lpstr>COMPONENTES DE UM SISTEMA PREDIAL DE ÁGUA FRIA</vt:lpstr>
      <vt:lpstr>Partes de uma instalação de água fria</vt:lpstr>
      <vt:lpstr>Apresentação do PowerPoint</vt:lpstr>
      <vt:lpstr>COMPONENTES DE UM SISTEMA PREDIAL DE ÁGUA FRIA</vt:lpstr>
      <vt:lpstr>                        </vt:lpstr>
      <vt:lpstr>RESERVAÇÃO DE ÁGUA FRIA</vt:lpstr>
      <vt:lpstr>CONSUMO DE ÁGUA</vt:lpstr>
      <vt:lpstr>           CONSUMO DIÁRIO NAS EDIFICAÇÕES</vt:lpstr>
      <vt:lpstr>           CONSUMO DIÁRIO NAS EDIFICAÇÕES</vt:lpstr>
      <vt:lpstr>Apresentação do PowerPoint</vt:lpstr>
      <vt:lpstr>           CAPACIDADE DOS RESERVATÓRIOS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Perda de carga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  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INSTALAÇÕES ELÉTRICAS, DADOS E VOZ.</dc:title>
  <dc:creator>adriano</dc:creator>
  <cp:lastModifiedBy>marcia.beck@ifpr.edu.br</cp:lastModifiedBy>
  <cp:revision>105</cp:revision>
  <cp:lastPrinted>2013-02-27T11:23:33Z</cp:lastPrinted>
  <dcterms:created xsi:type="dcterms:W3CDTF">2013-02-21T01:00:09Z</dcterms:created>
  <dcterms:modified xsi:type="dcterms:W3CDTF">2024-08-02T00:54:08Z</dcterms:modified>
</cp:coreProperties>
</file>