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57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58" r:id="rId24"/>
    <p:sldId id="282" r:id="rId25"/>
    <p:sldId id="259" r:id="rId26"/>
    <p:sldId id="284" r:id="rId27"/>
    <p:sldId id="260" r:id="rId28"/>
    <p:sldId id="285" r:id="rId29"/>
    <p:sldId id="286" r:id="rId30"/>
    <p:sldId id="261" r:id="rId31"/>
    <p:sldId id="287" r:id="rId32"/>
    <p:sldId id="288" r:id="rId33"/>
    <p:sldId id="262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597" autoAdjust="0"/>
  </p:normalViewPr>
  <p:slideViewPr>
    <p:cSldViewPr snapToGrid="0">
      <p:cViewPr>
        <p:scale>
          <a:sx n="70" d="100"/>
          <a:sy n="70" d="100"/>
        </p:scale>
        <p:origin x="-1090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0DDD3-CBCD-4B0B-AB8E-827C673F1101}" type="doc">
      <dgm:prSet loTypeId="urn:microsoft.com/office/officeart/2005/8/layout/cycle2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BC73DC2E-262C-471A-B43B-011B6B489DD9}">
      <dgm:prSet phldrT="[Texto]" custT="1"/>
      <dgm:spPr/>
      <dgm:t>
        <a:bodyPr/>
        <a:lstStyle/>
        <a:p>
          <a:r>
            <a:rPr lang="pt-BR" sz="2400" dirty="0" smtClean="0"/>
            <a:t>Imóveis</a:t>
          </a:r>
          <a:endParaRPr lang="pt-BR" sz="2400" dirty="0"/>
        </a:p>
      </dgm:t>
    </dgm:pt>
    <dgm:pt modelId="{F94C2858-9D9D-4494-856A-ED1FA4D4ABFE}" type="parTrans" cxnId="{E0F88028-8FE1-4547-8E4A-06B33C66F2A2}">
      <dgm:prSet/>
      <dgm:spPr/>
      <dgm:t>
        <a:bodyPr/>
        <a:lstStyle/>
        <a:p>
          <a:endParaRPr lang="pt-BR" sz="3200"/>
        </a:p>
      </dgm:t>
    </dgm:pt>
    <dgm:pt modelId="{9CF0462F-A0C1-4440-B9E7-97ECC24DA97A}" type="sibTrans" cxnId="{E0F88028-8FE1-4547-8E4A-06B33C66F2A2}">
      <dgm:prSet custT="1"/>
      <dgm:spPr/>
      <dgm:t>
        <a:bodyPr/>
        <a:lstStyle/>
        <a:p>
          <a:endParaRPr lang="pt-BR" sz="1800"/>
        </a:p>
      </dgm:t>
    </dgm:pt>
    <dgm:pt modelId="{F6045805-444D-4E01-B772-9AA917F76FA4}">
      <dgm:prSet phldrT="[Texto]" custT="1"/>
      <dgm:spPr/>
      <dgm:t>
        <a:bodyPr/>
        <a:lstStyle/>
        <a:p>
          <a:r>
            <a:rPr lang="pt-BR" sz="2400" dirty="0" smtClean="0"/>
            <a:t>Administração</a:t>
          </a:r>
          <a:endParaRPr lang="pt-BR" sz="2400" dirty="0"/>
        </a:p>
      </dgm:t>
    </dgm:pt>
    <dgm:pt modelId="{D6E20322-58C5-4998-9192-4143EAE3A9E9}" type="parTrans" cxnId="{AD635EF7-BD98-4539-8127-57E4DBA88C7A}">
      <dgm:prSet/>
      <dgm:spPr/>
      <dgm:t>
        <a:bodyPr/>
        <a:lstStyle/>
        <a:p>
          <a:endParaRPr lang="pt-BR" sz="3200"/>
        </a:p>
      </dgm:t>
    </dgm:pt>
    <dgm:pt modelId="{DA216FAE-A607-4A4A-BEF0-7BAA605A24D9}" type="sibTrans" cxnId="{AD635EF7-BD98-4539-8127-57E4DBA88C7A}">
      <dgm:prSet custT="1"/>
      <dgm:spPr/>
      <dgm:t>
        <a:bodyPr/>
        <a:lstStyle/>
        <a:p>
          <a:endParaRPr lang="pt-BR" sz="1800"/>
        </a:p>
      </dgm:t>
    </dgm:pt>
    <dgm:pt modelId="{7463A402-5A73-4C8F-A007-3F57793D47E6}">
      <dgm:prSet phldrT="[Texto]" custT="1"/>
      <dgm:spPr/>
      <dgm:t>
        <a:bodyPr/>
        <a:lstStyle/>
        <a:p>
          <a:r>
            <a:rPr lang="pt-BR" sz="2400" dirty="0" smtClean="0"/>
            <a:t>Capital</a:t>
          </a:r>
          <a:endParaRPr lang="pt-BR" sz="2400" dirty="0"/>
        </a:p>
      </dgm:t>
    </dgm:pt>
    <dgm:pt modelId="{B23BA864-515C-49C9-A0A4-E5206F6DD70C}" type="parTrans" cxnId="{DBBC3961-2475-47CC-8B72-3AD7B2EF5120}">
      <dgm:prSet/>
      <dgm:spPr/>
      <dgm:t>
        <a:bodyPr/>
        <a:lstStyle/>
        <a:p>
          <a:endParaRPr lang="pt-BR" sz="3200"/>
        </a:p>
      </dgm:t>
    </dgm:pt>
    <dgm:pt modelId="{45F6C567-0896-4881-AA7E-2F08C54B04E7}" type="sibTrans" cxnId="{DBBC3961-2475-47CC-8B72-3AD7B2EF5120}">
      <dgm:prSet custT="1"/>
      <dgm:spPr/>
      <dgm:t>
        <a:bodyPr/>
        <a:lstStyle/>
        <a:p>
          <a:endParaRPr lang="pt-BR" sz="1800"/>
        </a:p>
      </dgm:t>
    </dgm:pt>
    <dgm:pt modelId="{910E4926-757B-4C26-996D-319A141BCFA9}">
      <dgm:prSet phldrT="[Texto]" custT="1"/>
      <dgm:spPr/>
      <dgm:t>
        <a:bodyPr/>
        <a:lstStyle/>
        <a:p>
          <a:r>
            <a:rPr lang="pt-BR" sz="2400" dirty="0" smtClean="0"/>
            <a:t>Técnica</a:t>
          </a:r>
          <a:endParaRPr lang="pt-BR" sz="2400" dirty="0"/>
        </a:p>
      </dgm:t>
    </dgm:pt>
    <dgm:pt modelId="{0AB9A318-6FCA-47CF-BD70-F759A5B63AA8}" type="parTrans" cxnId="{6308F293-0357-4C28-8A4E-B0211321926C}">
      <dgm:prSet/>
      <dgm:spPr/>
      <dgm:t>
        <a:bodyPr/>
        <a:lstStyle/>
        <a:p>
          <a:endParaRPr lang="pt-BR" sz="3200"/>
        </a:p>
      </dgm:t>
    </dgm:pt>
    <dgm:pt modelId="{C18A8BB9-B9B2-469C-BDF8-58A574AEF3D2}" type="sibTrans" cxnId="{6308F293-0357-4C28-8A4E-B0211321926C}">
      <dgm:prSet custT="1"/>
      <dgm:spPr/>
      <dgm:t>
        <a:bodyPr/>
        <a:lstStyle/>
        <a:p>
          <a:endParaRPr lang="pt-BR" sz="1800"/>
        </a:p>
      </dgm:t>
    </dgm:pt>
    <dgm:pt modelId="{BFC391B2-1B6D-49B3-9013-97EF8E08D887}">
      <dgm:prSet phldrT="[Texto]" custT="1"/>
      <dgm:spPr/>
      <dgm:t>
        <a:bodyPr/>
        <a:lstStyle/>
        <a:p>
          <a:r>
            <a:rPr lang="pt-BR" sz="2400" dirty="0" smtClean="0"/>
            <a:t>Trabalho</a:t>
          </a:r>
          <a:endParaRPr lang="pt-BR" sz="2400" dirty="0"/>
        </a:p>
      </dgm:t>
    </dgm:pt>
    <dgm:pt modelId="{D4B0D3CF-D93C-4A82-88CD-E78C5BFC2897}" type="parTrans" cxnId="{10BDBA60-6E53-4A74-80BE-15F103B4B963}">
      <dgm:prSet/>
      <dgm:spPr/>
      <dgm:t>
        <a:bodyPr/>
        <a:lstStyle/>
        <a:p>
          <a:endParaRPr lang="pt-BR" sz="3200"/>
        </a:p>
      </dgm:t>
    </dgm:pt>
    <dgm:pt modelId="{98FBAFBD-ADE4-4290-8F66-75E0647321C9}" type="sibTrans" cxnId="{10BDBA60-6E53-4A74-80BE-15F103B4B963}">
      <dgm:prSet custT="1"/>
      <dgm:spPr/>
      <dgm:t>
        <a:bodyPr/>
        <a:lstStyle/>
        <a:p>
          <a:endParaRPr lang="pt-BR" sz="1800"/>
        </a:p>
      </dgm:t>
    </dgm:pt>
    <dgm:pt modelId="{C90B9ED1-BC54-4A8C-B713-D2879531BBF8}" type="pres">
      <dgm:prSet presAssocID="{D220DDD3-CBCD-4B0B-AB8E-827C673F110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9F00E8F-1627-4EFD-A6C9-40CBD3A529AE}" type="pres">
      <dgm:prSet presAssocID="{BC73DC2E-262C-471A-B43B-011B6B489DD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7D0DEB-9DEC-41B4-87F8-1E90CA686F41}" type="pres">
      <dgm:prSet presAssocID="{9CF0462F-A0C1-4440-B9E7-97ECC24DA97A}" presName="sibTrans" presStyleLbl="sibTrans2D1" presStyleIdx="0" presStyleCnt="5"/>
      <dgm:spPr/>
      <dgm:t>
        <a:bodyPr/>
        <a:lstStyle/>
        <a:p>
          <a:endParaRPr lang="pt-BR"/>
        </a:p>
      </dgm:t>
    </dgm:pt>
    <dgm:pt modelId="{0DE82800-2138-48A1-8C55-3C6996189D4D}" type="pres">
      <dgm:prSet presAssocID="{9CF0462F-A0C1-4440-B9E7-97ECC24DA97A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791B93FD-1EF8-4951-AFD0-75FCED0EF1B8}" type="pres">
      <dgm:prSet presAssocID="{F6045805-444D-4E01-B772-9AA917F76FA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54B377-FD7B-4B6A-A488-BC34DF57EEA6}" type="pres">
      <dgm:prSet presAssocID="{DA216FAE-A607-4A4A-BEF0-7BAA605A24D9}" presName="sibTrans" presStyleLbl="sibTrans2D1" presStyleIdx="1" presStyleCnt="5"/>
      <dgm:spPr/>
      <dgm:t>
        <a:bodyPr/>
        <a:lstStyle/>
        <a:p>
          <a:endParaRPr lang="pt-BR"/>
        </a:p>
      </dgm:t>
    </dgm:pt>
    <dgm:pt modelId="{07DE4BDB-9613-471A-958F-5000AAEE0419}" type="pres">
      <dgm:prSet presAssocID="{DA216FAE-A607-4A4A-BEF0-7BAA605A24D9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59FA0E78-FC38-4695-AB00-0B06683C29DF}" type="pres">
      <dgm:prSet presAssocID="{7463A402-5A73-4C8F-A007-3F57793D47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669FD8-0A9C-4C4C-ACA1-0C720F01F328}" type="pres">
      <dgm:prSet presAssocID="{45F6C567-0896-4881-AA7E-2F08C54B04E7}" presName="sibTrans" presStyleLbl="sibTrans2D1" presStyleIdx="2" presStyleCnt="5"/>
      <dgm:spPr/>
      <dgm:t>
        <a:bodyPr/>
        <a:lstStyle/>
        <a:p>
          <a:endParaRPr lang="pt-BR"/>
        </a:p>
      </dgm:t>
    </dgm:pt>
    <dgm:pt modelId="{E44839E8-9773-4125-9BE6-AC8D307A6F1F}" type="pres">
      <dgm:prSet presAssocID="{45F6C567-0896-4881-AA7E-2F08C54B04E7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15937A81-9353-47A9-8DFD-90D5289A91E0}" type="pres">
      <dgm:prSet presAssocID="{910E4926-757B-4C26-996D-319A141BCFA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A7C079-E047-421F-9F0C-F7657B936ECF}" type="pres">
      <dgm:prSet presAssocID="{C18A8BB9-B9B2-469C-BDF8-58A574AEF3D2}" presName="sibTrans" presStyleLbl="sibTrans2D1" presStyleIdx="3" presStyleCnt="5"/>
      <dgm:spPr/>
      <dgm:t>
        <a:bodyPr/>
        <a:lstStyle/>
        <a:p>
          <a:endParaRPr lang="pt-BR"/>
        </a:p>
      </dgm:t>
    </dgm:pt>
    <dgm:pt modelId="{ACB74758-445D-43E3-AA95-8CA2AE52D0A2}" type="pres">
      <dgm:prSet presAssocID="{C18A8BB9-B9B2-469C-BDF8-58A574AEF3D2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94602678-220F-4C2E-8F4F-86B58E166495}" type="pres">
      <dgm:prSet presAssocID="{BFC391B2-1B6D-49B3-9013-97EF8E08D8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2E3035-5BC4-45C1-B7E1-75F29A257A50}" type="pres">
      <dgm:prSet presAssocID="{98FBAFBD-ADE4-4290-8F66-75E0647321C9}" presName="sibTrans" presStyleLbl="sibTrans2D1" presStyleIdx="4" presStyleCnt="5"/>
      <dgm:spPr/>
      <dgm:t>
        <a:bodyPr/>
        <a:lstStyle/>
        <a:p>
          <a:endParaRPr lang="pt-BR"/>
        </a:p>
      </dgm:t>
    </dgm:pt>
    <dgm:pt modelId="{114D8E88-7AA9-4A81-9C35-9859889D95FF}" type="pres">
      <dgm:prSet presAssocID="{98FBAFBD-ADE4-4290-8F66-75E0647321C9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547834EF-C012-4092-A8D1-832A15E0531B}" type="presOf" srcId="{98FBAFBD-ADE4-4290-8F66-75E0647321C9}" destId="{114D8E88-7AA9-4A81-9C35-9859889D95FF}" srcOrd="1" destOrd="0" presId="urn:microsoft.com/office/officeart/2005/8/layout/cycle2"/>
    <dgm:cxn modelId="{007C07D5-F145-4BAC-92C1-2943EE3ACBD1}" type="presOf" srcId="{BC73DC2E-262C-471A-B43B-011B6B489DD9}" destId="{69F00E8F-1627-4EFD-A6C9-40CBD3A529AE}" srcOrd="0" destOrd="0" presId="urn:microsoft.com/office/officeart/2005/8/layout/cycle2"/>
    <dgm:cxn modelId="{6308F293-0357-4C28-8A4E-B0211321926C}" srcId="{D220DDD3-CBCD-4B0B-AB8E-827C673F1101}" destId="{910E4926-757B-4C26-996D-319A141BCFA9}" srcOrd="3" destOrd="0" parTransId="{0AB9A318-6FCA-47CF-BD70-F759A5B63AA8}" sibTransId="{C18A8BB9-B9B2-469C-BDF8-58A574AEF3D2}"/>
    <dgm:cxn modelId="{DA380F10-D2F5-47E2-8216-4469E96C7091}" type="presOf" srcId="{9CF0462F-A0C1-4440-B9E7-97ECC24DA97A}" destId="{0DE82800-2138-48A1-8C55-3C6996189D4D}" srcOrd="1" destOrd="0" presId="urn:microsoft.com/office/officeart/2005/8/layout/cycle2"/>
    <dgm:cxn modelId="{A4FC1934-19DB-4991-A6E0-AF7FC1DEE640}" type="presOf" srcId="{98FBAFBD-ADE4-4290-8F66-75E0647321C9}" destId="{112E3035-5BC4-45C1-B7E1-75F29A257A50}" srcOrd="0" destOrd="0" presId="urn:microsoft.com/office/officeart/2005/8/layout/cycle2"/>
    <dgm:cxn modelId="{54EED428-2015-4364-BA33-6FA2EA90C890}" type="presOf" srcId="{7463A402-5A73-4C8F-A007-3F57793D47E6}" destId="{59FA0E78-FC38-4695-AB00-0B06683C29DF}" srcOrd="0" destOrd="0" presId="urn:microsoft.com/office/officeart/2005/8/layout/cycle2"/>
    <dgm:cxn modelId="{DBBC3961-2475-47CC-8B72-3AD7B2EF5120}" srcId="{D220DDD3-CBCD-4B0B-AB8E-827C673F1101}" destId="{7463A402-5A73-4C8F-A007-3F57793D47E6}" srcOrd="2" destOrd="0" parTransId="{B23BA864-515C-49C9-A0A4-E5206F6DD70C}" sibTransId="{45F6C567-0896-4881-AA7E-2F08C54B04E7}"/>
    <dgm:cxn modelId="{E15C0EBA-0D76-4F78-B399-689B9B7A0E2F}" type="presOf" srcId="{C18A8BB9-B9B2-469C-BDF8-58A574AEF3D2}" destId="{7FA7C079-E047-421F-9F0C-F7657B936ECF}" srcOrd="0" destOrd="0" presId="urn:microsoft.com/office/officeart/2005/8/layout/cycle2"/>
    <dgm:cxn modelId="{A56408D0-4E30-4015-9203-D965506B5818}" type="presOf" srcId="{DA216FAE-A607-4A4A-BEF0-7BAA605A24D9}" destId="{AF54B377-FD7B-4B6A-A488-BC34DF57EEA6}" srcOrd="0" destOrd="0" presId="urn:microsoft.com/office/officeart/2005/8/layout/cycle2"/>
    <dgm:cxn modelId="{AD635EF7-BD98-4539-8127-57E4DBA88C7A}" srcId="{D220DDD3-CBCD-4B0B-AB8E-827C673F1101}" destId="{F6045805-444D-4E01-B772-9AA917F76FA4}" srcOrd="1" destOrd="0" parTransId="{D6E20322-58C5-4998-9192-4143EAE3A9E9}" sibTransId="{DA216FAE-A607-4A4A-BEF0-7BAA605A24D9}"/>
    <dgm:cxn modelId="{3581B8AB-AB15-43EC-AD93-010B7E0F30EB}" type="presOf" srcId="{D220DDD3-CBCD-4B0B-AB8E-827C673F1101}" destId="{C90B9ED1-BC54-4A8C-B713-D2879531BBF8}" srcOrd="0" destOrd="0" presId="urn:microsoft.com/office/officeart/2005/8/layout/cycle2"/>
    <dgm:cxn modelId="{27EDA189-7E6C-42EA-B521-D5C2A189FEA8}" type="presOf" srcId="{45F6C567-0896-4881-AA7E-2F08C54B04E7}" destId="{65669FD8-0A9C-4C4C-ACA1-0C720F01F328}" srcOrd="0" destOrd="0" presId="urn:microsoft.com/office/officeart/2005/8/layout/cycle2"/>
    <dgm:cxn modelId="{4C6DF150-3911-4146-80C9-2BC6BE0D4F2F}" type="presOf" srcId="{F6045805-444D-4E01-B772-9AA917F76FA4}" destId="{791B93FD-1EF8-4951-AFD0-75FCED0EF1B8}" srcOrd="0" destOrd="0" presId="urn:microsoft.com/office/officeart/2005/8/layout/cycle2"/>
    <dgm:cxn modelId="{E11A11CB-3BBB-4B5B-830C-C7F308F6AC54}" type="presOf" srcId="{BFC391B2-1B6D-49B3-9013-97EF8E08D887}" destId="{94602678-220F-4C2E-8F4F-86B58E166495}" srcOrd="0" destOrd="0" presId="urn:microsoft.com/office/officeart/2005/8/layout/cycle2"/>
    <dgm:cxn modelId="{022EDDD0-129B-411F-9CBE-C9B3BBFBF1DC}" type="presOf" srcId="{910E4926-757B-4C26-996D-319A141BCFA9}" destId="{15937A81-9353-47A9-8DFD-90D5289A91E0}" srcOrd="0" destOrd="0" presId="urn:microsoft.com/office/officeart/2005/8/layout/cycle2"/>
    <dgm:cxn modelId="{EF90DD40-8516-4167-B864-A07B5BD0624C}" type="presOf" srcId="{9CF0462F-A0C1-4440-B9E7-97ECC24DA97A}" destId="{DA7D0DEB-9DEC-41B4-87F8-1E90CA686F41}" srcOrd="0" destOrd="0" presId="urn:microsoft.com/office/officeart/2005/8/layout/cycle2"/>
    <dgm:cxn modelId="{0FCA5B6B-7235-4098-9F08-64E78388895B}" type="presOf" srcId="{45F6C567-0896-4881-AA7E-2F08C54B04E7}" destId="{E44839E8-9773-4125-9BE6-AC8D307A6F1F}" srcOrd="1" destOrd="0" presId="urn:microsoft.com/office/officeart/2005/8/layout/cycle2"/>
    <dgm:cxn modelId="{C2E074CA-F798-4021-97F0-2F223289AC46}" type="presOf" srcId="{C18A8BB9-B9B2-469C-BDF8-58A574AEF3D2}" destId="{ACB74758-445D-43E3-AA95-8CA2AE52D0A2}" srcOrd="1" destOrd="0" presId="urn:microsoft.com/office/officeart/2005/8/layout/cycle2"/>
    <dgm:cxn modelId="{33AFFB89-C649-4622-9FF9-38B97160D8F3}" type="presOf" srcId="{DA216FAE-A607-4A4A-BEF0-7BAA605A24D9}" destId="{07DE4BDB-9613-471A-958F-5000AAEE0419}" srcOrd="1" destOrd="0" presId="urn:microsoft.com/office/officeart/2005/8/layout/cycle2"/>
    <dgm:cxn modelId="{10BDBA60-6E53-4A74-80BE-15F103B4B963}" srcId="{D220DDD3-CBCD-4B0B-AB8E-827C673F1101}" destId="{BFC391B2-1B6D-49B3-9013-97EF8E08D887}" srcOrd="4" destOrd="0" parTransId="{D4B0D3CF-D93C-4A82-88CD-E78C5BFC2897}" sibTransId="{98FBAFBD-ADE4-4290-8F66-75E0647321C9}"/>
    <dgm:cxn modelId="{E0F88028-8FE1-4547-8E4A-06B33C66F2A2}" srcId="{D220DDD3-CBCD-4B0B-AB8E-827C673F1101}" destId="{BC73DC2E-262C-471A-B43B-011B6B489DD9}" srcOrd="0" destOrd="0" parTransId="{F94C2858-9D9D-4494-856A-ED1FA4D4ABFE}" sibTransId="{9CF0462F-A0C1-4440-B9E7-97ECC24DA97A}"/>
    <dgm:cxn modelId="{6254BF1C-A030-4FE9-8EFF-2A0FCD607514}" type="presParOf" srcId="{C90B9ED1-BC54-4A8C-B713-D2879531BBF8}" destId="{69F00E8F-1627-4EFD-A6C9-40CBD3A529AE}" srcOrd="0" destOrd="0" presId="urn:microsoft.com/office/officeart/2005/8/layout/cycle2"/>
    <dgm:cxn modelId="{86E50FD5-42DD-4AAB-B2EF-4065D7D3D62B}" type="presParOf" srcId="{C90B9ED1-BC54-4A8C-B713-D2879531BBF8}" destId="{DA7D0DEB-9DEC-41B4-87F8-1E90CA686F41}" srcOrd="1" destOrd="0" presId="urn:microsoft.com/office/officeart/2005/8/layout/cycle2"/>
    <dgm:cxn modelId="{31544D8E-C4F8-49A1-A957-6A1C2599C950}" type="presParOf" srcId="{DA7D0DEB-9DEC-41B4-87F8-1E90CA686F41}" destId="{0DE82800-2138-48A1-8C55-3C6996189D4D}" srcOrd="0" destOrd="0" presId="urn:microsoft.com/office/officeart/2005/8/layout/cycle2"/>
    <dgm:cxn modelId="{10749F34-7A3D-4B4D-8DDC-8B79CC23CB6E}" type="presParOf" srcId="{C90B9ED1-BC54-4A8C-B713-D2879531BBF8}" destId="{791B93FD-1EF8-4951-AFD0-75FCED0EF1B8}" srcOrd="2" destOrd="0" presId="urn:microsoft.com/office/officeart/2005/8/layout/cycle2"/>
    <dgm:cxn modelId="{B635CB60-C848-4954-AAB1-525E0A4922F3}" type="presParOf" srcId="{C90B9ED1-BC54-4A8C-B713-D2879531BBF8}" destId="{AF54B377-FD7B-4B6A-A488-BC34DF57EEA6}" srcOrd="3" destOrd="0" presId="urn:microsoft.com/office/officeart/2005/8/layout/cycle2"/>
    <dgm:cxn modelId="{465C67D6-9DA1-4D2E-B476-EC13DF2B3BF3}" type="presParOf" srcId="{AF54B377-FD7B-4B6A-A488-BC34DF57EEA6}" destId="{07DE4BDB-9613-471A-958F-5000AAEE0419}" srcOrd="0" destOrd="0" presId="urn:microsoft.com/office/officeart/2005/8/layout/cycle2"/>
    <dgm:cxn modelId="{83606215-0873-46BD-9224-F20ABE776838}" type="presParOf" srcId="{C90B9ED1-BC54-4A8C-B713-D2879531BBF8}" destId="{59FA0E78-FC38-4695-AB00-0B06683C29DF}" srcOrd="4" destOrd="0" presId="urn:microsoft.com/office/officeart/2005/8/layout/cycle2"/>
    <dgm:cxn modelId="{87E92897-F325-40C8-9893-03EA24002CC1}" type="presParOf" srcId="{C90B9ED1-BC54-4A8C-B713-D2879531BBF8}" destId="{65669FD8-0A9C-4C4C-ACA1-0C720F01F328}" srcOrd="5" destOrd="0" presId="urn:microsoft.com/office/officeart/2005/8/layout/cycle2"/>
    <dgm:cxn modelId="{50D01B1B-226B-4040-9461-A5F452D537BA}" type="presParOf" srcId="{65669FD8-0A9C-4C4C-ACA1-0C720F01F328}" destId="{E44839E8-9773-4125-9BE6-AC8D307A6F1F}" srcOrd="0" destOrd="0" presId="urn:microsoft.com/office/officeart/2005/8/layout/cycle2"/>
    <dgm:cxn modelId="{9509A0C6-462F-4062-886F-DAE223AB71A9}" type="presParOf" srcId="{C90B9ED1-BC54-4A8C-B713-D2879531BBF8}" destId="{15937A81-9353-47A9-8DFD-90D5289A91E0}" srcOrd="6" destOrd="0" presId="urn:microsoft.com/office/officeart/2005/8/layout/cycle2"/>
    <dgm:cxn modelId="{C5F62D8C-4CBF-4068-BD82-E9A4478221F6}" type="presParOf" srcId="{C90B9ED1-BC54-4A8C-B713-D2879531BBF8}" destId="{7FA7C079-E047-421F-9F0C-F7657B936ECF}" srcOrd="7" destOrd="0" presId="urn:microsoft.com/office/officeart/2005/8/layout/cycle2"/>
    <dgm:cxn modelId="{718DAFE0-8140-4B70-9D41-5BF6C2126DA9}" type="presParOf" srcId="{7FA7C079-E047-421F-9F0C-F7657B936ECF}" destId="{ACB74758-445D-43E3-AA95-8CA2AE52D0A2}" srcOrd="0" destOrd="0" presId="urn:microsoft.com/office/officeart/2005/8/layout/cycle2"/>
    <dgm:cxn modelId="{08612F31-5871-49B8-A669-2516AF14E95B}" type="presParOf" srcId="{C90B9ED1-BC54-4A8C-B713-D2879531BBF8}" destId="{94602678-220F-4C2E-8F4F-86B58E166495}" srcOrd="8" destOrd="0" presId="urn:microsoft.com/office/officeart/2005/8/layout/cycle2"/>
    <dgm:cxn modelId="{71C77410-B841-4CD4-B7FB-50143CB40EAA}" type="presParOf" srcId="{C90B9ED1-BC54-4A8C-B713-D2879531BBF8}" destId="{112E3035-5BC4-45C1-B7E1-75F29A257A50}" srcOrd="9" destOrd="0" presId="urn:microsoft.com/office/officeart/2005/8/layout/cycle2"/>
    <dgm:cxn modelId="{2021B3FB-8AD7-49E0-AA40-81CEB0335D54}" type="presParOf" srcId="{112E3035-5BC4-45C1-B7E1-75F29A257A50}" destId="{114D8E88-7AA9-4A81-9C35-9859889D95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DBBF91-5F36-4E36-A07C-8A7EA7882758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E0548E-7862-40F4-968B-3EF5869C2514}">
      <dgm:prSet phldrT="[Texto]"/>
      <dgm:spPr/>
      <dgm:t>
        <a:bodyPr/>
        <a:lstStyle/>
        <a:p>
          <a:r>
            <a:rPr lang="pt-BR" dirty="0" smtClean="0"/>
            <a:t>AV R$ 970,00</a:t>
          </a:r>
          <a:endParaRPr lang="pt-BR" dirty="0"/>
        </a:p>
      </dgm:t>
    </dgm:pt>
    <dgm:pt modelId="{5698D735-9136-402B-8DC0-E1AC312461BF}" type="parTrans" cxnId="{4AF9E168-2B36-49B1-BFC1-A40FD9746D4E}">
      <dgm:prSet/>
      <dgm:spPr/>
      <dgm:t>
        <a:bodyPr/>
        <a:lstStyle/>
        <a:p>
          <a:endParaRPr lang="pt-BR"/>
        </a:p>
      </dgm:t>
    </dgm:pt>
    <dgm:pt modelId="{4B53F301-0E54-4DB9-8AB0-38420C1B63BD}" type="sibTrans" cxnId="{4AF9E168-2B36-49B1-BFC1-A40FD9746D4E}">
      <dgm:prSet/>
      <dgm:spPr/>
      <dgm:t>
        <a:bodyPr/>
        <a:lstStyle/>
        <a:p>
          <a:endParaRPr lang="pt-BR"/>
        </a:p>
      </dgm:t>
    </dgm:pt>
    <dgm:pt modelId="{77BC5D74-9732-4EC1-9C14-5436AF469792}">
      <dgm:prSet phldrT="[Texto]"/>
      <dgm:spPr/>
      <dgm:t>
        <a:bodyPr/>
        <a:lstStyle/>
        <a:p>
          <a:r>
            <a:rPr lang="pt-BR" dirty="0" smtClean="0"/>
            <a:t>3 x R$ 333,00</a:t>
          </a:r>
          <a:endParaRPr lang="pt-BR" dirty="0"/>
        </a:p>
      </dgm:t>
    </dgm:pt>
    <dgm:pt modelId="{4E9A0421-3A42-484C-9FF2-C09B0396E7ED}" type="parTrans" cxnId="{1AF1D6B8-BFAE-425C-9025-5DEC8C5C8E09}">
      <dgm:prSet/>
      <dgm:spPr/>
      <dgm:t>
        <a:bodyPr/>
        <a:lstStyle/>
        <a:p>
          <a:endParaRPr lang="pt-BR"/>
        </a:p>
      </dgm:t>
    </dgm:pt>
    <dgm:pt modelId="{2463B39E-3E00-4404-B78E-9D91F30063E2}" type="sibTrans" cxnId="{1AF1D6B8-BFAE-425C-9025-5DEC8C5C8E09}">
      <dgm:prSet/>
      <dgm:spPr/>
      <dgm:t>
        <a:bodyPr/>
        <a:lstStyle/>
        <a:p>
          <a:endParaRPr lang="pt-BR"/>
        </a:p>
      </dgm:t>
    </dgm:pt>
    <dgm:pt modelId="{862022B5-C389-45AF-9D63-DE3876A0EA68}" type="pres">
      <dgm:prSet presAssocID="{FADBBF91-5F36-4E36-A07C-8A7EA788275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455BF1B-B044-4752-B3A2-9894C137C500}" type="pres">
      <dgm:prSet presAssocID="{FADBBF91-5F36-4E36-A07C-8A7EA7882758}" presName="ribbon" presStyleLbl="node1" presStyleIdx="0" presStyleCnt="1"/>
      <dgm:spPr/>
    </dgm:pt>
    <dgm:pt modelId="{69720562-9719-4C5F-9DE0-BC5987059E06}" type="pres">
      <dgm:prSet presAssocID="{FADBBF91-5F36-4E36-A07C-8A7EA788275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8A9FB3-C572-42E0-8E12-835B3C17812B}" type="pres">
      <dgm:prSet presAssocID="{FADBBF91-5F36-4E36-A07C-8A7EA788275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47A3EF-CC84-4908-8D40-E5C85F79400D}" type="presOf" srcId="{09E0548E-7862-40F4-968B-3EF5869C2514}" destId="{69720562-9719-4C5F-9DE0-BC5987059E06}" srcOrd="0" destOrd="0" presId="urn:microsoft.com/office/officeart/2005/8/layout/arrow6"/>
    <dgm:cxn modelId="{9E12BA93-ABA6-445F-9312-7BDF793B3C59}" type="presOf" srcId="{FADBBF91-5F36-4E36-A07C-8A7EA7882758}" destId="{862022B5-C389-45AF-9D63-DE3876A0EA68}" srcOrd="0" destOrd="0" presId="urn:microsoft.com/office/officeart/2005/8/layout/arrow6"/>
    <dgm:cxn modelId="{4AF9E168-2B36-49B1-BFC1-A40FD9746D4E}" srcId="{FADBBF91-5F36-4E36-A07C-8A7EA7882758}" destId="{09E0548E-7862-40F4-968B-3EF5869C2514}" srcOrd="0" destOrd="0" parTransId="{5698D735-9136-402B-8DC0-E1AC312461BF}" sibTransId="{4B53F301-0E54-4DB9-8AB0-38420C1B63BD}"/>
    <dgm:cxn modelId="{1AF1D6B8-BFAE-425C-9025-5DEC8C5C8E09}" srcId="{FADBBF91-5F36-4E36-A07C-8A7EA7882758}" destId="{77BC5D74-9732-4EC1-9C14-5436AF469792}" srcOrd="1" destOrd="0" parTransId="{4E9A0421-3A42-484C-9FF2-C09B0396E7ED}" sibTransId="{2463B39E-3E00-4404-B78E-9D91F30063E2}"/>
    <dgm:cxn modelId="{28F14395-DCC9-4924-A895-ACB832DDEF2A}" type="presOf" srcId="{77BC5D74-9732-4EC1-9C14-5436AF469792}" destId="{A38A9FB3-C572-42E0-8E12-835B3C17812B}" srcOrd="0" destOrd="0" presId="urn:microsoft.com/office/officeart/2005/8/layout/arrow6"/>
    <dgm:cxn modelId="{C1514103-6754-4E41-B5BD-457AD6EBBD46}" type="presParOf" srcId="{862022B5-C389-45AF-9D63-DE3876A0EA68}" destId="{A455BF1B-B044-4752-B3A2-9894C137C500}" srcOrd="0" destOrd="0" presId="urn:microsoft.com/office/officeart/2005/8/layout/arrow6"/>
    <dgm:cxn modelId="{F00E2F97-7112-4675-B9D0-CD7D72B755B8}" type="presParOf" srcId="{862022B5-C389-45AF-9D63-DE3876A0EA68}" destId="{69720562-9719-4C5F-9DE0-BC5987059E06}" srcOrd="1" destOrd="0" presId="urn:microsoft.com/office/officeart/2005/8/layout/arrow6"/>
    <dgm:cxn modelId="{7A0E7939-6C1D-42B5-A06F-188031A19D96}" type="presParOf" srcId="{862022B5-C389-45AF-9D63-DE3876A0EA68}" destId="{A38A9FB3-C572-42E0-8E12-835B3C17812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DBBF91-5F36-4E36-A07C-8A7EA7882758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E0548E-7862-40F4-968B-3EF5869C2514}">
      <dgm:prSet phldrT="[Texto]"/>
      <dgm:spPr/>
      <dgm:t>
        <a:bodyPr/>
        <a:lstStyle/>
        <a:p>
          <a:r>
            <a:rPr lang="pt-BR" dirty="0" smtClean="0"/>
            <a:t>AV – 3%</a:t>
          </a:r>
          <a:endParaRPr lang="pt-BR" dirty="0"/>
        </a:p>
      </dgm:t>
    </dgm:pt>
    <dgm:pt modelId="{5698D735-9136-402B-8DC0-E1AC312461BF}" type="parTrans" cxnId="{4AF9E168-2B36-49B1-BFC1-A40FD9746D4E}">
      <dgm:prSet/>
      <dgm:spPr/>
      <dgm:t>
        <a:bodyPr/>
        <a:lstStyle/>
        <a:p>
          <a:endParaRPr lang="pt-BR"/>
        </a:p>
      </dgm:t>
    </dgm:pt>
    <dgm:pt modelId="{4B53F301-0E54-4DB9-8AB0-38420C1B63BD}" type="sibTrans" cxnId="{4AF9E168-2B36-49B1-BFC1-A40FD9746D4E}">
      <dgm:prSet/>
      <dgm:spPr/>
      <dgm:t>
        <a:bodyPr/>
        <a:lstStyle/>
        <a:p>
          <a:endParaRPr lang="pt-BR"/>
        </a:p>
      </dgm:t>
    </dgm:pt>
    <dgm:pt modelId="{77BC5D74-9732-4EC1-9C14-5436AF469792}">
      <dgm:prSet phldrT="[Texto]"/>
      <dgm:spPr/>
      <dgm:t>
        <a:bodyPr/>
        <a:lstStyle/>
        <a:p>
          <a:r>
            <a:rPr lang="pt-BR" dirty="0" smtClean="0"/>
            <a:t>AP + 3,13%</a:t>
          </a:r>
          <a:endParaRPr lang="pt-BR" dirty="0"/>
        </a:p>
      </dgm:t>
    </dgm:pt>
    <dgm:pt modelId="{4E9A0421-3A42-484C-9FF2-C09B0396E7ED}" type="parTrans" cxnId="{1AF1D6B8-BFAE-425C-9025-5DEC8C5C8E09}">
      <dgm:prSet/>
      <dgm:spPr/>
      <dgm:t>
        <a:bodyPr/>
        <a:lstStyle/>
        <a:p>
          <a:endParaRPr lang="pt-BR"/>
        </a:p>
      </dgm:t>
    </dgm:pt>
    <dgm:pt modelId="{2463B39E-3E00-4404-B78E-9D91F30063E2}" type="sibTrans" cxnId="{1AF1D6B8-BFAE-425C-9025-5DEC8C5C8E09}">
      <dgm:prSet/>
      <dgm:spPr/>
      <dgm:t>
        <a:bodyPr/>
        <a:lstStyle/>
        <a:p>
          <a:endParaRPr lang="pt-BR"/>
        </a:p>
      </dgm:t>
    </dgm:pt>
    <dgm:pt modelId="{862022B5-C389-45AF-9D63-DE3876A0EA68}" type="pres">
      <dgm:prSet presAssocID="{FADBBF91-5F36-4E36-A07C-8A7EA788275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455BF1B-B044-4752-B3A2-9894C137C500}" type="pres">
      <dgm:prSet presAssocID="{FADBBF91-5F36-4E36-A07C-8A7EA7882758}" presName="ribbon" presStyleLbl="node1" presStyleIdx="0" presStyleCnt="1"/>
      <dgm:spPr/>
    </dgm:pt>
    <dgm:pt modelId="{69720562-9719-4C5F-9DE0-BC5987059E06}" type="pres">
      <dgm:prSet presAssocID="{FADBBF91-5F36-4E36-A07C-8A7EA788275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8A9FB3-C572-42E0-8E12-835B3C17812B}" type="pres">
      <dgm:prSet presAssocID="{FADBBF91-5F36-4E36-A07C-8A7EA788275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AF9E168-2B36-49B1-BFC1-A40FD9746D4E}" srcId="{FADBBF91-5F36-4E36-A07C-8A7EA7882758}" destId="{09E0548E-7862-40F4-968B-3EF5869C2514}" srcOrd="0" destOrd="0" parTransId="{5698D735-9136-402B-8DC0-E1AC312461BF}" sibTransId="{4B53F301-0E54-4DB9-8AB0-38420C1B63BD}"/>
    <dgm:cxn modelId="{1AF1D6B8-BFAE-425C-9025-5DEC8C5C8E09}" srcId="{FADBBF91-5F36-4E36-A07C-8A7EA7882758}" destId="{77BC5D74-9732-4EC1-9C14-5436AF469792}" srcOrd="1" destOrd="0" parTransId="{4E9A0421-3A42-484C-9FF2-C09B0396E7ED}" sibTransId="{2463B39E-3E00-4404-B78E-9D91F30063E2}"/>
    <dgm:cxn modelId="{963401EB-0AD2-4F89-8C55-7F3046EF969C}" type="presOf" srcId="{FADBBF91-5F36-4E36-A07C-8A7EA7882758}" destId="{862022B5-C389-45AF-9D63-DE3876A0EA68}" srcOrd="0" destOrd="0" presId="urn:microsoft.com/office/officeart/2005/8/layout/arrow6"/>
    <dgm:cxn modelId="{693233DB-01E3-4F96-B9D5-DD5CD58CA75A}" type="presOf" srcId="{77BC5D74-9732-4EC1-9C14-5436AF469792}" destId="{A38A9FB3-C572-42E0-8E12-835B3C17812B}" srcOrd="0" destOrd="0" presId="urn:microsoft.com/office/officeart/2005/8/layout/arrow6"/>
    <dgm:cxn modelId="{603CB295-7EDC-4014-8FEA-F07FF4C4D212}" type="presOf" srcId="{09E0548E-7862-40F4-968B-3EF5869C2514}" destId="{69720562-9719-4C5F-9DE0-BC5987059E06}" srcOrd="0" destOrd="0" presId="urn:microsoft.com/office/officeart/2005/8/layout/arrow6"/>
    <dgm:cxn modelId="{6E4DAF48-11A7-4A44-8022-5CF0743C8BC8}" type="presParOf" srcId="{862022B5-C389-45AF-9D63-DE3876A0EA68}" destId="{A455BF1B-B044-4752-B3A2-9894C137C500}" srcOrd="0" destOrd="0" presId="urn:microsoft.com/office/officeart/2005/8/layout/arrow6"/>
    <dgm:cxn modelId="{3C25966F-EBD4-4488-88DB-B8C160B7CE9F}" type="presParOf" srcId="{862022B5-C389-45AF-9D63-DE3876A0EA68}" destId="{69720562-9719-4C5F-9DE0-BC5987059E06}" srcOrd="1" destOrd="0" presId="urn:microsoft.com/office/officeart/2005/8/layout/arrow6"/>
    <dgm:cxn modelId="{E1BE620F-EEF7-4912-97A8-0550B9F8C245}" type="presParOf" srcId="{862022B5-C389-45AF-9D63-DE3876A0EA68}" destId="{A38A9FB3-C572-42E0-8E12-835B3C17812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00E8F-1627-4EFD-A6C9-40CBD3A529AE}">
      <dsp:nvSpPr>
        <dsp:cNvPr id="0" name=""/>
        <dsp:cNvSpPr/>
      </dsp:nvSpPr>
      <dsp:spPr>
        <a:xfrm>
          <a:off x="3841337" y="1777"/>
          <a:ext cx="1750249" cy="1750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Imóveis</a:t>
          </a:r>
          <a:endParaRPr lang="pt-BR" sz="2400" kern="1200" dirty="0"/>
        </a:p>
      </dsp:txBody>
      <dsp:txXfrm>
        <a:off x="4097655" y="258095"/>
        <a:ext cx="1237613" cy="1237613"/>
      </dsp:txXfrm>
    </dsp:sp>
    <dsp:sp modelId="{DA7D0DEB-9DEC-41B4-87F8-1E90CA686F41}">
      <dsp:nvSpPr>
        <dsp:cNvPr id="0" name=""/>
        <dsp:cNvSpPr/>
      </dsp:nvSpPr>
      <dsp:spPr>
        <a:xfrm rot="2160000">
          <a:off x="5536359" y="1346391"/>
          <a:ext cx="465640" cy="590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5549698" y="1423479"/>
        <a:ext cx="325948" cy="354425"/>
      </dsp:txXfrm>
    </dsp:sp>
    <dsp:sp modelId="{791B93FD-1EF8-4951-AFD0-75FCED0EF1B8}">
      <dsp:nvSpPr>
        <dsp:cNvPr id="0" name=""/>
        <dsp:cNvSpPr/>
      </dsp:nvSpPr>
      <dsp:spPr>
        <a:xfrm>
          <a:off x="5968094" y="1546956"/>
          <a:ext cx="1750249" cy="1750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Administração</a:t>
          </a:r>
          <a:endParaRPr lang="pt-BR" sz="2400" kern="1200" dirty="0"/>
        </a:p>
      </dsp:txBody>
      <dsp:txXfrm>
        <a:off x="6224412" y="1803274"/>
        <a:ext cx="1237613" cy="1237613"/>
      </dsp:txXfrm>
    </dsp:sp>
    <dsp:sp modelId="{AF54B377-FD7B-4B6A-A488-BC34DF57EEA6}">
      <dsp:nvSpPr>
        <dsp:cNvPr id="0" name=""/>
        <dsp:cNvSpPr/>
      </dsp:nvSpPr>
      <dsp:spPr>
        <a:xfrm rot="6480000">
          <a:off x="6208297" y="3364270"/>
          <a:ext cx="465640" cy="590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0800000">
        <a:off x="6299727" y="3415985"/>
        <a:ext cx="325948" cy="354425"/>
      </dsp:txXfrm>
    </dsp:sp>
    <dsp:sp modelId="{59FA0E78-FC38-4695-AB00-0B06683C29DF}">
      <dsp:nvSpPr>
        <dsp:cNvPr id="0" name=""/>
        <dsp:cNvSpPr/>
      </dsp:nvSpPr>
      <dsp:spPr>
        <a:xfrm>
          <a:off x="5155745" y="4047109"/>
          <a:ext cx="1750249" cy="1750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Capital</a:t>
          </a:r>
          <a:endParaRPr lang="pt-BR" sz="2400" kern="1200" dirty="0"/>
        </a:p>
      </dsp:txBody>
      <dsp:txXfrm>
        <a:off x="5412063" y="4303427"/>
        <a:ext cx="1237613" cy="1237613"/>
      </dsp:txXfrm>
    </dsp:sp>
    <dsp:sp modelId="{65669FD8-0A9C-4C4C-ACA1-0C720F01F328}">
      <dsp:nvSpPr>
        <dsp:cNvPr id="0" name=""/>
        <dsp:cNvSpPr/>
      </dsp:nvSpPr>
      <dsp:spPr>
        <a:xfrm rot="10800000">
          <a:off x="4496820" y="4626879"/>
          <a:ext cx="465640" cy="590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0800000">
        <a:off x="4636512" y="4745021"/>
        <a:ext cx="325948" cy="354425"/>
      </dsp:txXfrm>
    </dsp:sp>
    <dsp:sp modelId="{15937A81-9353-47A9-8DFD-90D5289A91E0}">
      <dsp:nvSpPr>
        <dsp:cNvPr id="0" name=""/>
        <dsp:cNvSpPr/>
      </dsp:nvSpPr>
      <dsp:spPr>
        <a:xfrm>
          <a:off x="2526929" y="4047109"/>
          <a:ext cx="1750249" cy="1750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Técnica</a:t>
          </a:r>
          <a:endParaRPr lang="pt-BR" sz="2400" kern="1200" dirty="0"/>
        </a:p>
      </dsp:txBody>
      <dsp:txXfrm>
        <a:off x="2783247" y="4303427"/>
        <a:ext cx="1237613" cy="1237613"/>
      </dsp:txXfrm>
    </dsp:sp>
    <dsp:sp modelId="{7FA7C079-E047-421F-9F0C-F7657B936ECF}">
      <dsp:nvSpPr>
        <dsp:cNvPr id="0" name=""/>
        <dsp:cNvSpPr/>
      </dsp:nvSpPr>
      <dsp:spPr>
        <a:xfrm rot="15120000">
          <a:off x="2767132" y="3389337"/>
          <a:ext cx="465640" cy="590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0800000">
        <a:off x="2858562" y="3573906"/>
        <a:ext cx="325948" cy="354425"/>
      </dsp:txXfrm>
    </dsp:sp>
    <dsp:sp modelId="{94602678-220F-4C2E-8F4F-86B58E166495}">
      <dsp:nvSpPr>
        <dsp:cNvPr id="0" name=""/>
        <dsp:cNvSpPr/>
      </dsp:nvSpPr>
      <dsp:spPr>
        <a:xfrm>
          <a:off x="1714580" y="1546956"/>
          <a:ext cx="1750249" cy="1750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Trabalho</a:t>
          </a:r>
          <a:endParaRPr lang="pt-BR" sz="2400" kern="1200" dirty="0"/>
        </a:p>
      </dsp:txBody>
      <dsp:txXfrm>
        <a:off x="1970898" y="1803274"/>
        <a:ext cx="1237613" cy="1237613"/>
      </dsp:txXfrm>
    </dsp:sp>
    <dsp:sp modelId="{112E3035-5BC4-45C1-B7E1-75F29A257A50}">
      <dsp:nvSpPr>
        <dsp:cNvPr id="0" name=""/>
        <dsp:cNvSpPr/>
      </dsp:nvSpPr>
      <dsp:spPr>
        <a:xfrm rot="19440000">
          <a:off x="3409602" y="1361883"/>
          <a:ext cx="465640" cy="590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3422941" y="1521079"/>
        <a:ext cx="325948" cy="354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5BF1B-B044-4752-B3A2-9894C137C500}">
      <dsp:nvSpPr>
        <dsp:cNvPr id="0" name=""/>
        <dsp:cNvSpPr/>
      </dsp:nvSpPr>
      <dsp:spPr>
        <a:xfrm>
          <a:off x="0" y="238462"/>
          <a:ext cx="4124101" cy="16496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20562-9719-4C5F-9DE0-BC5987059E06}">
      <dsp:nvSpPr>
        <dsp:cNvPr id="0" name=""/>
        <dsp:cNvSpPr/>
      </dsp:nvSpPr>
      <dsp:spPr>
        <a:xfrm>
          <a:off x="494892" y="527149"/>
          <a:ext cx="1360953" cy="80832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AV R$ 970,00</a:t>
          </a:r>
          <a:endParaRPr lang="pt-BR" sz="2300" kern="1200" dirty="0"/>
        </a:p>
      </dsp:txBody>
      <dsp:txXfrm>
        <a:off x="494892" y="527149"/>
        <a:ext cx="1360953" cy="808323"/>
      </dsp:txXfrm>
    </dsp:sp>
    <dsp:sp modelId="{A38A9FB3-C572-42E0-8E12-835B3C17812B}">
      <dsp:nvSpPr>
        <dsp:cNvPr id="0" name=""/>
        <dsp:cNvSpPr/>
      </dsp:nvSpPr>
      <dsp:spPr>
        <a:xfrm>
          <a:off x="2062050" y="791091"/>
          <a:ext cx="1608399" cy="80832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3 x R$ 333,00</a:t>
          </a:r>
          <a:endParaRPr lang="pt-BR" sz="2300" kern="1200" dirty="0"/>
        </a:p>
      </dsp:txBody>
      <dsp:txXfrm>
        <a:off x="2062050" y="791091"/>
        <a:ext cx="1608399" cy="8083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5BF1B-B044-4752-B3A2-9894C137C500}">
      <dsp:nvSpPr>
        <dsp:cNvPr id="0" name=""/>
        <dsp:cNvSpPr/>
      </dsp:nvSpPr>
      <dsp:spPr>
        <a:xfrm>
          <a:off x="0" y="238462"/>
          <a:ext cx="4124101" cy="16496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20562-9719-4C5F-9DE0-BC5987059E06}">
      <dsp:nvSpPr>
        <dsp:cNvPr id="0" name=""/>
        <dsp:cNvSpPr/>
      </dsp:nvSpPr>
      <dsp:spPr>
        <a:xfrm>
          <a:off x="494892" y="527149"/>
          <a:ext cx="1360953" cy="80832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AV – 3%</a:t>
          </a:r>
          <a:endParaRPr lang="pt-BR" sz="2600" kern="1200" dirty="0"/>
        </a:p>
      </dsp:txBody>
      <dsp:txXfrm>
        <a:off x="494892" y="527149"/>
        <a:ext cx="1360953" cy="808323"/>
      </dsp:txXfrm>
    </dsp:sp>
    <dsp:sp modelId="{A38A9FB3-C572-42E0-8E12-835B3C17812B}">
      <dsp:nvSpPr>
        <dsp:cNvPr id="0" name=""/>
        <dsp:cNvSpPr/>
      </dsp:nvSpPr>
      <dsp:spPr>
        <a:xfrm>
          <a:off x="2062050" y="791091"/>
          <a:ext cx="1608399" cy="80832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AP + 3,13%</a:t>
          </a:r>
          <a:endParaRPr lang="pt-BR" sz="2600" kern="1200" dirty="0"/>
        </a:p>
      </dsp:txBody>
      <dsp:txXfrm>
        <a:off x="2062050" y="791091"/>
        <a:ext cx="1608399" cy="808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FEAFA-ECE9-424E-9F2B-F7C9CA59D880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B91F6-162E-4AEF-921A-A3B6A12101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275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SAC</a:t>
            </a:r>
            <a:r>
              <a:rPr lang="pt-BR" dirty="0" smtClean="0"/>
              <a:t> - </a:t>
            </a:r>
          </a:p>
          <a:p>
            <a:r>
              <a:rPr lang="pt-BR" dirty="0" err="1" smtClean="0"/>
              <a:t>PRICE</a:t>
            </a:r>
            <a:r>
              <a:rPr lang="pt-BR" dirty="0" smtClean="0"/>
              <a:t> -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SACRE</a:t>
            </a:r>
            <a:r>
              <a:rPr lang="pt-BR" baseline="0" dirty="0" smtClean="0"/>
              <a:t> - </a:t>
            </a:r>
            <a:r>
              <a:rPr lang="pt-BR" dirty="0" smtClean="0"/>
              <a:t>Esse sistema é menos comum e pode ser mais adequado quando se espera um aumento nos rendimentos futuros.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B91F6-162E-4AEF-921A-A3B6A12101CD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779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SAC</a:t>
            </a:r>
            <a:r>
              <a:rPr lang="pt-BR" dirty="0" smtClean="0"/>
              <a:t> - </a:t>
            </a:r>
          </a:p>
          <a:p>
            <a:r>
              <a:rPr lang="pt-BR" dirty="0" err="1" smtClean="0"/>
              <a:t>PRICE</a:t>
            </a:r>
            <a:r>
              <a:rPr lang="pt-BR" dirty="0" smtClean="0"/>
              <a:t> -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SACRE</a:t>
            </a:r>
            <a:r>
              <a:rPr lang="pt-BR" baseline="0" dirty="0" smtClean="0"/>
              <a:t> - </a:t>
            </a:r>
            <a:r>
              <a:rPr lang="pt-BR" dirty="0" smtClean="0"/>
              <a:t>Esse sistema é menos comum e pode ser mais adequado quando se espera um aumento nos rendimentos futuros.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B91F6-162E-4AEF-921A-A3B6A12101CD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779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pic>
        <p:nvPicPr>
          <p:cNvPr id="18" name="Imagem 1" descr="Descrição: logoIfe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0" y="5697136"/>
            <a:ext cx="2701128" cy="107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27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80A069-FD5E-4EDA-8592-E4ACC3268CAF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9C83242D-5322-4CDC-8F28-791ECED868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839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80A069-FD5E-4EDA-8592-E4ACC3268CAF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9C83242D-5322-4CDC-8F28-791ECED868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2592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80A069-FD5E-4EDA-8592-E4ACC3268CAF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9C83242D-5322-4CDC-8F28-791ECED86846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971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80A069-FD5E-4EDA-8592-E4ACC3268CAF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9C83242D-5322-4CDC-8F28-791ECED868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471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80A069-FD5E-4EDA-8592-E4ACC3268CAF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9C83242D-5322-4CDC-8F28-791ECED86846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647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80A069-FD5E-4EDA-8592-E4ACC3268CAF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9C83242D-5322-4CDC-8F28-791ECED868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6288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80A069-FD5E-4EDA-8592-E4ACC3268CAF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9C83242D-5322-4CDC-8F28-791ECED868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6866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80A069-FD5E-4EDA-8592-E4ACC3268CAF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9C83242D-5322-4CDC-8F28-791ECED868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127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43" y="84670"/>
            <a:ext cx="9433462" cy="68579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44" y="886900"/>
            <a:ext cx="9433317" cy="5799157"/>
          </a:xfrm>
        </p:spPr>
        <p:txBody>
          <a:bodyPr/>
          <a:lstStyle>
            <a:lvl1pPr marL="342900" indent="-342900" algn="just">
              <a:buSzPct val="100000"/>
              <a:buFont typeface="Wingdings 3" pitchFamily="18" charset="2"/>
              <a:buChar char=""/>
              <a:defRPr/>
            </a:lvl1pPr>
            <a:lvl2pPr marL="742950" indent="-285750" algn="just">
              <a:buFont typeface="Wingdings 3" pitchFamily="18" charset="2"/>
              <a:buChar char=""/>
              <a:defRPr/>
            </a:lvl2pPr>
            <a:lvl3pPr marL="1143000" indent="-228600" algn="just">
              <a:buFont typeface="Wingdings" pitchFamily="2" charset="2"/>
              <a:buChar char="Ø"/>
              <a:defRPr/>
            </a:lvl3pPr>
            <a:lvl4pPr marL="1600200" indent="-228600" algn="just">
              <a:buFont typeface="Wingdings 3" pitchFamily="18" charset="2"/>
              <a:buChar char=""/>
              <a:defRPr/>
            </a:lvl4pPr>
            <a:lvl5pPr marL="2057400" indent="-228600" algn="just">
              <a:buFont typeface="Wingdings 3" pitchFamily="18" charset="2"/>
              <a:buChar char=""/>
              <a:defRPr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4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7" y="389467"/>
            <a:ext cx="9025466" cy="61468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9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5287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43" y="84670"/>
            <a:ext cx="9433462" cy="6508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42" y="1484728"/>
            <a:ext cx="4510893" cy="522087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922" y="1497496"/>
            <a:ext cx="4655622" cy="522135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5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1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40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80A069-FD5E-4EDA-8592-E4ACC3268CAF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9C83242D-5322-4CDC-8F28-791ECED868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092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43" y="84670"/>
            <a:ext cx="943346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87" y="1405470"/>
            <a:ext cx="9433317" cy="5384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1026" name="Imagem 1" descr="Descrição: logoIfet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860" y="4761"/>
            <a:ext cx="2369027" cy="94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53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just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just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just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6907" y="0"/>
            <a:ext cx="7766936" cy="1646302"/>
          </a:xfrm>
        </p:spPr>
        <p:txBody>
          <a:bodyPr/>
          <a:lstStyle/>
          <a:p>
            <a:r>
              <a:rPr lang="pt-BR" dirty="0" smtClean="0"/>
              <a:t>Viabilidade de Projetos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6" y="1686561"/>
            <a:ext cx="9150423" cy="5171440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UNIDADE 3 - Matemática financeira aplicada</a:t>
            </a:r>
          </a:p>
          <a:p>
            <a:pPr algn="l"/>
            <a:r>
              <a:rPr lang="pt-BR" dirty="0"/>
              <a:t>3.1 Juros simples e juros compostos</a:t>
            </a:r>
          </a:p>
          <a:p>
            <a:pPr algn="l"/>
            <a:r>
              <a:rPr lang="pt-BR" dirty="0"/>
              <a:t>3.2 Taxas de juros nominal e efetiva</a:t>
            </a:r>
          </a:p>
          <a:p>
            <a:pPr algn="l"/>
            <a:r>
              <a:rPr lang="pt-BR" dirty="0"/>
              <a:t>3.3 Capitalização</a:t>
            </a:r>
          </a:p>
          <a:p>
            <a:pPr algn="l"/>
            <a:r>
              <a:rPr lang="pt-BR" dirty="0"/>
              <a:t>3.4 Sistemas de amortização</a:t>
            </a:r>
          </a:p>
          <a:p>
            <a:pPr algn="l"/>
            <a:r>
              <a:rPr lang="pt-BR" dirty="0"/>
              <a:t>3.5 Inflação e indexação de </a:t>
            </a:r>
            <a:r>
              <a:rPr lang="pt-BR" dirty="0" smtClean="0"/>
              <a:t>juros</a:t>
            </a:r>
          </a:p>
          <a:p>
            <a:pPr algn="l"/>
            <a:r>
              <a:rPr lang="pt-BR" dirty="0" smtClean="0"/>
              <a:t>3.6 </a:t>
            </a:r>
            <a:r>
              <a:rPr lang="pt-BR" dirty="0"/>
              <a:t>Sistemática de projeto</a:t>
            </a:r>
          </a:p>
        </p:txBody>
      </p:sp>
    </p:spTree>
    <p:extLst>
      <p:ext uri="{BB962C8B-B14F-4D97-AF65-F5344CB8AC3E}">
        <p14:creationId xmlns:p14="http://schemas.microsoft.com/office/powerpoint/2010/main" val="24790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MATEMÁTICA FINANCEIRA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A resposta </a:t>
            </a:r>
            <a:r>
              <a:rPr lang="pt-BR" sz="2400" dirty="0" smtClean="0">
                <a:solidFill>
                  <a:schemeClr val="tx1"/>
                </a:solidFill>
              </a:rPr>
              <a:t>é...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77334" y="2817085"/>
            <a:ext cx="4752305" cy="125280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DEPENDE DA RECOMPENSA! 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4550272" y="4262907"/>
            <a:ext cx="4723730" cy="134220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O JUROS É A RECOMPENSA. 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22" y="1519707"/>
            <a:ext cx="1862276" cy="25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Juros simples e juros compostos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4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JURO SIMPLES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032" y="823359"/>
            <a:ext cx="8596668" cy="3880773"/>
          </a:xfrm>
        </p:spPr>
        <p:txBody>
          <a:bodyPr/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O valor que se tem depois do período de capitalização, chamado de valor futuro </a:t>
            </a:r>
            <a:r>
              <a:rPr lang="pt-BR" sz="2200" dirty="0" smtClean="0">
                <a:solidFill>
                  <a:schemeClr val="tx1"/>
                </a:solidFill>
              </a:rPr>
              <a:t>(F</a:t>
            </a:r>
            <a:r>
              <a:rPr lang="pt-BR" sz="2200" dirty="0">
                <a:solidFill>
                  <a:schemeClr val="tx1"/>
                </a:solidFill>
              </a:rPr>
              <a:t>), pode ser calculado por</a:t>
            </a:r>
            <a:r>
              <a:rPr lang="pt-BR" sz="2200" dirty="0" smtClean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F </a:t>
            </a:r>
            <a:r>
              <a:rPr lang="pt-BR" sz="2800" dirty="0">
                <a:solidFill>
                  <a:srgbClr val="FF0000"/>
                </a:solidFill>
              </a:rPr>
              <a:t>= P + </a:t>
            </a:r>
            <a:r>
              <a:rPr lang="pt-BR" sz="2800" dirty="0" smtClean="0">
                <a:solidFill>
                  <a:srgbClr val="FF0000"/>
                </a:solidFill>
              </a:rPr>
              <a:t>J</a:t>
            </a:r>
          </a:p>
          <a:p>
            <a:pPr marL="0" indent="0" algn="ctr"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F </a:t>
            </a:r>
            <a:r>
              <a:rPr lang="pt-BR" sz="2800" dirty="0">
                <a:solidFill>
                  <a:srgbClr val="FF0000"/>
                </a:solidFill>
              </a:rPr>
              <a:t>= P + </a:t>
            </a:r>
            <a:r>
              <a:rPr lang="pt-BR" sz="2800" dirty="0" smtClean="0">
                <a:solidFill>
                  <a:srgbClr val="FF0000"/>
                </a:solidFill>
              </a:rPr>
              <a:t>(P * i * 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713168" y="2990335"/>
                <a:ext cx="6160469" cy="96084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𝑭</m:t>
                      </m:r>
                      <m:r>
                        <a:rPr lang="pt-BR" sz="5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5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pt-BR" sz="5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pt-BR" sz="5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5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pt-BR" sz="5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5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5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sz="5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  <m:r>
                                <a:rPr lang="pt-BR" sz="5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BR" sz="5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168" y="2990335"/>
                <a:ext cx="6160469" cy="9608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304800" y="468674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/>
              <a:t>Onde:</a:t>
            </a:r>
          </a:p>
          <a:p>
            <a:pPr lvl="1" algn="just"/>
            <a:r>
              <a:rPr lang="pt-BR" sz="2000" dirty="0"/>
              <a:t>F = </a:t>
            </a:r>
            <a:r>
              <a:rPr lang="pt-BR" sz="2000" dirty="0" smtClean="0"/>
              <a:t>Futuro</a:t>
            </a:r>
            <a:endParaRPr lang="pt-BR" sz="2000" dirty="0"/>
          </a:p>
          <a:p>
            <a:pPr lvl="1" algn="just"/>
            <a:r>
              <a:rPr lang="pt-BR" sz="2000" dirty="0"/>
              <a:t>P = </a:t>
            </a:r>
            <a:r>
              <a:rPr lang="pt-BR" sz="2000" dirty="0" smtClean="0"/>
              <a:t>Principal/Presente</a:t>
            </a:r>
            <a:endParaRPr lang="pt-BR" sz="2000" dirty="0"/>
          </a:p>
          <a:p>
            <a:pPr lvl="1" algn="just"/>
            <a:r>
              <a:rPr lang="pt-BR" sz="2000" dirty="0"/>
              <a:t>i = taxa de juros</a:t>
            </a:r>
          </a:p>
          <a:p>
            <a:pPr lvl="1" algn="just"/>
            <a:r>
              <a:rPr lang="pt-BR" sz="2000" dirty="0"/>
              <a:t>n = número de períodos </a:t>
            </a:r>
          </a:p>
        </p:txBody>
      </p:sp>
    </p:spTree>
    <p:extLst>
      <p:ext uri="{BB962C8B-B14F-4D97-AF65-F5344CB8AC3E}">
        <p14:creationId xmlns:p14="http://schemas.microsoft.com/office/powerpoint/2010/main" val="4044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49" y="3083714"/>
            <a:ext cx="7610475" cy="26574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JURO SIMPLES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94961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Exemplo: Considerando </a:t>
            </a:r>
            <a:r>
              <a:rPr lang="pt-BR" sz="2200" dirty="0">
                <a:solidFill>
                  <a:schemeClr val="tx1"/>
                </a:solidFill>
              </a:rPr>
              <a:t>um capital de R$ 1.000,00 e uma taxa de juros de 10% a.a. em regime de capitalização </a:t>
            </a:r>
            <a:r>
              <a:rPr lang="pt-BR" sz="2200" dirty="0" smtClean="0">
                <a:solidFill>
                  <a:schemeClr val="tx1"/>
                </a:solidFill>
              </a:rPr>
              <a:t>simples: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867437" y="3039415"/>
            <a:ext cx="1609859" cy="27717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9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JURO SIMPLES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00" y="2160589"/>
            <a:ext cx="8406136" cy="34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JURO SIMPLES – 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944" y="886900"/>
            <a:ext cx="9521096" cy="5799157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tx1"/>
                </a:solidFill>
              </a:rPr>
              <a:t>Qual o rendimento de </a:t>
            </a:r>
            <a:r>
              <a:rPr lang="pt-BR" sz="1800" dirty="0" smtClean="0">
                <a:solidFill>
                  <a:schemeClr val="tx1"/>
                </a:solidFill>
              </a:rPr>
              <a:t>R$10.000 </a:t>
            </a:r>
            <a:r>
              <a:rPr lang="pt-BR" sz="1800" dirty="0">
                <a:solidFill>
                  <a:schemeClr val="tx1"/>
                </a:solidFill>
              </a:rPr>
              <a:t>aplicado por um mês à taxa simples de 36% </a:t>
            </a:r>
            <a:r>
              <a:rPr lang="pt-BR" sz="1800" dirty="0" smtClean="0">
                <a:solidFill>
                  <a:schemeClr val="tx1"/>
                </a:solidFill>
              </a:rPr>
              <a:t>a.a</a:t>
            </a:r>
            <a:r>
              <a:rPr lang="pt-BR" sz="1800" dirty="0">
                <a:solidFill>
                  <a:schemeClr val="tx1"/>
                </a:solidFill>
              </a:rPr>
              <a:t>.? </a:t>
            </a:r>
            <a:endParaRPr lang="pt-BR" sz="1800" dirty="0" smtClean="0">
              <a:solidFill>
                <a:schemeClr val="tx1"/>
              </a:solidFill>
            </a:endParaRPr>
          </a:p>
          <a:p>
            <a:endParaRPr lang="pt-BR" sz="1800" dirty="0" smtClean="0">
              <a:solidFill>
                <a:schemeClr val="tx1"/>
              </a:solidFill>
            </a:endParaRPr>
          </a:p>
          <a:p>
            <a:r>
              <a:rPr lang="pt-BR" sz="1800" dirty="0" smtClean="0">
                <a:solidFill>
                  <a:schemeClr val="tx1"/>
                </a:solidFill>
              </a:rPr>
              <a:t>Calcular </a:t>
            </a:r>
            <a:r>
              <a:rPr lang="pt-BR" sz="1800" dirty="0">
                <a:solidFill>
                  <a:schemeClr val="tx1"/>
                </a:solidFill>
              </a:rPr>
              <a:t>o rendimento de R$ 23.000 aplicado a 14 dias à taxa simples de 2,5% a.m</a:t>
            </a:r>
            <a:r>
              <a:rPr lang="pt-BR" sz="1800" dirty="0" smtClean="0">
                <a:solidFill>
                  <a:schemeClr val="tx1"/>
                </a:solidFill>
              </a:rPr>
              <a:t>.</a:t>
            </a:r>
          </a:p>
          <a:p>
            <a:endParaRPr lang="pt-BR" sz="1800" dirty="0" smtClean="0">
              <a:solidFill>
                <a:schemeClr val="tx1"/>
              </a:solidFill>
            </a:endParaRPr>
          </a:p>
          <a:p>
            <a:r>
              <a:rPr lang="pt-BR" sz="1800" dirty="0" smtClean="0">
                <a:solidFill>
                  <a:schemeClr val="tx1"/>
                </a:solidFill>
              </a:rPr>
              <a:t>Em </a:t>
            </a:r>
            <a:r>
              <a:rPr lang="pt-BR" sz="1800" dirty="0">
                <a:solidFill>
                  <a:schemeClr val="tx1"/>
                </a:solidFill>
              </a:rPr>
              <a:t>sete meses R$18.000 renderam R$4.000 de juros. Qual é a taxa anual simples ganha</a:t>
            </a:r>
            <a:r>
              <a:rPr lang="pt-BR" sz="1800" dirty="0" smtClean="0">
                <a:solidFill>
                  <a:schemeClr val="tx1"/>
                </a:solidFill>
              </a:rPr>
              <a:t>?</a:t>
            </a:r>
          </a:p>
          <a:p>
            <a:endParaRPr lang="pt-BR" sz="1800" dirty="0" smtClean="0">
              <a:solidFill>
                <a:schemeClr val="tx1"/>
              </a:solidFill>
            </a:endParaRPr>
          </a:p>
          <a:p>
            <a:r>
              <a:rPr lang="pt-BR" sz="1800" dirty="0" smtClean="0">
                <a:solidFill>
                  <a:schemeClr val="tx1"/>
                </a:solidFill>
              </a:rPr>
              <a:t>Um </a:t>
            </a:r>
            <a:r>
              <a:rPr lang="pt-BR" sz="1800" dirty="0">
                <a:solidFill>
                  <a:schemeClr val="tx1"/>
                </a:solidFill>
              </a:rPr>
              <a:t>capital aplicado a quatro meses e 18 dias a juros simples de 12% a.m. transformou-se em R$23.000. Calcule os juros ganhos na aplicação</a:t>
            </a:r>
            <a:r>
              <a:rPr lang="pt-BR" sz="1800" dirty="0" smtClean="0">
                <a:solidFill>
                  <a:schemeClr val="tx1"/>
                </a:solidFill>
              </a:rPr>
              <a:t>.</a:t>
            </a:r>
          </a:p>
          <a:p>
            <a:endParaRPr lang="pt-BR" sz="1800" dirty="0" smtClean="0">
              <a:solidFill>
                <a:schemeClr val="tx1"/>
              </a:solidFill>
            </a:endParaRPr>
          </a:p>
          <a:p>
            <a:r>
              <a:rPr lang="pt-BR" sz="1800" dirty="0" smtClean="0">
                <a:solidFill>
                  <a:schemeClr val="tx1"/>
                </a:solidFill>
              </a:rPr>
              <a:t>Um </a:t>
            </a:r>
            <a:r>
              <a:rPr lang="pt-BR" sz="1800" dirty="0">
                <a:solidFill>
                  <a:schemeClr val="tx1"/>
                </a:solidFill>
              </a:rPr>
              <a:t>capital aplicado por três meses a juros simples de 4% a.m. rendeu R$ </a:t>
            </a:r>
            <a:r>
              <a:rPr lang="pt-BR" sz="1800" dirty="0" smtClean="0">
                <a:solidFill>
                  <a:schemeClr val="tx1"/>
                </a:solidFill>
              </a:rPr>
              <a:t>360,00. </a:t>
            </a:r>
            <a:r>
              <a:rPr lang="pt-BR" sz="1800" dirty="0">
                <a:solidFill>
                  <a:schemeClr val="tx1"/>
                </a:solidFill>
              </a:rPr>
              <a:t>Qual o valor do capital aplicado</a:t>
            </a:r>
            <a:r>
              <a:rPr lang="pt-BR" sz="1800" dirty="0" smtClean="0">
                <a:solidFill>
                  <a:schemeClr val="tx1"/>
                </a:solidFill>
              </a:rPr>
              <a:t>?</a:t>
            </a:r>
          </a:p>
          <a:p>
            <a:endParaRPr lang="pt-BR" sz="1800" dirty="0" smtClean="0">
              <a:solidFill>
                <a:schemeClr val="tx1"/>
              </a:solidFill>
            </a:endParaRPr>
          </a:p>
          <a:p>
            <a:r>
              <a:rPr lang="pt-BR" sz="1800" dirty="0" smtClean="0">
                <a:solidFill>
                  <a:schemeClr val="tx1"/>
                </a:solidFill>
              </a:rPr>
              <a:t>Um </a:t>
            </a:r>
            <a:r>
              <a:rPr lang="pt-BR" sz="1800" dirty="0">
                <a:solidFill>
                  <a:schemeClr val="tx1"/>
                </a:solidFill>
              </a:rPr>
              <a:t>título foi resgatado por R$ 3.000. Se a taxa de juros simples aplicada foi de 180% a.a. e os juros ganhos totalizaram R$1.636,36, quantos meses durou a aplicação?</a:t>
            </a:r>
          </a:p>
        </p:txBody>
      </p:sp>
    </p:spTree>
    <p:extLst>
      <p:ext uri="{BB962C8B-B14F-4D97-AF65-F5344CB8AC3E}">
        <p14:creationId xmlns:p14="http://schemas.microsoft.com/office/powerpoint/2010/main" val="24098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JURO SIMPLES – </a:t>
            </a:r>
            <a:r>
              <a:rPr lang="pt-BR" dirty="0" smtClean="0"/>
              <a:t>GABARITO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62680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R$300,00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R</a:t>
            </a:r>
            <a:r>
              <a:rPr lang="pt-BR" sz="2000" dirty="0">
                <a:solidFill>
                  <a:schemeClr val="tx1"/>
                </a:solidFill>
              </a:rPr>
              <a:t>$ </a:t>
            </a:r>
            <a:r>
              <a:rPr lang="pt-BR" sz="2000" dirty="0" smtClean="0">
                <a:solidFill>
                  <a:schemeClr val="tx1"/>
                </a:solidFill>
              </a:rPr>
              <a:t>268,33333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0,38095 </a:t>
            </a:r>
            <a:r>
              <a:rPr lang="pt-BR" sz="2000" dirty="0">
                <a:solidFill>
                  <a:schemeClr val="tx1"/>
                </a:solidFill>
              </a:rPr>
              <a:t>= 38,095</a:t>
            </a:r>
            <a:r>
              <a:rPr lang="pt-BR" sz="2000" dirty="0" smtClean="0">
                <a:solidFill>
                  <a:schemeClr val="tx1"/>
                </a:solidFill>
              </a:rPr>
              <a:t>%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R</a:t>
            </a:r>
            <a:r>
              <a:rPr lang="pt-BR" sz="2000" dirty="0">
                <a:solidFill>
                  <a:schemeClr val="tx1"/>
                </a:solidFill>
              </a:rPr>
              <a:t>$ </a:t>
            </a:r>
            <a:r>
              <a:rPr lang="pt-BR" sz="2000" dirty="0" smtClean="0">
                <a:solidFill>
                  <a:schemeClr val="tx1"/>
                </a:solidFill>
              </a:rPr>
              <a:t>8180,41237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R</a:t>
            </a:r>
            <a:r>
              <a:rPr lang="pt-BR" sz="2000" dirty="0">
                <a:solidFill>
                  <a:schemeClr val="tx1"/>
                </a:solidFill>
              </a:rPr>
              <a:t>$ </a:t>
            </a:r>
            <a:r>
              <a:rPr lang="pt-BR" sz="2000" dirty="0" smtClean="0">
                <a:solidFill>
                  <a:schemeClr val="tx1"/>
                </a:solidFill>
              </a:rPr>
              <a:t>3000,00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8 </a:t>
            </a:r>
            <a:r>
              <a:rPr lang="pt-BR" sz="2000" dirty="0">
                <a:solidFill>
                  <a:schemeClr val="tx1"/>
                </a:solidFill>
              </a:rPr>
              <a:t>meses</a:t>
            </a:r>
          </a:p>
        </p:txBody>
      </p:sp>
    </p:spTree>
    <p:extLst>
      <p:ext uri="{BB962C8B-B14F-4D97-AF65-F5344CB8AC3E}">
        <p14:creationId xmlns:p14="http://schemas.microsoft.com/office/powerpoint/2010/main" val="18576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JUROS COMPOSTOS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Se generalizarmos para um número de períodos igual a n, tem-se a expressão geral para cálculo de juros compostos, dada por: </a:t>
            </a:r>
            <a:endParaRPr lang="pt-BR" sz="22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694612" y="3198204"/>
                <a:ext cx="5186613" cy="86177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𝑭</m:t>
                      </m:r>
                      <m:r>
                        <a:rPr lang="pt-BR" sz="5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5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pt-BR" sz="5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∗ </m:t>
                      </m:r>
                      <m:sSup>
                        <m:sSupPr>
                          <m:ctrlPr>
                            <a:rPr lang="pt-BR" sz="5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5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5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pt-BR" sz="5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sz="5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pt-BR" sz="5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pt-BR" sz="5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612" y="3198204"/>
                <a:ext cx="5186613" cy="8617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304800" y="468674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/>
              <a:t>Onde:</a:t>
            </a:r>
          </a:p>
          <a:p>
            <a:pPr lvl="1" algn="just"/>
            <a:r>
              <a:rPr lang="pt-BR" sz="2000" dirty="0"/>
              <a:t>F = </a:t>
            </a:r>
            <a:r>
              <a:rPr lang="pt-BR" sz="2000" dirty="0" smtClean="0"/>
              <a:t>Futuro</a:t>
            </a:r>
            <a:endParaRPr lang="pt-BR" sz="2000" dirty="0"/>
          </a:p>
          <a:p>
            <a:pPr lvl="1" algn="just"/>
            <a:r>
              <a:rPr lang="pt-BR" sz="2000" dirty="0"/>
              <a:t>P = </a:t>
            </a:r>
            <a:r>
              <a:rPr lang="pt-BR" sz="2000" dirty="0" smtClean="0"/>
              <a:t>Principal/Presente</a:t>
            </a:r>
            <a:endParaRPr lang="pt-BR" sz="2000" dirty="0"/>
          </a:p>
          <a:p>
            <a:pPr lvl="1" algn="just"/>
            <a:r>
              <a:rPr lang="pt-BR" sz="2000" dirty="0"/>
              <a:t>i = taxa de juros</a:t>
            </a:r>
          </a:p>
          <a:p>
            <a:pPr lvl="1" algn="just"/>
            <a:r>
              <a:rPr lang="pt-BR" sz="2000" dirty="0"/>
              <a:t>n = número de períodos </a:t>
            </a:r>
          </a:p>
        </p:txBody>
      </p:sp>
    </p:spTree>
    <p:extLst>
      <p:ext uri="{BB962C8B-B14F-4D97-AF65-F5344CB8AC3E}">
        <p14:creationId xmlns:p14="http://schemas.microsoft.com/office/powerpoint/2010/main" val="19312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JUROS COMPOSTOS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Considerando um capital de R$ 1.000,00 e uma taxa de juros de 10% a.a. em regime de capitalização </a:t>
            </a:r>
            <a:r>
              <a:rPr lang="pt-BR" sz="2200" dirty="0" smtClean="0">
                <a:solidFill>
                  <a:schemeClr val="tx1"/>
                </a:solidFill>
              </a:rPr>
              <a:t>composto: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80" y="3326891"/>
            <a:ext cx="7419975" cy="2381250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1867437" y="3251199"/>
            <a:ext cx="1609859" cy="25599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5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JUROS COMPOSTOS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182" y="1244144"/>
            <a:ext cx="8615430" cy="539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7" name="Estrela de 10 Pontos 6"/>
          <p:cNvSpPr/>
          <p:nvPr/>
        </p:nvSpPr>
        <p:spPr>
          <a:xfrm>
            <a:off x="3172626" y="1930400"/>
            <a:ext cx="3606084" cy="3400023"/>
          </a:xfrm>
          <a:prstGeom prst="star10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MAS PARA QUE SERVE A ENGENHARIA ECONÔMICA???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168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80811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JUROS </a:t>
            </a:r>
            <a:r>
              <a:rPr lang="pt-BR" dirty="0" smtClean="0"/>
              <a:t>COMPOSTOS - 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341919"/>
            <a:ext cx="9723120" cy="5160481"/>
          </a:xfrm>
        </p:spPr>
        <p:txBody>
          <a:bodyPr>
            <a:noAutofit/>
          </a:bodyPr>
          <a:lstStyle/>
          <a:p>
            <a:pPr algn="just"/>
            <a:r>
              <a:rPr lang="pt-BR" sz="1900" dirty="0">
                <a:solidFill>
                  <a:schemeClr val="tx1"/>
                </a:solidFill>
              </a:rPr>
              <a:t>A juros compostos de 20% a.m., qual o montante de R$ 3.500 aplicados em 8 meses</a:t>
            </a:r>
            <a:r>
              <a:rPr lang="pt-BR" sz="1900" dirty="0" smtClean="0">
                <a:solidFill>
                  <a:schemeClr val="tx1"/>
                </a:solidFill>
              </a:rPr>
              <a:t>?</a:t>
            </a:r>
          </a:p>
          <a:p>
            <a:pPr algn="just"/>
            <a:r>
              <a:rPr lang="pt-BR" sz="1900" dirty="0" smtClean="0">
                <a:solidFill>
                  <a:schemeClr val="tx1"/>
                </a:solidFill>
              </a:rPr>
              <a:t>Qual </a:t>
            </a:r>
            <a:r>
              <a:rPr lang="pt-BR" sz="1900" dirty="0">
                <a:solidFill>
                  <a:schemeClr val="tx1"/>
                </a:solidFill>
              </a:rPr>
              <a:t>o capital que em 6 anos à taxa de juros compostos de 15% a.a. monta R$14.000</a:t>
            </a:r>
            <a:r>
              <a:rPr lang="pt-BR" sz="1900" dirty="0" smtClean="0">
                <a:solidFill>
                  <a:schemeClr val="tx1"/>
                </a:solidFill>
              </a:rPr>
              <a:t>?</a:t>
            </a:r>
          </a:p>
          <a:p>
            <a:pPr algn="just"/>
            <a:r>
              <a:rPr lang="pt-BR" sz="1900" dirty="0" smtClean="0">
                <a:solidFill>
                  <a:schemeClr val="tx1"/>
                </a:solidFill>
              </a:rPr>
              <a:t>Em </a:t>
            </a:r>
            <a:r>
              <a:rPr lang="pt-BR" sz="1900" dirty="0">
                <a:solidFill>
                  <a:schemeClr val="tx1"/>
                </a:solidFill>
              </a:rPr>
              <a:t>que prazo um empréstimo de R$55.000 pode ser quitado por meio de um único pagamento de R$110.624,80 se a taxa de juros compostos cobrada for de 15% a.m</a:t>
            </a:r>
            <a:r>
              <a:rPr lang="pt-BR" sz="1900" dirty="0" smtClean="0">
                <a:solidFill>
                  <a:schemeClr val="tx1"/>
                </a:solidFill>
              </a:rPr>
              <a:t>.?</a:t>
            </a:r>
          </a:p>
          <a:p>
            <a:pPr algn="just"/>
            <a:r>
              <a:rPr lang="pt-BR" sz="1900" dirty="0" smtClean="0">
                <a:solidFill>
                  <a:schemeClr val="tx1"/>
                </a:solidFill>
              </a:rPr>
              <a:t>A </a:t>
            </a:r>
            <a:r>
              <a:rPr lang="pt-BR" sz="1900" dirty="0">
                <a:solidFill>
                  <a:schemeClr val="tx1"/>
                </a:solidFill>
              </a:rPr>
              <a:t>que taxa um capital de R$13.200 pode se transformar em R$35.112,26, considerando um período de aplicação de 7 meses</a:t>
            </a:r>
            <a:r>
              <a:rPr lang="pt-BR" sz="1900" dirty="0" smtClean="0">
                <a:solidFill>
                  <a:schemeClr val="tx1"/>
                </a:solidFill>
              </a:rPr>
              <a:t>?</a:t>
            </a:r>
          </a:p>
          <a:p>
            <a:pPr algn="just"/>
            <a:r>
              <a:rPr lang="pt-BR" sz="1900" dirty="0" smtClean="0">
                <a:solidFill>
                  <a:schemeClr val="tx1"/>
                </a:solidFill>
              </a:rPr>
              <a:t>Quanto </a:t>
            </a:r>
            <a:r>
              <a:rPr lang="pt-BR" sz="1900" dirty="0">
                <a:solidFill>
                  <a:schemeClr val="tx1"/>
                </a:solidFill>
              </a:rPr>
              <a:t>rende um capital de R$7.000 aplicados por 10 meses a juros compostos de 2% a.m</a:t>
            </a:r>
            <a:r>
              <a:rPr lang="pt-BR" sz="1900" dirty="0" smtClean="0">
                <a:solidFill>
                  <a:schemeClr val="tx1"/>
                </a:solidFill>
              </a:rPr>
              <a:t>.?</a:t>
            </a:r>
          </a:p>
          <a:p>
            <a:pPr algn="just"/>
            <a:r>
              <a:rPr lang="pt-BR" sz="1900" dirty="0" smtClean="0">
                <a:solidFill>
                  <a:schemeClr val="tx1"/>
                </a:solidFill>
              </a:rPr>
              <a:t>Determinar </a:t>
            </a:r>
            <a:r>
              <a:rPr lang="pt-BR" sz="1900" dirty="0">
                <a:solidFill>
                  <a:schemeClr val="tx1"/>
                </a:solidFill>
              </a:rPr>
              <a:t>o capital que, aplicados durante sete meses a juros compostos de 4% a.m. rende </a:t>
            </a:r>
            <a:r>
              <a:rPr lang="pt-BR" sz="1900" dirty="0" smtClean="0">
                <a:solidFill>
                  <a:schemeClr val="tx1"/>
                </a:solidFill>
              </a:rPr>
              <a:t>R$10.000</a:t>
            </a:r>
          </a:p>
          <a:p>
            <a:pPr algn="just"/>
            <a:r>
              <a:rPr lang="pt-BR" sz="1900" dirty="0" smtClean="0">
                <a:solidFill>
                  <a:schemeClr val="tx1"/>
                </a:solidFill>
              </a:rPr>
              <a:t>À </a:t>
            </a:r>
            <a:r>
              <a:rPr lang="pt-BR" sz="1900" dirty="0">
                <a:solidFill>
                  <a:schemeClr val="tx1"/>
                </a:solidFill>
              </a:rPr>
              <a:t>taxa de juros composta de 5% a.m., em que prazo R$ 5.000 rendem R$ 1.700,48?</a:t>
            </a:r>
          </a:p>
        </p:txBody>
      </p:sp>
    </p:spTree>
    <p:extLst>
      <p:ext uri="{BB962C8B-B14F-4D97-AF65-F5344CB8AC3E}">
        <p14:creationId xmlns:p14="http://schemas.microsoft.com/office/powerpoint/2010/main" val="32748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JUROS </a:t>
            </a:r>
            <a:r>
              <a:rPr lang="pt-BR" dirty="0" smtClean="0"/>
              <a:t>COMPOSTOS - GABARITO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62680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R$ </a:t>
            </a:r>
            <a:r>
              <a:rPr lang="pt-BR" sz="2000" dirty="0" smtClean="0">
                <a:solidFill>
                  <a:schemeClr val="tx1"/>
                </a:solidFill>
              </a:rPr>
              <a:t>15.049,36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R$ 6.052,59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5 meses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0,14999 </a:t>
            </a:r>
            <a:r>
              <a:rPr lang="pt-BR" sz="2000" dirty="0">
                <a:solidFill>
                  <a:schemeClr val="tx1"/>
                </a:solidFill>
              </a:rPr>
              <a:t>= 14,999</a:t>
            </a:r>
            <a:r>
              <a:rPr lang="pt-BR" sz="2000" dirty="0" smtClean="0">
                <a:solidFill>
                  <a:schemeClr val="tx1"/>
                </a:solidFill>
              </a:rPr>
              <a:t>%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R</a:t>
            </a:r>
            <a:r>
              <a:rPr lang="pt-BR" sz="2000" dirty="0">
                <a:solidFill>
                  <a:schemeClr val="tx1"/>
                </a:solidFill>
              </a:rPr>
              <a:t>$ </a:t>
            </a:r>
            <a:r>
              <a:rPr lang="pt-BR" sz="2000" dirty="0" smtClean="0">
                <a:solidFill>
                  <a:schemeClr val="tx1"/>
                </a:solidFill>
              </a:rPr>
              <a:t>1.532,96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R</a:t>
            </a:r>
            <a:r>
              <a:rPr lang="pt-BR" sz="2000" dirty="0">
                <a:solidFill>
                  <a:schemeClr val="tx1"/>
                </a:solidFill>
              </a:rPr>
              <a:t>$ </a:t>
            </a:r>
            <a:r>
              <a:rPr lang="pt-BR" sz="2000" dirty="0" smtClean="0">
                <a:solidFill>
                  <a:schemeClr val="tx1"/>
                </a:solidFill>
              </a:rPr>
              <a:t>31.652,40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6 </a:t>
            </a:r>
            <a:r>
              <a:rPr lang="pt-BR" sz="2000" dirty="0">
                <a:solidFill>
                  <a:schemeClr val="tx1"/>
                </a:solidFill>
              </a:rPr>
              <a:t>meses</a:t>
            </a:r>
          </a:p>
        </p:txBody>
      </p:sp>
    </p:spTree>
    <p:extLst>
      <p:ext uri="{BB962C8B-B14F-4D97-AF65-F5344CB8AC3E}">
        <p14:creationId xmlns:p14="http://schemas.microsoft.com/office/powerpoint/2010/main" val="425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3.2 Taxas de juros nominal e efetiva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3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595120" y="3006635"/>
            <a:ext cx="8585200" cy="1200329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Um financiamento de R$ 200.000,00 </a:t>
            </a:r>
          </a:p>
          <a:p>
            <a:pPr algn="ctr"/>
            <a:r>
              <a:rPr lang="pt-BR" sz="3600" dirty="0" smtClean="0"/>
              <a:t>em 48x</a:t>
            </a:r>
            <a:endParaRPr lang="pt-BR" sz="3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Taxas de juros nominal e efetiva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12889" r="14250" b="5778"/>
          <a:stretch/>
        </p:blipFill>
        <p:spPr bwMode="auto">
          <a:xfrm>
            <a:off x="0" y="711200"/>
            <a:ext cx="9572885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2815" r="25250" b="47852"/>
          <a:stretch/>
        </p:blipFill>
        <p:spPr bwMode="auto">
          <a:xfrm>
            <a:off x="4686685" y="4348480"/>
            <a:ext cx="7505316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 Explicativo 1 (Ênfase) 4"/>
          <p:cNvSpPr/>
          <p:nvPr/>
        </p:nvSpPr>
        <p:spPr>
          <a:xfrm>
            <a:off x="4160520" y="3810000"/>
            <a:ext cx="1554480" cy="406400"/>
          </a:xfrm>
          <a:prstGeom prst="accentCallout1">
            <a:avLst>
              <a:gd name="adj1" fmla="val 18750"/>
              <a:gd name="adj2" fmla="val -8333"/>
              <a:gd name="adj3" fmla="val 133553"/>
              <a:gd name="adj4" fmla="val -618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Nominal</a:t>
            </a:r>
            <a:endParaRPr lang="pt-BR" dirty="0"/>
          </a:p>
        </p:txBody>
      </p:sp>
      <p:sp>
        <p:nvSpPr>
          <p:cNvPr id="10" name="Texto Explicativo 1 (Ênfase) 9"/>
          <p:cNvSpPr/>
          <p:nvPr/>
        </p:nvSpPr>
        <p:spPr>
          <a:xfrm>
            <a:off x="3812165" y="4856480"/>
            <a:ext cx="1554480" cy="406400"/>
          </a:xfrm>
          <a:prstGeom prst="accentCallout1">
            <a:avLst>
              <a:gd name="adj1" fmla="val 45066"/>
              <a:gd name="adj2" fmla="val -8333"/>
              <a:gd name="adj3" fmla="val 42325"/>
              <a:gd name="adj4" fmla="val -5401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Efetiva</a:t>
            </a:r>
            <a:endParaRPr lang="pt-BR" dirty="0"/>
          </a:p>
        </p:txBody>
      </p:sp>
      <p:sp>
        <p:nvSpPr>
          <p:cNvPr id="11" name="Texto Explicativo 1 (Ênfase) 10"/>
          <p:cNvSpPr/>
          <p:nvPr/>
        </p:nvSpPr>
        <p:spPr>
          <a:xfrm>
            <a:off x="10492365" y="3403600"/>
            <a:ext cx="1554480" cy="406400"/>
          </a:xfrm>
          <a:prstGeom prst="accentCallout1">
            <a:avLst>
              <a:gd name="adj1" fmla="val 45066"/>
              <a:gd name="adj2" fmla="val -8333"/>
              <a:gd name="adj3" fmla="val 427325"/>
              <a:gd name="adj4" fmla="val -442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REAL</a:t>
            </a:r>
            <a:endParaRPr lang="pt-BR" dirty="0"/>
          </a:p>
        </p:txBody>
      </p:sp>
      <p:sp>
        <p:nvSpPr>
          <p:cNvPr id="13" name="Texto Explicativo 1 (Ênfase) 12"/>
          <p:cNvSpPr/>
          <p:nvPr/>
        </p:nvSpPr>
        <p:spPr>
          <a:xfrm>
            <a:off x="6245485" y="2133600"/>
            <a:ext cx="1554480" cy="406400"/>
          </a:xfrm>
          <a:prstGeom prst="accentCallout1">
            <a:avLst>
              <a:gd name="adj1" fmla="val 45066"/>
              <a:gd name="adj2" fmla="val -8333"/>
              <a:gd name="adj3" fmla="val 449825"/>
              <a:gd name="adj4" fmla="val -840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NÃO EXISTE</a:t>
            </a:r>
            <a:endParaRPr lang="pt-BR" dirty="0"/>
          </a:p>
        </p:txBody>
      </p:sp>
      <p:sp>
        <p:nvSpPr>
          <p:cNvPr id="8" name="Símbolo de 'Não' 7"/>
          <p:cNvSpPr/>
          <p:nvPr/>
        </p:nvSpPr>
        <p:spPr>
          <a:xfrm>
            <a:off x="4312920" y="3352800"/>
            <a:ext cx="1249680" cy="126927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3.3 Capitalização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7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Capitalização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944" y="886900"/>
            <a:ext cx="9683656" cy="5799157"/>
          </a:xfrm>
        </p:spPr>
        <p:txBody>
          <a:bodyPr/>
          <a:lstStyle/>
          <a:p>
            <a:r>
              <a:rPr lang="pt-BR" dirty="0" smtClean="0"/>
              <a:t>Capitalização é </a:t>
            </a:r>
            <a:r>
              <a:rPr lang="pt-BR" dirty="0"/>
              <a:t>o processo de aumentar </a:t>
            </a:r>
            <a:r>
              <a:rPr lang="pt-BR" dirty="0" smtClean="0"/>
              <a:t>o valor de investimento através do juros</a:t>
            </a:r>
          </a:p>
          <a:p>
            <a:endParaRPr lang="pt-BR" dirty="0" smtClean="0"/>
          </a:p>
          <a:p>
            <a:r>
              <a:rPr lang="pt-BR" dirty="0" smtClean="0"/>
              <a:t>É um meio de aplicação de capital que tem um papel importante na área de Engenharia </a:t>
            </a:r>
          </a:p>
          <a:p>
            <a:pPr lvl="1"/>
            <a:r>
              <a:rPr lang="pt-BR" dirty="0" smtClean="0"/>
              <a:t>(avaliação </a:t>
            </a:r>
            <a:r>
              <a:rPr lang="pt-BR" dirty="0"/>
              <a:t>de projetos, financiamentos, </a:t>
            </a:r>
            <a:r>
              <a:rPr lang="pt-BR" dirty="0" smtClean="0"/>
              <a:t>investimentos, análise econômica</a:t>
            </a:r>
            <a:r>
              <a:rPr lang="pt-BR" dirty="0"/>
              <a:t>)</a:t>
            </a:r>
            <a:endParaRPr lang="pt-BR" dirty="0" smtClean="0"/>
          </a:p>
          <a:p>
            <a:endParaRPr lang="pt-BR" b="1" dirty="0" smtClean="0"/>
          </a:p>
          <a:p>
            <a:r>
              <a:rPr lang="pt-BR" b="1" dirty="0" smtClean="0"/>
              <a:t>Regime </a:t>
            </a:r>
            <a:r>
              <a:rPr lang="pt-BR" b="1" dirty="0"/>
              <a:t>de capitalização simples</a:t>
            </a:r>
            <a:r>
              <a:rPr lang="pt-BR" dirty="0"/>
              <a:t>: </a:t>
            </a:r>
            <a:endParaRPr lang="pt-BR" dirty="0" smtClean="0"/>
          </a:p>
          <a:p>
            <a:pPr lvl="1"/>
            <a:r>
              <a:rPr lang="pt-BR" dirty="0" smtClean="0"/>
              <a:t>JUROS sobre o CAPITAL PRINCIPAL.</a:t>
            </a:r>
            <a:endParaRPr lang="pt-BR" dirty="0"/>
          </a:p>
          <a:p>
            <a:endParaRPr lang="pt-BR" b="1" dirty="0" smtClean="0"/>
          </a:p>
          <a:p>
            <a:r>
              <a:rPr lang="pt-BR" b="1" dirty="0" smtClean="0"/>
              <a:t>Regime </a:t>
            </a:r>
            <a:r>
              <a:rPr lang="pt-BR" b="1" dirty="0"/>
              <a:t>de capitalização composta</a:t>
            </a:r>
            <a:r>
              <a:rPr lang="pt-BR" dirty="0"/>
              <a:t>: </a:t>
            </a:r>
            <a:endParaRPr lang="pt-BR" dirty="0" smtClean="0"/>
          </a:p>
          <a:p>
            <a:pPr lvl="1"/>
            <a:r>
              <a:rPr lang="pt-BR" dirty="0" smtClean="0"/>
              <a:t>JUROS sobre JUROS.</a:t>
            </a:r>
            <a:endParaRPr lang="pt-BR" dirty="0"/>
          </a:p>
        </p:txBody>
      </p:sp>
      <p:pic>
        <p:nvPicPr>
          <p:cNvPr id="3074" name="Picture 2" descr="Juros compostos: fórmula, como calcular, exemplos - Mundo Educ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1" y="2511862"/>
            <a:ext cx="5992494" cy="423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8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3.4 Sistemas de </a:t>
            </a:r>
            <a:r>
              <a:rPr lang="pt-BR" dirty="0" smtClean="0"/>
              <a:t>amortização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1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Sistemas de </a:t>
            </a:r>
            <a:r>
              <a:rPr lang="pt-BR" dirty="0" smtClean="0"/>
              <a:t>amortização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93282" y="1273815"/>
            <a:ext cx="3475896" cy="9033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000" dirty="0" err="1" smtClean="0"/>
              <a:t>SAC</a:t>
            </a:r>
            <a:endParaRPr lang="pt-BR" sz="2000" dirty="0" smtClean="0"/>
          </a:p>
          <a:p>
            <a:r>
              <a:rPr lang="pt-BR" sz="2000" dirty="0" smtClean="0"/>
              <a:t>Amortização constante</a:t>
            </a:r>
            <a:endParaRPr lang="pt-BR" sz="20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784463" y="3522374"/>
            <a:ext cx="3475896" cy="903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pitchFamily="18" charset="2"/>
              <a:buChar char="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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Char char="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err="1" smtClean="0"/>
              <a:t>PRICE</a:t>
            </a:r>
            <a:endParaRPr lang="pt-BR" sz="2000" dirty="0" smtClean="0"/>
          </a:p>
          <a:p>
            <a:r>
              <a:rPr lang="pt-BR" sz="2000" dirty="0" smtClean="0"/>
              <a:t>Parcelas fixas</a:t>
            </a:r>
            <a:endParaRPr lang="pt-BR" sz="20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784463" y="5327092"/>
            <a:ext cx="3475896" cy="13471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pitchFamily="18" charset="2"/>
              <a:buChar char="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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Char char="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err="1" smtClean="0"/>
              <a:t>SACRE</a:t>
            </a:r>
            <a:endParaRPr lang="pt-BR" sz="2000" dirty="0" smtClean="0"/>
          </a:p>
          <a:p>
            <a:r>
              <a:rPr lang="pt-BR" sz="2000" dirty="0" smtClean="0"/>
              <a:t>Parcelas diminui, </a:t>
            </a:r>
          </a:p>
          <a:p>
            <a:r>
              <a:rPr lang="pt-BR" sz="2000" dirty="0" smtClean="0"/>
              <a:t>Amortização aumenta</a:t>
            </a:r>
            <a:endParaRPr lang="pt-BR" sz="2000" dirty="0"/>
          </a:p>
        </p:txBody>
      </p:sp>
      <p:pic>
        <p:nvPicPr>
          <p:cNvPr id="4098" name="Picture 2" descr="https://costacci.files.wordpress.com/2011/12/infogrc3a1fico-sac.jpg?w=510&amp;h=24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r="6438" b="8607"/>
          <a:stretch/>
        </p:blipFill>
        <p:spPr bwMode="auto">
          <a:xfrm>
            <a:off x="7269178" y="0"/>
            <a:ext cx="4656924" cy="217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ostacci.files.wordpress.com/2011/12/infogrc3a1fico-price.jpg?w=510&amp;h=24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2"/>
          <a:stretch/>
        </p:blipFill>
        <p:spPr bwMode="auto">
          <a:xfrm>
            <a:off x="7260359" y="2177143"/>
            <a:ext cx="4647161" cy="224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ostacci.files.wordpress.com/2011/12/infogrc3a1fico-sac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63" y="4425702"/>
            <a:ext cx="4692639" cy="224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4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84138"/>
            <a:ext cx="9432925" cy="685800"/>
          </a:xfrm>
        </p:spPr>
        <p:txBody>
          <a:bodyPr>
            <a:normAutofit/>
          </a:bodyPr>
          <a:lstStyle/>
          <a:p>
            <a:r>
              <a:rPr lang="pt-BR" dirty="0"/>
              <a:t>Sistemas de </a:t>
            </a:r>
            <a:r>
              <a:rPr lang="pt-BR" dirty="0" smtClean="0"/>
              <a:t>amortização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6" y="716317"/>
            <a:ext cx="8410243" cy="602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 rot="16200000">
            <a:off x="8661991" y="34411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https://www.bcb.gov.br/estatisticas/reporttxjurosmensal?parametros=tipopessoa:1;modalidade:903;encargo:201</a:t>
            </a:r>
          </a:p>
        </p:txBody>
      </p:sp>
    </p:spTree>
    <p:extLst>
      <p:ext uri="{BB962C8B-B14F-4D97-AF65-F5344CB8AC3E}">
        <p14:creationId xmlns:p14="http://schemas.microsoft.com/office/powerpoint/2010/main" val="31677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3.5 Inflação e indexação de </a:t>
            </a:r>
            <a:r>
              <a:rPr lang="pt-BR" dirty="0" smtClean="0"/>
              <a:t>juros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7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94961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Engenharia econômica é </a:t>
            </a:r>
            <a:r>
              <a:rPr lang="pt-BR" sz="2200" dirty="0" smtClean="0">
                <a:solidFill>
                  <a:schemeClr val="tx1"/>
                </a:solidFill>
              </a:rPr>
              <a:t>a ferramenta através da qual podemos decidir qual alternativa é mais atrativa (viável), dentre opções tecnicamente corretas disponíveis no mercado.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É importante </a:t>
            </a:r>
            <a:r>
              <a:rPr lang="pt-BR" sz="2200" dirty="0">
                <a:solidFill>
                  <a:schemeClr val="tx1"/>
                </a:solidFill>
              </a:rPr>
              <a:t>para todos que precisam decidir sobre </a:t>
            </a:r>
            <a:r>
              <a:rPr lang="pt-BR" sz="2200" dirty="0" smtClean="0">
                <a:solidFill>
                  <a:schemeClr val="tx1"/>
                </a:solidFill>
              </a:rPr>
              <a:t>qual(</a:t>
            </a:r>
            <a:r>
              <a:rPr lang="pt-BR" sz="2200" dirty="0" err="1" smtClean="0">
                <a:solidFill>
                  <a:schemeClr val="tx1"/>
                </a:solidFill>
              </a:rPr>
              <a:t>is</a:t>
            </a:r>
            <a:r>
              <a:rPr lang="pt-BR" sz="2200" dirty="0" smtClean="0">
                <a:solidFill>
                  <a:schemeClr val="tx1"/>
                </a:solidFill>
              </a:rPr>
              <a:t>) propostas e/ou projetos serão executados e quais não.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Seus </a:t>
            </a:r>
            <a:r>
              <a:rPr lang="pt-BR" sz="2200" dirty="0">
                <a:solidFill>
                  <a:schemeClr val="tx1"/>
                </a:solidFill>
              </a:rPr>
              <a:t>fundamentos podem ser utilizados tanto para empresas privadas como estatais. </a:t>
            </a:r>
          </a:p>
        </p:txBody>
      </p:sp>
    </p:spTree>
    <p:extLst>
      <p:ext uri="{BB962C8B-B14F-4D97-AF65-F5344CB8AC3E}">
        <p14:creationId xmlns:p14="http://schemas.microsoft.com/office/powerpoint/2010/main" val="18228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Inflação e indexação de juros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471" y="839972"/>
            <a:ext cx="8522817" cy="5879805"/>
          </a:xfrm>
        </p:spPr>
        <p:txBody>
          <a:bodyPr>
            <a:normAutofit/>
          </a:bodyPr>
          <a:lstStyle/>
          <a:p>
            <a:r>
              <a:rPr lang="pt-BR" sz="2000" dirty="0"/>
              <a:t>A </a:t>
            </a:r>
            <a:r>
              <a:rPr lang="pt-BR" sz="2000" dirty="0" smtClean="0"/>
              <a:t> INFLAÇÃO é </a:t>
            </a:r>
            <a:r>
              <a:rPr lang="pt-BR" sz="2000" dirty="0"/>
              <a:t>o aumento </a:t>
            </a:r>
            <a:r>
              <a:rPr lang="pt-BR" sz="2000" dirty="0" smtClean="0"/>
              <a:t>generalizado </a:t>
            </a:r>
            <a:r>
              <a:rPr lang="pt-BR" sz="2000" dirty="0"/>
              <a:t>dos preços dos bens e </a:t>
            </a:r>
            <a:r>
              <a:rPr lang="pt-BR" sz="2000" dirty="0" smtClean="0"/>
              <a:t>serviços. </a:t>
            </a:r>
          </a:p>
          <a:p>
            <a:endParaRPr lang="pt-BR" sz="2000" dirty="0" smtClean="0"/>
          </a:p>
          <a:p>
            <a:pPr lvl="1"/>
            <a:r>
              <a:rPr lang="pt-BR" sz="2000" dirty="0" smtClean="0"/>
              <a:t>Com o mesmo SALARIO pode comprar MENOS, quando comparado com o passado.</a:t>
            </a:r>
          </a:p>
          <a:p>
            <a:pPr lvl="1"/>
            <a:r>
              <a:rPr lang="pt-BR" sz="2000" dirty="0" smtClean="0"/>
              <a:t>É um evento complexo e inevitável.</a:t>
            </a:r>
          </a:p>
          <a:p>
            <a:endParaRPr lang="pt-BR" sz="2000" dirty="0" smtClean="0"/>
          </a:p>
          <a:p>
            <a:r>
              <a:rPr lang="pt-BR" sz="2000" dirty="0" smtClean="0"/>
              <a:t>Ela </a:t>
            </a:r>
            <a:r>
              <a:rPr lang="pt-BR" sz="2000" dirty="0"/>
              <a:t>é calculada pelos índices de preços, comumente chamados de índices de inflação.</a:t>
            </a:r>
          </a:p>
          <a:p>
            <a:endParaRPr lang="pt-BR" sz="2000" dirty="0" smtClean="0"/>
          </a:p>
          <a:p>
            <a:r>
              <a:rPr lang="pt-BR" sz="2000" dirty="0" smtClean="0"/>
              <a:t>O </a:t>
            </a:r>
            <a:r>
              <a:rPr lang="pt-BR" sz="2000" dirty="0"/>
              <a:t>IBGE produz dois dos mais importantes índices de preços: o IPCA, considerado o oficial pelo governo federal, e o INPC.</a:t>
            </a:r>
          </a:p>
          <a:p>
            <a:pPr marL="0" indent="0">
              <a:buNone/>
            </a:pPr>
            <a:endParaRPr lang="pt-BR" sz="2000" dirty="0" smtClean="0"/>
          </a:p>
          <a:p>
            <a:pPr lvl="1"/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 rot="16200000">
            <a:off x="9380944" y="3744063"/>
            <a:ext cx="5040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https://www.ibge.gov.br/explica/inflacao.php</a:t>
            </a:r>
          </a:p>
        </p:txBody>
      </p:sp>
      <p:pic>
        <p:nvPicPr>
          <p:cNvPr id="2050" name="Picture 2" descr="Inflação dispara e castiga sobretudo os mais pobres, março registra a maior  alta desde 1994 - C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564" y="2451100"/>
            <a:ext cx="2401147" cy="147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flação: Um dragão com várias cabeç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837" y="152454"/>
            <a:ext cx="2401147" cy="210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Inflação e indexação de juros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00788" y="839974"/>
            <a:ext cx="10735807" cy="5635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pitchFamily="18" charset="2"/>
              <a:buChar char="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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Char char="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A </a:t>
            </a:r>
            <a:r>
              <a:rPr lang="pt-BR" sz="2000" dirty="0"/>
              <a:t>indexação de </a:t>
            </a:r>
            <a:r>
              <a:rPr lang="pt-BR" sz="2000" dirty="0" smtClean="0"/>
              <a:t>juros é uma pratica financeira que incorpora uma ATUALIZAÇÃO de uma parcela, por um indicador.</a:t>
            </a:r>
          </a:p>
          <a:p>
            <a:endParaRPr lang="pt-BR" sz="2000" dirty="0" smtClean="0"/>
          </a:p>
          <a:p>
            <a:r>
              <a:rPr lang="pt-BR" sz="2000" dirty="0" smtClean="0"/>
              <a:t>Quando </a:t>
            </a:r>
            <a:r>
              <a:rPr lang="pt-BR" sz="2000" dirty="0"/>
              <a:t>um </a:t>
            </a:r>
            <a:r>
              <a:rPr lang="pt-BR" sz="2000" dirty="0" smtClean="0"/>
              <a:t>preço</a:t>
            </a:r>
            <a:r>
              <a:rPr lang="pt-BR" sz="2000" dirty="0"/>
              <a:t>, salário ou taxa de juros é ajustado automaticamente com a inflação, </a:t>
            </a:r>
            <a:r>
              <a:rPr lang="pt-BR" sz="2000" dirty="0" smtClean="0"/>
              <a:t>ele é</a:t>
            </a:r>
            <a:r>
              <a:rPr lang="pt-BR" sz="2000" dirty="0"/>
              <a:t> </a:t>
            </a:r>
            <a:r>
              <a:rPr lang="pt-BR" sz="2000" i="1" dirty="0">
                <a:solidFill>
                  <a:srgbClr val="FF0000"/>
                </a:solidFill>
              </a:rPr>
              <a:t>indexado</a:t>
            </a:r>
            <a:r>
              <a:rPr lang="pt-BR" sz="2000" dirty="0"/>
              <a:t>.</a:t>
            </a:r>
            <a:endParaRPr lang="pt-BR" sz="2000" dirty="0" smtClean="0"/>
          </a:p>
          <a:p>
            <a:pPr lvl="1" defTabSz="509588">
              <a:tabLst>
                <a:tab pos="1881188" algn="l"/>
              </a:tabLst>
            </a:pPr>
            <a:r>
              <a:rPr lang="pt-BR" sz="2000" dirty="0" smtClean="0"/>
              <a:t>SELIC:	+13,75% a.a.</a:t>
            </a:r>
            <a:endParaRPr lang="pt-BR" sz="1400" dirty="0" smtClean="0"/>
          </a:p>
          <a:p>
            <a:pPr lvl="1" defTabSz="509588">
              <a:tabLst>
                <a:tab pos="1881188" algn="l"/>
              </a:tabLst>
            </a:pPr>
            <a:r>
              <a:rPr lang="pt-BR" sz="2000" dirty="0" smtClean="0"/>
              <a:t>IPCA:</a:t>
            </a:r>
            <a:r>
              <a:rPr lang="pt-BR" sz="2000" dirty="0"/>
              <a:t>	</a:t>
            </a:r>
            <a:r>
              <a:rPr lang="pt-BR" sz="2000" dirty="0" smtClean="0"/>
              <a:t>+0,12% a.m.</a:t>
            </a:r>
          </a:p>
          <a:p>
            <a:pPr lvl="1" defTabSz="509588">
              <a:tabLst>
                <a:tab pos="1881188" algn="l"/>
              </a:tabLst>
            </a:pPr>
            <a:r>
              <a:rPr lang="pt-BR" sz="2000" dirty="0" smtClean="0"/>
              <a:t>IPCA-15: 	-</a:t>
            </a:r>
            <a:r>
              <a:rPr lang="pt-BR" sz="2000" dirty="0"/>
              <a:t>0,07</a:t>
            </a:r>
            <a:r>
              <a:rPr lang="pt-BR" sz="2000" dirty="0" smtClean="0"/>
              <a:t>% a.m.</a:t>
            </a:r>
          </a:p>
          <a:p>
            <a:pPr lvl="1" defTabSz="509588">
              <a:tabLst>
                <a:tab pos="1881188" algn="l"/>
              </a:tabLst>
            </a:pPr>
            <a:r>
              <a:rPr lang="pt-BR" sz="2000" dirty="0" smtClean="0"/>
              <a:t>INPC:	-</a:t>
            </a:r>
            <a:r>
              <a:rPr lang="pt-BR" sz="2000" dirty="0"/>
              <a:t>0,09</a:t>
            </a:r>
            <a:r>
              <a:rPr lang="pt-BR" sz="2000" dirty="0" smtClean="0"/>
              <a:t>% a.m. </a:t>
            </a:r>
          </a:p>
          <a:p>
            <a:pPr lvl="1" defTabSz="509588">
              <a:tabLst>
                <a:tab pos="1881188" algn="l"/>
              </a:tabLst>
            </a:pPr>
            <a:r>
              <a:rPr lang="pt-BR" sz="2000" dirty="0" smtClean="0"/>
              <a:t>CDI: </a:t>
            </a:r>
            <a:r>
              <a:rPr lang="pt-BR" sz="2000" dirty="0"/>
              <a:t>	+8,06</a:t>
            </a:r>
            <a:r>
              <a:rPr lang="pt-BR" sz="2000" dirty="0" smtClean="0"/>
              <a:t>% a.a. </a:t>
            </a:r>
          </a:p>
          <a:p>
            <a:pPr lvl="1" defTabSz="509588">
              <a:tabLst>
                <a:tab pos="1881188" algn="l"/>
              </a:tabLst>
            </a:pPr>
            <a:r>
              <a:rPr lang="pt-BR" sz="2000" dirty="0" smtClean="0"/>
              <a:t>TR:	+</a:t>
            </a:r>
            <a:r>
              <a:rPr lang="pt-BR" sz="2000" dirty="0"/>
              <a:t> </a:t>
            </a:r>
            <a:r>
              <a:rPr lang="pt-BR" sz="2000" dirty="0" smtClean="0"/>
              <a:t>0,1864% </a:t>
            </a:r>
            <a:r>
              <a:rPr lang="pt-BR" sz="2000" dirty="0" err="1" smtClean="0"/>
              <a:t>a.m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4703134" y="4507945"/>
            <a:ext cx="7382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(https://investidor10.com.br/indices/cdi/#:~:text=O%20valor%20do%20CDI%20hoje%20%C3%A9%20de%2013%2C15%25%20ao,foi%20de%2012%2C33%25)</a:t>
            </a:r>
          </a:p>
        </p:txBody>
      </p:sp>
      <p:sp>
        <p:nvSpPr>
          <p:cNvPr id="8" name="Retângulo 7"/>
          <p:cNvSpPr/>
          <p:nvPr/>
        </p:nvSpPr>
        <p:spPr>
          <a:xfrm>
            <a:off x="4703135" y="2789106"/>
            <a:ext cx="73825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(</a:t>
            </a:r>
            <a:r>
              <a:rPr lang="pt-BR" sz="1000" dirty="0"/>
              <a:t>https://www.bcb.gov.br/controleinflacao/taxaselic)</a:t>
            </a:r>
          </a:p>
        </p:txBody>
      </p:sp>
      <p:sp>
        <p:nvSpPr>
          <p:cNvPr id="9" name="Retângulo 8"/>
          <p:cNvSpPr/>
          <p:nvPr/>
        </p:nvSpPr>
        <p:spPr>
          <a:xfrm>
            <a:off x="4703135" y="3231181"/>
            <a:ext cx="73825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 </a:t>
            </a:r>
            <a:r>
              <a:rPr lang="pt-BR" sz="1000" dirty="0"/>
              <a:t>(https://www.ibge.gov.br/explica/inflacao.php)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703133" y="3523833"/>
            <a:ext cx="7382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 </a:t>
            </a:r>
            <a:r>
              <a:rPr lang="pt-BR" sz="1000" dirty="0"/>
              <a:t>(https://agenciadenoticias.ibge.gov.br/agencia-sala-de-imprensa/2013-agencia-de-noticias/releases/37442-ipca-15-foi-de-0-07-em-julho)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703135" y="4088408"/>
            <a:ext cx="73825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t-BR" sz="1000" dirty="0"/>
              <a:t>(https://www.ibge.gov.br/explica/inflacao.php)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703135" y="4996753"/>
            <a:ext cx="73825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https://www3.bcb.gov.br/CALCIDADAO/publico/corrigirPelaTR.do?method=corrigirPelaTR</a:t>
            </a:r>
          </a:p>
        </p:txBody>
      </p:sp>
    </p:spTree>
    <p:extLst>
      <p:ext uri="{BB962C8B-B14F-4D97-AF65-F5344CB8AC3E}">
        <p14:creationId xmlns:p14="http://schemas.microsoft.com/office/powerpoint/2010/main" val="37681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3.6 Sistemática de </a:t>
            </a:r>
            <a:r>
              <a:rPr lang="pt-BR" dirty="0" smtClean="0"/>
              <a:t>projeto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2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Sistemática de projeto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945" y="886900"/>
            <a:ext cx="4513870" cy="5799157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Definição </a:t>
            </a:r>
            <a:r>
              <a:rPr lang="pt-BR" sz="2000" dirty="0">
                <a:solidFill>
                  <a:srgbClr val="FF0000"/>
                </a:solidFill>
              </a:rPr>
              <a:t>do </a:t>
            </a:r>
            <a:r>
              <a:rPr lang="pt-BR" sz="2000" dirty="0" smtClean="0">
                <a:solidFill>
                  <a:srgbClr val="FF0000"/>
                </a:solidFill>
              </a:rPr>
              <a:t>Problema</a:t>
            </a:r>
            <a:endParaRPr lang="pt-BR" sz="2000" dirty="0">
              <a:solidFill>
                <a:srgbClr val="FF0000"/>
              </a:solidFill>
            </a:endParaRPr>
          </a:p>
          <a:p>
            <a:endParaRPr lang="pt-BR" sz="2000" dirty="0">
              <a:solidFill>
                <a:srgbClr val="FF0000"/>
              </a:solidFill>
            </a:endParaRPr>
          </a:p>
          <a:p>
            <a:r>
              <a:rPr lang="pt-BR" sz="2000" dirty="0" smtClean="0">
                <a:solidFill>
                  <a:srgbClr val="FF0000"/>
                </a:solidFill>
              </a:rPr>
              <a:t>Planejamento</a:t>
            </a:r>
            <a:endParaRPr lang="pt-BR" sz="2000" dirty="0">
              <a:solidFill>
                <a:srgbClr val="FF0000"/>
              </a:solidFill>
            </a:endParaRPr>
          </a:p>
          <a:p>
            <a:endParaRPr lang="pt-BR" sz="2000" dirty="0" smtClean="0">
              <a:solidFill>
                <a:srgbClr val="FF0000"/>
              </a:solidFill>
            </a:endParaRPr>
          </a:p>
          <a:p>
            <a:r>
              <a:rPr lang="pt-BR" sz="2000" dirty="0" smtClean="0">
                <a:solidFill>
                  <a:srgbClr val="FF0000"/>
                </a:solidFill>
              </a:rPr>
              <a:t>Projeto Preliminar</a:t>
            </a:r>
            <a:endParaRPr lang="pt-BR" sz="2000" dirty="0">
              <a:solidFill>
                <a:srgbClr val="FF0000"/>
              </a:solidFill>
            </a:endParaRPr>
          </a:p>
          <a:p>
            <a:endParaRPr lang="pt-BR" sz="2000" dirty="0" smtClean="0">
              <a:solidFill>
                <a:srgbClr val="FF0000"/>
              </a:solidFill>
            </a:endParaRPr>
          </a:p>
          <a:p>
            <a:r>
              <a:rPr lang="pt-BR" sz="2000" dirty="0" smtClean="0">
                <a:solidFill>
                  <a:srgbClr val="FF0000"/>
                </a:solidFill>
              </a:rPr>
              <a:t>Detalhamento</a:t>
            </a:r>
            <a:endParaRPr lang="pt-BR" sz="2000" dirty="0">
              <a:solidFill>
                <a:srgbClr val="FF0000"/>
              </a:solidFill>
            </a:endParaRPr>
          </a:p>
          <a:p>
            <a:endParaRPr lang="pt-BR" sz="2000" dirty="0">
              <a:solidFill>
                <a:srgbClr val="FF0000"/>
              </a:solidFill>
            </a:endParaRPr>
          </a:p>
          <a:p>
            <a:r>
              <a:rPr lang="pt-BR" sz="2000" dirty="0">
                <a:solidFill>
                  <a:srgbClr val="FF0000"/>
                </a:solidFill>
              </a:rPr>
              <a:t>Análise de Viabilidade </a:t>
            </a:r>
            <a:r>
              <a:rPr lang="pt-BR" sz="2000" dirty="0" smtClean="0">
                <a:solidFill>
                  <a:srgbClr val="FF0000"/>
                </a:solidFill>
              </a:rPr>
              <a:t>Financeira</a:t>
            </a:r>
            <a:endParaRPr lang="pt-BR" sz="2000" dirty="0">
              <a:solidFill>
                <a:srgbClr val="FF0000"/>
              </a:solidFill>
            </a:endParaRPr>
          </a:p>
          <a:p>
            <a:endParaRPr lang="pt-BR" sz="2000" dirty="0">
              <a:solidFill>
                <a:srgbClr val="FF0000"/>
              </a:solidFill>
            </a:endParaRPr>
          </a:p>
          <a:p>
            <a:r>
              <a:rPr lang="pt-BR" sz="2000" dirty="0" smtClean="0">
                <a:solidFill>
                  <a:srgbClr val="FF0000"/>
                </a:solidFill>
              </a:rPr>
              <a:t>Implementação</a:t>
            </a:r>
            <a:endParaRPr lang="pt-BR" sz="2000" dirty="0">
              <a:solidFill>
                <a:srgbClr val="FF0000"/>
              </a:solidFill>
            </a:endParaRPr>
          </a:p>
          <a:p>
            <a:endParaRPr lang="pt-BR" sz="2000" dirty="0">
              <a:solidFill>
                <a:srgbClr val="FF0000"/>
              </a:solidFill>
            </a:endParaRPr>
          </a:p>
          <a:p>
            <a:r>
              <a:rPr lang="pt-BR" sz="2000" dirty="0">
                <a:solidFill>
                  <a:srgbClr val="FF0000"/>
                </a:solidFill>
              </a:rPr>
              <a:t>Monitoramento e </a:t>
            </a:r>
            <a:r>
              <a:rPr lang="pt-BR" sz="2000" dirty="0" smtClean="0">
                <a:solidFill>
                  <a:srgbClr val="FF0000"/>
                </a:solidFill>
              </a:rPr>
              <a:t>Controle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745" y="1257325"/>
            <a:ext cx="8078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Quer uma aposentadoria com 65 anos e R$ 10.000,00 complementar.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7996899" y="149406"/>
            <a:ext cx="407105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 smtClean="0"/>
              <a:t>Lucas, estudante de engenharia civil, estagiário, formatura em 2 anos.</a:t>
            </a:r>
          </a:p>
          <a:p>
            <a:r>
              <a:rPr lang="pt-BR" dirty="0" smtClean="0"/>
              <a:t>Salario hoje         R$ 1.300,00</a:t>
            </a:r>
          </a:p>
          <a:p>
            <a:r>
              <a:rPr lang="pt-BR" dirty="0" smtClean="0"/>
              <a:t>Salario recém formado   R$ 5.000,00</a:t>
            </a:r>
          </a:p>
          <a:p>
            <a:r>
              <a:rPr lang="pt-BR" dirty="0" smtClean="0"/>
              <a:t>10 anos de formado R$ 10.800,00</a:t>
            </a:r>
          </a:p>
        </p:txBody>
      </p:sp>
      <p:sp>
        <p:nvSpPr>
          <p:cNvPr id="8" name="AutoShape 2" descr="Engenheiro da Hilu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472" y="4270627"/>
            <a:ext cx="2470481" cy="247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21517" y="2088119"/>
            <a:ext cx="8683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Lucas tem 45 anos </a:t>
            </a:r>
            <a:r>
              <a:rPr lang="pt-BR" sz="2000" dirty="0" smtClean="0"/>
              <a:t>para contribuir </a:t>
            </a:r>
            <a:r>
              <a:rPr lang="pt-BR" sz="2000" dirty="0"/>
              <a:t>(idade de aposentadoria - idade atual</a:t>
            </a:r>
            <a:r>
              <a:rPr lang="pt-BR" sz="2000" dirty="0" smtClean="0"/>
              <a:t>).</a:t>
            </a:r>
            <a:endParaRPr lang="pt-BR" sz="2000" dirty="0"/>
          </a:p>
        </p:txBody>
      </p:sp>
      <p:sp>
        <p:nvSpPr>
          <p:cNvPr id="11" name="Retângulo 10"/>
          <p:cNvSpPr/>
          <p:nvPr/>
        </p:nvSpPr>
        <p:spPr>
          <a:xfrm>
            <a:off x="2864788" y="2623159"/>
            <a:ext cx="94103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Contribuição atual em R$ 100,00, </a:t>
            </a:r>
          </a:p>
          <a:p>
            <a:r>
              <a:rPr lang="pt-BR" sz="2000" dirty="0" smtClean="0"/>
              <a:t>aumentar para R$ 375,00 e </a:t>
            </a:r>
          </a:p>
          <a:p>
            <a:r>
              <a:rPr lang="pt-BR" sz="2000" dirty="0" smtClean="0"/>
              <a:t>quando atingir o teto de engenheiro passar a R$ 810,00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1330707" y="3837765"/>
            <a:ext cx="9881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540 meses = 24x Contribuição atual em R$ 100,00 + 60x R$ 375,00 + 456x R$ 810,00 </a:t>
            </a:r>
            <a:endParaRPr lang="pt-BR" sz="2000" dirty="0"/>
          </a:p>
        </p:txBody>
      </p:sp>
      <p:sp>
        <p:nvSpPr>
          <p:cNvPr id="13" name="Retângulo 12"/>
          <p:cNvSpPr/>
          <p:nvPr/>
        </p:nvSpPr>
        <p:spPr>
          <a:xfrm>
            <a:off x="4764323" y="4409382"/>
            <a:ext cx="4548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/>
              <a:buChar char="o"/>
            </a:pPr>
            <a:r>
              <a:rPr lang="pt-BR" sz="2000" dirty="0" smtClean="0"/>
              <a:t>Taxa de juros MÍNIMO de 0,6%a.m. </a:t>
            </a:r>
          </a:p>
          <a:p>
            <a:pPr marL="342900" indent="-342900">
              <a:buFont typeface="Wingdings"/>
              <a:buChar char="o"/>
            </a:pPr>
            <a:r>
              <a:rPr lang="pt-BR" sz="2000" dirty="0" smtClean="0"/>
              <a:t>Frequência de pagamentos</a:t>
            </a:r>
            <a:endParaRPr lang="pt-BR" sz="2000" dirty="0"/>
          </a:p>
        </p:txBody>
      </p:sp>
      <p:sp>
        <p:nvSpPr>
          <p:cNvPr id="14" name="Retângulo 13"/>
          <p:cNvSpPr/>
          <p:nvPr/>
        </p:nvSpPr>
        <p:spPr>
          <a:xfrm>
            <a:off x="2710715" y="5314081"/>
            <a:ext cx="4107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Entra em contato com um BANCO </a:t>
            </a:r>
            <a:endParaRPr lang="pt-BR" sz="2000" dirty="0"/>
          </a:p>
        </p:txBody>
      </p:sp>
      <p:sp>
        <p:nvSpPr>
          <p:cNvPr id="15" name="Retângulo 14"/>
          <p:cNvSpPr/>
          <p:nvPr/>
        </p:nvSpPr>
        <p:spPr>
          <a:xfrm>
            <a:off x="3849914" y="6051527"/>
            <a:ext cx="2143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Auto explicativo.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6038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/>
      <p:bldP spid="7" grpId="0" animBg="1"/>
      <p:bldP spid="10" grpId="0" uiExpand="1"/>
      <p:bldP spid="11" grpId="0" uiExpand="1"/>
      <p:bldP spid="12" grpId="0" uiExpand="1"/>
      <p:bldP spid="13" grpId="0" uiExpand="1"/>
      <p:bldP spid="14" grpId="0" uiExpand="1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1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43" y="95303"/>
            <a:ext cx="9433462" cy="685797"/>
          </a:xfrm>
        </p:spPr>
        <p:txBody>
          <a:bodyPr/>
          <a:lstStyle/>
          <a:p>
            <a:r>
              <a:rPr lang="pt-BR" dirty="0" smtClean="0"/>
              <a:t>Empréstimo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9488" y="674240"/>
            <a:ext cx="3820633" cy="215840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dirty="0" smtClean="0"/>
              <a:t>Quanto devo pagar por um empréstimo de </a:t>
            </a:r>
            <a:r>
              <a:rPr lang="pt-BR" sz="2400" b="1" dirty="0" smtClean="0">
                <a:solidFill>
                  <a:srgbClr val="FF0000"/>
                </a:solidFill>
              </a:rPr>
              <a:t>R$15.374,00</a:t>
            </a:r>
            <a:r>
              <a:rPr lang="pt-BR" sz="2400" dirty="0" smtClean="0"/>
              <a:t> em 01/01/2001 a uma taxa de 1% a.m. em 01/09/2023?</a:t>
            </a:r>
            <a:endParaRPr lang="pt-BR" sz="24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092123" y="677784"/>
            <a:ext cx="3820633" cy="21584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pitchFamily="18" charset="2"/>
              <a:buChar char="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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Char char="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/>
              <a:t>Quanto devo pagar por um empréstimo de </a:t>
            </a:r>
            <a:r>
              <a:rPr lang="pt-BR" sz="2400" dirty="0" smtClean="0">
                <a:solidFill>
                  <a:srgbClr val="FF0000"/>
                </a:solidFill>
              </a:rPr>
              <a:t>R$180,00 </a:t>
            </a:r>
            <a:r>
              <a:rPr lang="pt-BR" sz="2400" dirty="0"/>
              <a:t>em </a:t>
            </a:r>
            <a:r>
              <a:rPr lang="pt-BR" sz="2400" dirty="0" smtClean="0"/>
              <a:t>2001 </a:t>
            </a:r>
            <a:r>
              <a:rPr lang="pt-BR" sz="2400" dirty="0"/>
              <a:t>a uma taxa de </a:t>
            </a:r>
            <a:r>
              <a:rPr lang="pt-BR" sz="2400" dirty="0" smtClean="0"/>
              <a:t>13% a.a. </a:t>
            </a:r>
            <a:r>
              <a:rPr lang="pt-BR" sz="2400" dirty="0"/>
              <a:t>em </a:t>
            </a:r>
            <a:r>
              <a:rPr lang="pt-BR" sz="2400" dirty="0" smtClean="0"/>
              <a:t>2023?</a:t>
            </a:r>
            <a:endParaRPr lang="pt-BR" sz="24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035391" y="678637"/>
            <a:ext cx="3820633" cy="21584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pitchFamily="18" charset="2"/>
              <a:buChar char="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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Char char="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/>
              <a:t>Quanto devo pagar por um empréstimo de </a:t>
            </a:r>
            <a:r>
              <a:rPr lang="pt-BR" sz="2400" dirty="0" smtClean="0">
                <a:solidFill>
                  <a:srgbClr val="FF0000"/>
                </a:solidFill>
              </a:rPr>
              <a:t>R$1,5739 </a:t>
            </a:r>
            <a:r>
              <a:rPr lang="pt-BR" sz="2400" dirty="0"/>
              <a:t>em 2001 a uma taxa de 13% a.a. em 2023?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4" t="31163" r="34092" b="29458"/>
          <a:stretch/>
        </p:blipFill>
        <p:spPr bwMode="auto">
          <a:xfrm>
            <a:off x="74427" y="4157330"/>
            <a:ext cx="4017696" cy="270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5" t="30698" r="33983" b="29302"/>
          <a:stretch/>
        </p:blipFill>
        <p:spPr bwMode="auto">
          <a:xfrm>
            <a:off x="48912" y="2832643"/>
            <a:ext cx="4068726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494964"/>
              </p:ext>
            </p:extLst>
          </p:nvPr>
        </p:nvGraphicFramePr>
        <p:xfrm>
          <a:off x="4117638" y="4400007"/>
          <a:ext cx="4041783" cy="905444"/>
        </p:xfrm>
        <a:graphic>
          <a:graphicData uri="http://schemas.openxmlformats.org/drawingml/2006/table">
            <a:tbl>
              <a:tblPr/>
              <a:tblGrid>
                <a:gridCol w="2604255"/>
                <a:gridCol w="1437528"/>
              </a:tblGrid>
              <a:tr h="90544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MP nº 1.143, de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</a:rPr>
                        <a:t>R$ 1.302,00</a:t>
                      </a:r>
                      <a:endParaRPr lang="pt-BR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799226"/>
              </p:ext>
            </p:extLst>
          </p:nvPr>
        </p:nvGraphicFramePr>
        <p:xfrm>
          <a:off x="4117638" y="3203107"/>
          <a:ext cx="4041783" cy="905444"/>
        </p:xfrm>
        <a:graphic>
          <a:graphicData uri="http://schemas.openxmlformats.org/drawingml/2006/table">
            <a:tbl>
              <a:tblPr/>
              <a:tblGrid>
                <a:gridCol w="2604255"/>
                <a:gridCol w="1437528"/>
              </a:tblGrid>
              <a:tr h="90544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Medida Provisória nº 2194-6, de 2001</a:t>
                      </a:r>
                      <a:endParaRPr lang="pt-BR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R$ 180,00</a:t>
                      </a:r>
                      <a:endParaRPr lang="pt-BR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9364447" y="3429000"/>
            <a:ext cx="19062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dirty="0" smtClean="0"/>
              <a:t>R$ 1,5739/litro </a:t>
            </a:r>
          </a:p>
          <a:p>
            <a:r>
              <a:rPr lang="pt-BR" dirty="0" smtClean="0"/>
              <a:t>gasolina comum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9486275" y="4623381"/>
            <a:ext cx="151996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dirty="0" smtClean="0"/>
              <a:t>R$ 5,50/litro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205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012891"/>
            <a:ext cx="8596668" cy="3880773"/>
          </a:xfrm>
        </p:spPr>
        <p:txBody>
          <a:bodyPr>
            <a:norm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Exemplo 2: Encontre </a:t>
            </a:r>
            <a:r>
              <a:rPr lang="pt-BR" sz="2200" dirty="0">
                <a:solidFill>
                  <a:schemeClr val="tx1"/>
                </a:solidFill>
              </a:rPr>
              <a:t>o valor do fluxo caixa abaixo no período 4 a uma taxa de 5% a. p. </a:t>
            </a:r>
            <a:r>
              <a:rPr lang="pt-BR" sz="2200" dirty="0" smtClean="0">
                <a:solidFill>
                  <a:schemeClr val="tx1"/>
                </a:solidFill>
              </a:rPr>
              <a:t>(ao período).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53" y="3390297"/>
            <a:ext cx="7155038" cy="17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94961"/>
            <a:ext cx="8596668" cy="3880773"/>
          </a:xfrm>
        </p:spPr>
        <p:txBody>
          <a:bodyPr>
            <a:norm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Exemplo 2: Encontre </a:t>
            </a:r>
            <a:r>
              <a:rPr lang="pt-BR" sz="2200" dirty="0">
                <a:solidFill>
                  <a:schemeClr val="tx1"/>
                </a:solidFill>
              </a:rPr>
              <a:t>o valor do fluxo caixa abaixo no período 4 a uma taxa de 5% a. p. </a:t>
            </a:r>
            <a:r>
              <a:rPr lang="pt-BR" sz="2200" dirty="0" smtClean="0">
                <a:solidFill>
                  <a:schemeClr val="tx1"/>
                </a:solidFill>
              </a:rPr>
              <a:t>(ao período).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53" y="3390297"/>
            <a:ext cx="7155038" cy="1709738"/>
          </a:xfrm>
          <a:prstGeom prst="rect">
            <a:avLst/>
          </a:prstGeom>
        </p:spPr>
      </p:pic>
      <p:sp>
        <p:nvSpPr>
          <p:cNvPr id="2" name="Estrela de 5 pontas 1"/>
          <p:cNvSpPr/>
          <p:nvPr/>
        </p:nvSpPr>
        <p:spPr>
          <a:xfrm>
            <a:off x="4448454" y="3747752"/>
            <a:ext cx="798490" cy="68258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em curva para baixo 9"/>
          <p:cNvSpPr/>
          <p:nvPr/>
        </p:nvSpPr>
        <p:spPr>
          <a:xfrm>
            <a:off x="1518888" y="2914639"/>
            <a:ext cx="3328811" cy="5151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 em curva para cima 10"/>
          <p:cNvSpPr/>
          <p:nvPr/>
        </p:nvSpPr>
        <p:spPr>
          <a:xfrm>
            <a:off x="3979572" y="4788946"/>
            <a:ext cx="868127" cy="3492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em curva para cima 11"/>
          <p:cNvSpPr/>
          <p:nvPr/>
        </p:nvSpPr>
        <p:spPr>
          <a:xfrm rot="10800000">
            <a:off x="4847699" y="2928710"/>
            <a:ext cx="1849315" cy="503370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em curva para a esquerda 12"/>
          <p:cNvSpPr/>
          <p:nvPr/>
        </p:nvSpPr>
        <p:spPr>
          <a:xfrm rot="5400000">
            <a:off x="6155892" y="3718070"/>
            <a:ext cx="685852" cy="3302238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62680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chemeClr val="accent2"/>
                </a:solidFill>
              </a:rPr>
              <a:t>Passo 1: Transferir os R$200,00 do período 0 para o período 4:</a:t>
            </a:r>
          </a:p>
          <a:p>
            <a:pPr marL="0" indent="0" algn="ctr">
              <a:buNone/>
            </a:pPr>
            <a:r>
              <a:rPr lang="pt-BR" sz="2200" dirty="0" smtClean="0">
                <a:solidFill>
                  <a:schemeClr val="accent2"/>
                </a:solidFill>
              </a:rPr>
              <a:t>F = P*(F/P, i, n)			F = R$200,00 * (F/P, 5%, 4)</a:t>
            </a:r>
          </a:p>
          <a:p>
            <a:pPr algn="just"/>
            <a:r>
              <a:rPr lang="pt-BR" sz="2200" dirty="0">
                <a:solidFill>
                  <a:schemeClr val="accent2"/>
                </a:solidFill>
              </a:rPr>
              <a:t>Passo </a:t>
            </a:r>
            <a:r>
              <a:rPr lang="pt-BR" sz="2200" dirty="0" smtClean="0">
                <a:solidFill>
                  <a:schemeClr val="accent2"/>
                </a:solidFill>
              </a:rPr>
              <a:t>2: </a:t>
            </a:r>
            <a:r>
              <a:rPr lang="pt-BR" sz="2200" dirty="0">
                <a:solidFill>
                  <a:schemeClr val="accent2"/>
                </a:solidFill>
              </a:rPr>
              <a:t>Transferir os </a:t>
            </a:r>
            <a:r>
              <a:rPr lang="pt-BR" sz="2200" dirty="0" smtClean="0">
                <a:solidFill>
                  <a:schemeClr val="accent2"/>
                </a:solidFill>
              </a:rPr>
              <a:t>-R$100,00 </a:t>
            </a:r>
            <a:r>
              <a:rPr lang="pt-BR" sz="2200" dirty="0">
                <a:solidFill>
                  <a:schemeClr val="accent2"/>
                </a:solidFill>
              </a:rPr>
              <a:t>do período </a:t>
            </a:r>
            <a:r>
              <a:rPr lang="pt-BR" sz="2200" dirty="0" smtClean="0">
                <a:solidFill>
                  <a:schemeClr val="accent2"/>
                </a:solidFill>
              </a:rPr>
              <a:t>3 </a:t>
            </a:r>
            <a:r>
              <a:rPr lang="pt-BR" sz="2200" dirty="0">
                <a:solidFill>
                  <a:schemeClr val="accent2"/>
                </a:solidFill>
              </a:rPr>
              <a:t>para o período 4:</a:t>
            </a:r>
          </a:p>
          <a:p>
            <a:pPr marL="0" indent="0" algn="ctr">
              <a:buNone/>
            </a:pPr>
            <a:r>
              <a:rPr lang="pt-BR" sz="2200" dirty="0" smtClean="0">
                <a:solidFill>
                  <a:schemeClr val="accent2"/>
                </a:solidFill>
              </a:rPr>
              <a:t>F </a:t>
            </a:r>
            <a:r>
              <a:rPr lang="pt-BR" sz="2200" dirty="0">
                <a:solidFill>
                  <a:schemeClr val="accent2"/>
                </a:solidFill>
              </a:rPr>
              <a:t>= P*(F/P, i, n)			F = </a:t>
            </a:r>
            <a:r>
              <a:rPr lang="pt-BR" sz="2200" dirty="0" smtClean="0">
                <a:solidFill>
                  <a:schemeClr val="accent2"/>
                </a:solidFill>
              </a:rPr>
              <a:t>-R$100,00 </a:t>
            </a:r>
            <a:r>
              <a:rPr lang="pt-BR" sz="2200" dirty="0">
                <a:solidFill>
                  <a:schemeClr val="accent2"/>
                </a:solidFill>
              </a:rPr>
              <a:t>* (F/P, 5%, </a:t>
            </a:r>
            <a:r>
              <a:rPr lang="pt-BR" sz="2200" dirty="0" smtClean="0">
                <a:solidFill>
                  <a:schemeClr val="accent2"/>
                </a:solidFill>
              </a:rPr>
              <a:t>1)</a:t>
            </a:r>
          </a:p>
          <a:p>
            <a:pPr algn="just"/>
            <a:r>
              <a:rPr lang="pt-BR" sz="2200" dirty="0">
                <a:solidFill>
                  <a:srgbClr val="00B0F0"/>
                </a:solidFill>
              </a:rPr>
              <a:t>Passo </a:t>
            </a:r>
            <a:r>
              <a:rPr lang="pt-BR" sz="2200" dirty="0" smtClean="0">
                <a:solidFill>
                  <a:srgbClr val="00B0F0"/>
                </a:solidFill>
              </a:rPr>
              <a:t>3: </a:t>
            </a:r>
            <a:r>
              <a:rPr lang="pt-BR" sz="2200" dirty="0">
                <a:solidFill>
                  <a:srgbClr val="00B0F0"/>
                </a:solidFill>
              </a:rPr>
              <a:t>Transferir os </a:t>
            </a:r>
            <a:r>
              <a:rPr lang="pt-BR" sz="2200" dirty="0" smtClean="0">
                <a:solidFill>
                  <a:srgbClr val="00B0F0"/>
                </a:solidFill>
              </a:rPr>
              <a:t>R$300,00 </a:t>
            </a:r>
            <a:r>
              <a:rPr lang="pt-BR" sz="2200" dirty="0">
                <a:solidFill>
                  <a:srgbClr val="00B0F0"/>
                </a:solidFill>
              </a:rPr>
              <a:t>do período </a:t>
            </a:r>
            <a:r>
              <a:rPr lang="pt-BR" sz="2200" dirty="0" smtClean="0">
                <a:solidFill>
                  <a:srgbClr val="00B0F0"/>
                </a:solidFill>
              </a:rPr>
              <a:t>6 </a:t>
            </a:r>
            <a:r>
              <a:rPr lang="pt-BR" sz="2200" dirty="0">
                <a:solidFill>
                  <a:srgbClr val="00B0F0"/>
                </a:solidFill>
              </a:rPr>
              <a:t>para o período 4:</a:t>
            </a:r>
          </a:p>
          <a:p>
            <a:pPr marL="0" indent="0" algn="ctr">
              <a:buNone/>
            </a:pPr>
            <a:r>
              <a:rPr lang="pt-BR" sz="2200" dirty="0" smtClean="0">
                <a:solidFill>
                  <a:srgbClr val="00B0F0"/>
                </a:solidFill>
              </a:rPr>
              <a:t>P = F * (P/F, i, n)			P = R$300,00 * (P/F, 5%, 2)</a:t>
            </a:r>
          </a:p>
          <a:p>
            <a:pPr algn="just"/>
            <a:r>
              <a:rPr lang="pt-BR" sz="2200" dirty="0" smtClean="0">
                <a:solidFill>
                  <a:srgbClr val="00B0F0"/>
                </a:solidFill>
              </a:rPr>
              <a:t>Passo 4: </a:t>
            </a:r>
            <a:r>
              <a:rPr lang="pt-BR" sz="2200" dirty="0">
                <a:solidFill>
                  <a:srgbClr val="00B0F0"/>
                </a:solidFill>
              </a:rPr>
              <a:t>Transferir os </a:t>
            </a:r>
            <a:r>
              <a:rPr lang="pt-BR" sz="2200" dirty="0" smtClean="0">
                <a:solidFill>
                  <a:srgbClr val="00B0F0"/>
                </a:solidFill>
              </a:rPr>
              <a:t>-R$400,00 </a:t>
            </a:r>
            <a:r>
              <a:rPr lang="pt-BR" sz="2200" dirty="0">
                <a:solidFill>
                  <a:srgbClr val="00B0F0"/>
                </a:solidFill>
              </a:rPr>
              <a:t>do período </a:t>
            </a:r>
            <a:r>
              <a:rPr lang="pt-BR" sz="2200" dirty="0" smtClean="0">
                <a:solidFill>
                  <a:srgbClr val="00B0F0"/>
                </a:solidFill>
              </a:rPr>
              <a:t>8 </a:t>
            </a:r>
            <a:r>
              <a:rPr lang="pt-BR" sz="2200" dirty="0">
                <a:solidFill>
                  <a:srgbClr val="00B0F0"/>
                </a:solidFill>
              </a:rPr>
              <a:t>para o período 4:</a:t>
            </a:r>
          </a:p>
          <a:p>
            <a:pPr marL="0" indent="0" algn="ctr">
              <a:buNone/>
            </a:pPr>
            <a:r>
              <a:rPr lang="pt-BR" sz="2200" dirty="0">
                <a:solidFill>
                  <a:srgbClr val="00B0F0"/>
                </a:solidFill>
              </a:rPr>
              <a:t>P = F * (P/F, i, n)			P = </a:t>
            </a:r>
            <a:r>
              <a:rPr lang="pt-BR" sz="2200" dirty="0" smtClean="0">
                <a:solidFill>
                  <a:srgbClr val="00B0F0"/>
                </a:solidFill>
              </a:rPr>
              <a:t>-R$400,00 </a:t>
            </a:r>
            <a:r>
              <a:rPr lang="pt-BR" sz="2200" dirty="0">
                <a:solidFill>
                  <a:srgbClr val="00B0F0"/>
                </a:solidFill>
              </a:rPr>
              <a:t>* (P/F, 5%, </a:t>
            </a:r>
            <a:r>
              <a:rPr lang="pt-BR" sz="2200" dirty="0" smtClean="0">
                <a:solidFill>
                  <a:srgbClr val="00B0F0"/>
                </a:solidFill>
              </a:rPr>
              <a:t>4)</a:t>
            </a:r>
            <a:endParaRPr lang="pt-BR" sz="2200" dirty="0">
              <a:solidFill>
                <a:srgbClr val="00B0F0"/>
              </a:solidFill>
            </a:endParaRP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</p:spTree>
    <p:extLst>
      <p:ext uri="{BB962C8B-B14F-4D97-AF65-F5344CB8AC3E}">
        <p14:creationId xmlns:p14="http://schemas.microsoft.com/office/powerpoint/2010/main" val="9001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14" y="3657599"/>
            <a:ext cx="9139358" cy="16756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149" y="1930400"/>
            <a:ext cx="7155038" cy="1709738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4572000" y="2356834"/>
            <a:ext cx="618186" cy="656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521" y="5439104"/>
            <a:ext cx="1962786" cy="3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94961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Todo o fundamento da engenharia econômica se baseia na matemática financeira, que se preocupa com o valor do dinheiro no tempo.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419" y="2858777"/>
            <a:ext cx="3847583" cy="295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94961"/>
            <a:ext cx="8596668" cy="3880773"/>
          </a:xfrm>
        </p:spPr>
        <p:txBody>
          <a:bodyPr>
            <a:norm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Exemplo 3: Encontre </a:t>
            </a:r>
            <a:r>
              <a:rPr lang="pt-BR" sz="2200" dirty="0">
                <a:solidFill>
                  <a:schemeClr val="tx1"/>
                </a:solidFill>
              </a:rPr>
              <a:t>o valor do fluxo caixa abaixo no </a:t>
            </a:r>
            <a:r>
              <a:rPr lang="pt-BR" sz="2200" dirty="0" smtClean="0">
                <a:solidFill>
                  <a:schemeClr val="tx1"/>
                </a:solidFill>
              </a:rPr>
              <a:t>período 0 a </a:t>
            </a:r>
            <a:r>
              <a:rPr lang="pt-BR" sz="2200" dirty="0">
                <a:solidFill>
                  <a:schemeClr val="tx1"/>
                </a:solidFill>
              </a:rPr>
              <a:t>uma taxa de 5% a. p. </a:t>
            </a:r>
            <a:r>
              <a:rPr lang="pt-BR" sz="2200" dirty="0" smtClean="0">
                <a:solidFill>
                  <a:schemeClr val="tx1"/>
                </a:solidFill>
              </a:rPr>
              <a:t>(ao período).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53" y="3390297"/>
            <a:ext cx="7155038" cy="1709738"/>
          </a:xfrm>
          <a:prstGeom prst="rect">
            <a:avLst/>
          </a:prstGeom>
        </p:spPr>
      </p:pic>
      <p:sp>
        <p:nvSpPr>
          <p:cNvPr id="2" name="Estrela de 5 pontas 1"/>
          <p:cNvSpPr/>
          <p:nvPr/>
        </p:nvSpPr>
        <p:spPr>
          <a:xfrm>
            <a:off x="1261724" y="3721994"/>
            <a:ext cx="798490" cy="68258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em curva para cima 11"/>
          <p:cNvSpPr/>
          <p:nvPr/>
        </p:nvSpPr>
        <p:spPr>
          <a:xfrm rot="10800000">
            <a:off x="1519705" y="2928710"/>
            <a:ext cx="4958367" cy="472850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em curva para a esquerda 12"/>
          <p:cNvSpPr/>
          <p:nvPr/>
        </p:nvSpPr>
        <p:spPr>
          <a:xfrm rot="5400000">
            <a:off x="4405769" y="1967947"/>
            <a:ext cx="685852" cy="6802484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em curva para a esquerda 13"/>
          <p:cNvSpPr/>
          <p:nvPr/>
        </p:nvSpPr>
        <p:spPr>
          <a:xfrm rot="5400000">
            <a:off x="2576337" y="3764015"/>
            <a:ext cx="511211" cy="2624473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35" y="3623110"/>
            <a:ext cx="8366867" cy="153401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149" y="1830376"/>
            <a:ext cx="7155038" cy="1709738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1411028" y="2119933"/>
            <a:ext cx="618186" cy="656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113" y="5275291"/>
            <a:ext cx="2861815" cy="48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94961"/>
            <a:ext cx="8596668" cy="3880773"/>
          </a:xfrm>
        </p:spPr>
        <p:txBody>
          <a:bodyPr>
            <a:norm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Exemplo 4: Encontre </a:t>
            </a:r>
            <a:r>
              <a:rPr lang="pt-BR" sz="2200" dirty="0">
                <a:solidFill>
                  <a:schemeClr val="tx1"/>
                </a:solidFill>
              </a:rPr>
              <a:t>o valor do fluxo caixa abaixo no período </a:t>
            </a:r>
            <a:r>
              <a:rPr lang="pt-BR" sz="2200" dirty="0" smtClean="0">
                <a:solidFill>
                  <a:schemeClr val="tx1"/>
                </a:solidFill>
              </a:rPr>
              <a:t>7 </a:t>
            </a:r>
            <a:r>
              <a:rPr lang="pt-BR" sz="2200" dirty="0">
                <a:solidFill>
                  <a:schemeClr val="tx1"/>
                </a:solidFill>
              </a:rPr>
              <a:t>a uma taxa de 5% a. p. </a:t>
            </a:r>
            <a:r>
              <a:rPr lang="pt-BR" sz="2200" dirty="0" smtClean="0">
                <a:solidFill>
                  <a:schemeClr val="tx1"/>
                </a:solidFill>
              </a:rPr>
              <a:t>(ao período).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53" y="3390297"/>
            <a:ext cx="7155038" cy="1709738"/>
          </a:xfrm>
          <a:prstGeom prst="rect">
            <a:avLst/>
          </a:prstGeom>
        </p:spPr>
      </p:pic>
      <p:sp>
        <p:nvSpPr>
          <p:cNvPr id="2" name="Estrela de 5 pontas 1"/>
          <p:cNvSpPr/>
          <p:nvPr/>
        </p:nvSpPr>
        <p:spPr>
          <a:xfrm>
            <a:off x="6934077" y="3680417"/>
            <a:ext cx="798490" cy="68258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em curva para baixo 9"/>
          <p:cNvSpPr/>
          <p:nvPr/>
        </p:nvSpPr>
        <p:spPr>
          <a:xfrm>
            <a:off x="1518888" y="2914639"/>
            <a:ext cx="5963737" cy="5151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 em curva para cima 10"/>
          <p:cNvSpPr/>
          <p:nvPr/>
        </p:nvSpPr>
        <p:spPr>
          <a:xfrm>
            <a:off x="3979572" y="4788946"/>
            <a:ext cx="3361386" cy="3492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em curva para a esquerda 12"/>
          <p:cNvSpPr/>
          <p:nvPr/>
        </p:nvSpPr>
        <p:spPr>
          <a:xfrm rot="5400000">
            <a:off x="7476742" y="4697296"/>
            <a:ext cx="344227" cy="1002162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em curva para baixo 13"/>
          <p:cNvSpPr/>
          <p:nvPr/>
        </p:nvSpPr>
        <p:spPr>
          <a:xfrm>
            <a:off x="6439437" y="3119841"/>
            <a:ext cx="1043188" cy="3745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546" y="3629045"/>
            <a:ext cx="3626873" cy="180584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160014"/>
            <a:ext cx="5172075" cy="1076325"/>
          </a:xfrm>
          <a:prstGeom prst="rect">
            <a:avLst/>
          </a:prstGeom>
        </p:spPr>
      </p:pic>
      <p:sp>
        <p:nvSpPr>
          <p:cNvPr id="9" name="Estrela de 5 pontas 8"/>
          <p:cNvSpPr/>
          <p:nvPr/>
        </p:nvSpPr>
        <p:spPr>
          <a:xfrm>
            <a:off x="4801725" y="2555805"/>
            <a:ext cx="798490" cy="68258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em curva para baixo 9"/>
          <p:cNvSpPr/>
          <p:nvPr/>
        </p:nvSpPr>
        <p:spPr>
          <a:xfrm>
            <a:off x="1308246" y="1599801"/>
            <a:ext cx="3997850" cy="558167"/>
          </a:xfrm>
          <a:prstGeom prst="curvedDownArrow">
            <a:avLst>
              <a:gd name="adj1" fmla="val 15156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29136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rgbClr val="FF0000"/>
                </a:solidFill>
              </a:rPr>
              <a:t>Relações entre Valor Presente </a:t>
            </a:r>
            <a:r>
              <a:rPr lang="pt-BR" sz="2200" dirty="0" smtClean="0">
                <a:solidFill>
                  <a:srgbClr val="FF0000"/>
                </a:solidFill>
              </a:rPr>
              <a:t>“P” e Série Uniforme de Pagamento “A” </a:t>
            </a:r>
            <a:endParaRPr lang="pt-BR" sz="2200" dirty="0">
              <a:solidFill>
                <a:srgbClr val="FF0000"/>
              </a:solidFill>
            </a:endParaRP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Busca-se obter um Valor Presente “P” equivalente a uma série uniforme de pagamentos “A” e vice-versa.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121" y="3663234"/>
            <a:ext cx="6176149" cy="21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94961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Para se calcular P a partir de A, pode-se deduzir a seguinte expressão:</a:t>
            </a:r>
          </a:p>
          <a:p>
            <a:pPr algn="just"/>
            <a:endParaRPr lang="pt-BR" sz="2200" dirty="0" smtClean="0">
              <a:solidFill>
                <a:schemeClr val="tx1"/>
              </a:solidFill>
            </a:endParaRP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200" dirty="0">
              <a:solidFill>
                <a:schemeClr val="tx1"/>
              </a:solidFill>
            </a:endParaRP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A outra maneira de representar se dá pela função genérica:</a:t>
            </a:r>
          </a:p>
          <a:p>
            <a:pPr marL="0" indent="0" algn="ctr">
              <a:buNone/>
            </a:pPr>
            <a:r>
              <a:rPr lang="pt-BR" sz="2200" dirty="0" smtClean="0">
                <a:solidFill>
                  <a:srgbClr val="FF0000"/>
                </a:solidFill>
              </a:rPr>
              <a:t>P = A ( P / A, i, n)</a:t>
            </a:r>
            <a:endParaRPr lang="pt-BR" sz="2200" dirty="0">
              <a:solidFill>
                <a:srgbClr val="FF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752" y="2652718"/>
            <a:ext cx="2209832" cy="128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18" y="2073163"/>
            <a:ext cx="73533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86" y="1994961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EXEMPLO 5</a:t>
            </a:r>
            <a:r>
              <a:rPr lang="pt-BR" sz="2200" dirty="0" smtClean="0">
                <a:solidFill>
                  <a:schemeClr val="tx1"/>
                </a:solidFill>
              </a:rPr>
              <a:t>:  </a:t>
            </a:r>
            <a:r>
              <a:rPr lang="pt-BR" sz="2200" dirty="0">
                <a:solidFill>
                  <a:schemeClr val="tx1"/>
                </a:solidFill>
              </a:rPr>
              <a:t>Um empresário pretende fazer um investimento no exterior que lhe renderá R</a:t>
            </a:r>
            <a:r>
              <a:rPr lang="pt-BR" sz="2200" dirty="0" smtClean="0">
                <a:solidFill>
                  <a:schemeClr val="tx1"/>
                </a:solidFill>
              </a:rPr>
              <a:t>$ 100.000,00 </a:t>
            </a:r>
            <a:r>
              <a:rPr lang="pt-BR" sz="2200" dirty="0">
                <a:solidFill>
                  <a:schemeClr val="tx1"/>
                </a:solidFill>
              </a:rPr>
              <a:t>por ano, nos próximos 10 anos. Qual o valor do investimento, </a:t>
            </a:r>
            <a:r>
              <a:rPr lang="pt-BR" sz="2200" dirty="0" smtClean="0">
                <a:solidFill>
                  <a:schemeClr val="tx1"/>
                </a:solidFill>
              </a:rPr>
              <a:t>sabendo-se </a:t>
            </a:r>
            <a:r>
              <a:rPr lang="pt-BR" sz="2200" dirty="0">
                <a:solidFill>
                  <a:schemeClr val="tx1"/>
                </a:solidFill>
              </a:rPr>
              <a:t>que o empresário trabalha com taxa de 6% ao ano</a:t>
            </a:r>
            <a:r>
              <a:rPr lang="pt-BR" sz="2200" dirty="0" smtClean="0">
                <a:solidFill>
                  <a:schemeClr val="tx1"/>
                </a:solidFill>
              </a:rPr>
              <a:t>?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</p:spTree>
    <p:extLst>
      <p:ext uri="{BB962C8B-B14F-4D97-AF65-F5344CB8AC3E}">
        <p14:creationId xmlns:p14="http://schemas.microsoft.com/office/powerpoint/2010/main" val="21864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62680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200" dirty="0">
                <a:solidFill>
                  <a:schemeClr val="tx1"/>
                </a:solidFill>
              </a:rPr>
              <a:t>P = A * (P/A, i, n)</a:t>
            </a:r>
          </a:p>
          <a:p>
            <a:pPr marL="0" indent="0" algn="ctr">
              <a:buNone/>
            </a:pPr>
            <a:r>
              <a:rPr lang="pt-BR" sz="2200" dirty="0">
                <a:solidFill>
                  <a:schemeClr val="tx1"/>
                </a:solidFill>
              </a:rPr>
              <a:t>P = R$100.000,00 * (P/A, 6%, 10)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824" y="3437111"/>
            <a:ext cx="3240659" cy="113681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24" y="4597710"/>
            <a:ext cx="3240659" cy="4640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424" y="4302791"/>
            <a:ext cx="2033763" cy="83392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561" y="3304389"/>
            <a:ext cx="2533487" cy="859991"/>
          </a:xfrm>
          <a:prstGeom prst="rect">
            <a:avLst/>
          </a:prstGeom>
        </p:spPr>
      </p:pic>
      <p:sp>
        <p:nvSpPr>
          <p:cNvPr id="12" name="Retângulo de cantos arredondados 11"/>
          <p:cNvSpPr/>
          <p:nvPr/>
        </p:nvSpPr>
        <p:spPr>
          <a:xfrm>
            <a:off x="1313645" y="3165978"/>
            <a:ext cx="3052293" cy="216587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280944" y="3165979"/>
            <a:ext cx="3695631" cy="216587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Multiplicar 13"/>
          <p:cNvSpPr/>
          <p:nvPr/>
        </p:nvSpPr>
        <p:spPr>
          <a:xfrm>
            <a:off x="4507909" y="3925982"/>
            <a:ext cx="631064" cy="64586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7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94961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EXEMPLO 6</a:t>
            </a:r>
            <a:r>
              <a:rPr lang="pt-BR" sz="2200" dirty="0" smtClean="0">
                <a:solidFill>
                  <a:schemeClr val="tx1"/>
                </a:solidFill>
              </a:rPr>
              <a:t>: Em uma compra no valor de R$ 1.000,00. Vale </a:t>
            </a:r>
            <a:r>
              <a:rPr lang="pt-BR" sz="2200" dirty="0">
                <a:solidFill>
                  <a:schemeClr val="tx1"/>
                </a:solidFill>
              </a:rPr>
              <a:t>a pena pagar à vista com </a:t>
            </a:r>
            <a:r>
              <a:rPr lang="pt-BR" sz="2200" dirty="0" smtClean="0">
                <a:solidFill>
                  <a:schemeClr val="tx1"/>
                </a:solidFill>
              </a:rPr>
              <a:t>3% </a:t>
            </a:r>
            <a:r>
              <a:rPr lang="pt-BR" sz="2200" dirty="0">
                <a:solidFill>
                  <a:schemeClr val="tx1"/>
                </a:solidFill>
              </a:rPr>
              <a:t>de desconto ou a prazo em 3 pagamentos iguais, sendo o primeiro hoje?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82928902"/>
              </p:ext>
            </p:extLst>
          </p:nvPr>
        </p:nvGraphicFramePr>
        <p:xfrm>
          <a:off x="3191099" y="3192409"/>
          <a:ext cx="4124101" cy="212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MATEMÁTICA FINANCEIRA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28969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A Matemática Financeira se preocupa com o valor do dinheiro no tempo. </a:t>
            </a:r>
            <a:endParaRPr lang="pt-BR" sz="2200" dirty="0" smtClean="0">
              <a:solidFill>
                <a:schemeClr val="tx1"/>
              </a:solidFill>
            </a:endParaRP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E </a:t>
            </a:r>
            <a:r>
              <a:rPr lang="pt-BR" sz="2200" dirty="0">
                <a:solidFill>
                  <a:schemeClr val="tx1"/>
                </a:solidFill>
              </a:rPr>
              <a:t>pode-se iniciar o estudo sobre o tema com a seguinte frase</a:t>
            </a:r>
            <a:r>
              <a:rPr lang="pt-BR" sz="2200" dirty="0" smtClean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957588" y="3477295"/>
            <a:ext cx="6478073" cy="2060620"/>
          </a:xfrm>
          <a:prstGeom prst="round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</a:rPr>
              <a:t>“NÃO SE SOMA OU SUBTRAI QUANTIAS EM DINHEIRO QUE NÃO ESTEJAM NA MESMA DATA” </a:t>
            </a:r>
          </a:p>
        </p:txBody>
      </p:sp>
    </p:spTree>
    <p:extLst>
      <p:ext uri="{BB962C8B-B14F-4D97-AF65-F5344CB8AC3E}">
        <p14:creationId xmlns:p14="http://schemas.microsoft.com/office/powerpoint/2010/main" val="33252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94961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 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1468192" y="3451535"/>
            <a:ext cx="2140538" cy="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1468192" y="3477296"/>
            <a:ext cx="0" cy="6825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 flipV="1">
            <a:off x="1455313" y="2822619"/>
            <a:ext cx="10733" cy="6289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 flipV="1">
            <a:off x="2132647" y="2822618"/>
            <a:ext cx="10733" cy="6289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 flipV="1">
            <a:off x="2799248" y="2822618"/>
            <a:ext cx="10733" cy="6289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 rot="19584790">
            <a:off x="1249251" y="2096869"/>
            <a:ext cx="1378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R$ 334,00</a:t>
            </a:r>
            <a:endParaRPr lang="pt-BR" sz="1600" dirty="0"/>
          </a:p>
        </p:txBody>
      </p:sp>
      <p:sp>
        <p:nvSpPr>
          <p:cNvPr id="16" name="CaixaDeTexto 15"/>
          <p:cNvSpPr txBox="1"/>
          <p:nvPr/>
        </p:nvSpPr>
        <p:spPr>
          <a:xfrm rot="19584790">
            <a:off x="1995032" y="2161430"/>
            <a:ext cx="1378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R$ 333,00</a:t>
            </a:r>
            <a:endParaRPr lang="pt-BR" sz="1600" dirty="0"/>
          </a:p>
        </p:txBody>
      </p:sp>
      <p:sp>
        <p:nvSpPr>
          <p:cNvPr id="17" name="CaixaDeTexto 16"/>
          <p:cNvSpPr txBox="1"/>
          <p:nvPr/>
        </p:nvSpPr>
        <p:spPr>
          <a:xfrm rot="19584790">
            <a:off x="2694861" y="2192739"/>
            <a:ext cx="1378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R$ 333,00</a:t>
            </a:r>
            <a:endParaRPr lang="pt-BR" sz="16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928471" y="4224437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R$ 970,00</a:t>
            </a:r>
            <a:endParaRPr lang="pt-BR" dirty="0"/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4051512" y="3426630"/>
            <a:ext cx="2257220" cy="249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4051512" y="3477294"/>
            <a:ext cx="0" cy="6825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 flipV="1">
            <a:off x="4715967" y="2822616"/>
            <a:ext cx="10733" cy="6289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 flipV="1">
            <a:off x="5382568" y="2822616"/>
            <a:ext cx="10733" cy="6289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 rot="19584790">
            <a:off x="4479432" y="2175160"/>
            <a:ext cx="1378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R$ 333,00</a:t>
            </a:r>
            <a:endParaRPr lang="pt-BR" sz="1600" dirty="0"/>
          </a:p>
        </p:txBody>
      </p:sp>
      <p:sp>
        <p:nvSpPr>
          <p:cNvPr id="26" name="CaixaDeTexto 25"/>
          <p:cNvSpPr txBox="1"/>
          <p:nvPr/>
        </p:nvSpPr>
        <p:spPr>
          <a:xfrm rot="19584790">
            <a:off x="5179261" y="2206469"/>
            <a:ext cx="1378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R$ 333,00</a:t>
            </a:r>
            <a:endParaRPr lang="pt-BR" sz="16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412871" y="4238167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R$ 636,00</a:t>
            </a:r>
            <a:endParaRPr lang="pt-BR" dirty="0"/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143" y="2467200"/>
            <a:ext cx="2728773" cy="957245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142" y="3635457"/>
            <a:ext cx="2728773" cy="33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Taxa de Juros é de 3,13% ao mês.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56" y="2633644"/>
            <a:ext cx="2736076" cy="1269423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140162171"/>
              </p:ext>
            </p:extLst>
          </p:nvPr>
        </p:nvGraphicFramePr>
        <p:xfrm>
          <a:off x="4865351" y="3248321"/>
          <a:ext cx="4124101" cy="212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00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096194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EXEMPLO 7</a:t>
            </a:r>
            <a:r>
              <a:rPr lang="pt-BR" sz="2200" dirty="0" smtClean="0">
                <a:solidFill>
                  <a:schemeClr val="tx1"/>
                </a:solidFill>
              </a:rPr>
              <a:t>: </a:t>
            </a:r>
            <a:r>
              <a:rPr lang="pt-BR" sz="2200" dirty="0">
                <a:solidFill>
                  <a:schemeClr val="tx1"/>
                </a:solidFill>
              </a:rPr>
              <a:t>Calcular a prestação de um financiamento de valor de R$2.000,00 com 8 pagamentos iguais, considerando uma taxa de </a:t>
            </a:r>
            <a:r>
              <a:rPr lang="pt-BR" sz="2200" dirty="0" smtClean="0">
                <a:solidFill>
                  <a:schemeClr val="tx1"/>
                </a:solidFill>
              </a:rPr>
              <a:t>22 </a:t>
            </a:r>
            <a:r>
              <a:rPr lang="pt-BR" sz="2200" dirty="0">
                <a:solidFill>
                  <a:schemeClr val="tx1"/>
                </a:solidFill>
              </a:rPr>
              <a:t>% ao mês. Calcular a taxa real em relação à inflação.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</p:spTree>
    <p:extLst>
      <p:ext uri="{BB962C8B-B14F-4D97-AF65-F5344CB8AC3E}">
        <p14:creationId xmlns:p14="http://schemas.microsoft.com/office/powerpoint/2010/main" val="25289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077774"/>
            <a:ext cx="8596668" cy="3880773"/>
          </a:xfrm>
        </p:spPr>
        <p:txBody>
          <a:bodyPr>
            <a:norm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Parcela de R$ 552,60</a:t>
            </a:r>
          </a:p>
          <a:p>
            <a:endParaRPr lang="pt-BR" sz="2200" dirty="0">
              <a:solidFill>
                <a:schemeClr val="tx1"/>
              </a:solidFill>
            </a:endParaRPr>
          </a:p>
          <a:p>
            <a:r>
              <a:rPr lang="pt-BR" sz="2200" dirty="0" smtClean="0">
                <a:solidFill>
                  <a:schemeClr val="tx1"/>
                </a:solidFill>
              </a:rPr>
              <a:t>Na Parcela consta: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Pagamento da </a:t>
            </a:r>
            <a:r>
              <a:rPr lang="pt-BR" sz="2000" dirty="0" smtClean="0">
                <a:solidFill>
                  <a:schemeClr val="tx1"/>
                </a:solidFill>
              </a:rPr>
              <a:t>dívida</a:t>
            </a:r>
            <a:endParaRPr lang="pt-BR" sz="2000" dirty="0">
              <a:solidFill>
                <a:schemeClr val="tx1"/>
              </a:solidFill>
            </a:endParaRPr>
          </a:p>
          <a:p>
            <a:pPr lvl="1"/>
            <a:r>
              <a:rPr lang="pt-BR" sz="2000" dirty="0" smtClean="0">
                <a:solidFill>
                  <a:schemeClr val="tx1"/>
                </a:solidFill>
              </a:rPr>
              <a:t>Inflação</a:t>
            </a:r>
          </a:p>
          <a:p>
            <a:pPr lvl="1"/>
            <a:r>
              <a:rPr lang="pt-BR" sz="2000" dirty="0" smtClean="0">
                <a:solidFill>
                  <a:schemeClr val="tx1"/>
                </a:solidFill>
              </a:rPr>
              <a:t>Juros </a:t>
            </a:r>
            <a:r>
              <a:rPr lang="pt-BR" sz="2000" dirty="0">
                <a:solidFill>
                  <a:schemeClr val="tx1"/>
                </a:solidFill>
              </a:rPr>
              <a:t>Reais</a:t>
            </a:r>
          </a:p>
          <a:p>
            <a:pPr lvl="1"/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411" y="2077774"/>
            <a:ext cx="3349591" cy="155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94961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pt-BR" sz="2200" dirty="0">
                <a:solidFill>
                  <a:schemeClr val="tx1"/>
                </a:solidFill>
              </a:rPr>
              <a:t>Na Parcela consta</a:t>
            </a:r>
            <a:r>
              <a:rPr lang="pt-BR" sz="2200" dirty="0" smtClean="0">
                <a:solidFill>
                  <a:schemeClr val="tx1"/>
                </a:solidFill>
              </a:rPr>
              <a:t>: R$ 552,60</a:t>
            </a:r>
            <a:endParaRPr lang="pt-BR" sz="2200" dirty="0">
              <a:solidFill>
                <a:schemeClr val="tx1"/>
              </a:solidFill>
            </a:endParaRP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Pagamento da </a:t>
            </a:r>
            <a:r>
              <a:rPr lang="pt-BR" sz="2000" dirty="0" smtClean="0">
                <a:solidFill>
                  <a:schemeClr val="tx1"/>
                </a:solidFill>
              </a:rPr>
              <a:t>dívida &gt; R$ 2.000,00 / 8 = R$ 250,00</a:t>
            </a:r>
          </a:p>
          <a:p>
            <a:pPr lvl="1"/>
            <a:r>
              <a:rPr lang="pt-BR" sz="2000" dirty="0" smtClean="0">
                <a:solidFill>
                  <a:schemeClr val="tx1"/>
                </a:solidFill>
              </a:rPr>
              <a:t>Juros sobre o uso do Capital = R$ 552,60 – R$ 250,00 = R$ 302,60</a:t>
            </a:r>
            <a:endParaRPr lang="pt-BR" sz="2000" dirty="0">
              <a:solidFill>
                <a:schemeClr val="tx1"/>
              </a:solidFill>
            </a:endParaRPr>
          </a:p>
          <a:p>
            <a:pPr lvl="2"/>
            <a:r>
              <a:rPr lang="pt-BR" sz="1800" dirty="0" smtClean="0">
                <a:solidFill>
                  <a:schemeClr val="tx1"/>
                </a:solidFill>
              </a:rPr>
              <a:t>Inflação &gt; Média 6% a.a.</a:t>
            </a:r>
          </a:p>
          <a:p>
            <a:pPr lvl="2"/>
            <a:r>
              <a:rPr lang="pt-BR" sz="1800" dirty="0" smtClean="0">
                <a:solidFill>
                  <a:schemeClr val="tx1"/>
                </a:solidFill>
              </a:rPr>
              <a:t>Regra de 3 (22% - 100% / 6% - x) &gt; x = 27,27 % dos juros é inflação</a:t>
            </a:r>
          </a:p>
          <a:p>
            <a:pPr lvl="2"/>
            <a:r>
              <a:rPr lang="pt-BR" sz="1800" dirty="0">
                <a:solidFill>
                  <a:schemeClr val="tx1"/>
                </a:solidFill>
              </a:rPr>
              <a:t>Inflação &gt; </a:t>
            </a:r>
            <a:r>
              <a:rPr lang="pt-BR" sz="1800" dirty="0" smtClean="0">
                <a:solidFill>
                  <a:schemeClr val="tx1"/>
                </a:solidFill>
              </a:rPr>
              <a:t>R$ 82,53</a:t>
            </a:r>
            <a:endParaRPr lang="pt-BR" sz="1800" dirty="0">
              <a:solidFill>
                <a:schemeClr val="tx1"/>
              </a:solidFill>
            </a:endParaRPr>
          </a:p>
          <a:p>
            <a:pPr lvl="2"/>
            <a:r>
              <a:rPr lang="pt-BR" sz="1800" dirty="0" smtClean="0">
                <a:solidFill>
                  <a:schemeClr val="tx1"/>
                </a:solidFill>
              </a:rPr>
              <a:t>Juros Reais &gt; 22% - 6% = 16% a.a.</a:t>
            </a:r>
          </a:p>
          <a:p>
            <a:pPr lvl="2"/>
            <a:r>
              <a:rPr lang="pt-BR" sz="1800" dirty="0">
                <a:solidFill>
                  <a:schemeClr val="tx1"/>
                </a:solidFill>
              </a:rPr>
              <a:t>Regra de 3 (22% - 100% / 1</a:t>
            </a:r>
            <a:r>
              <a:rPr lang="pt-BR" sz="1800" dirty="0" smtClean="0">
                <a:solidFill>
                  <a:schemeClr val="tx1"/>
                </a:solidFill>
              </a:rPr>
              <a:t>6</a:t>
            </a:r>
            <a:r>
              <a:rPr lang="pt-BR" sz="1800" dirty="0">
                <a:solidFill>
                  <a:schemeClr val="tx1"/>
                </a:solidFill>
              </a:rPr>
              <a:t>% - x) &gt; x = </a:t>
            </a:r>
            <a:r>
              <a:rPr lang="pt-BR" sz="1800" dirty="0" smtClean="0">
                <a:solidFill>
                  <a:schemeClr val="tx1"/>
                </a:solidFill>
              </a:rPr>
              <a:t>72,73 </a:t>
            </a:r>
            <a:r>
              <a:rPr lang="pt-BR" sz="1800" dirty="0">
                <a:solidFill>
                  <a:schemeClr val="tx1"/>
                </a:solidFill>
              </a:rPr>
              <a:t>% </a:t>
            </a:r>
            <a:r>
              <a:rPr lang="pt-BR" sz="1800" dirty="0" smtClean="0">
                <a:solidFill>
                  <a:schemeClr val="tx1"/>
                </a:solidFill>
              </a:rPr>
              <a:t>são juros reais</a:t>
            </a:r>
          </a:p>
          <a:p>
            <a:pPr lvl="2"/>
            <a:r>
              <a:rPr lang="pt-BR" sz="1800" dirty="0">
                <a:solidFill>
                  <a:schemeClr val="tx1"/>
                </a:solidFill>
              </a:rPr>
              <a:t>Juros Reais &gt; </a:t>
            </a:r>
            <a:r>
              <a:rPr lang="pt-BR" sz="1800" dirty="0" smtClean="0">
                <a:solidFill>
                  <a:schemeClr val="tx1"/>
                </a:solidFill>
              </a:rPr>
              <a:t>R$ 220,07</a:t>
            </a:r>
          </a:p>
          <a:p>
            <a:pPr lvl="1"/>
            <a:r>
              <a:rPr lang="pt-BR" sz="2000" dirty="0" smtClean="0">
                <a:solidFill>
                  <a:schemeClr val="tx1"/>
                </a:solidFill>
              </a:rPr>
              <a:t>Parcela = R$ 250,00 + R$ 82,53 + R$ 220,07 = R$ 552,60</a:t>
            </a:r>
            <a:endParaRPr lang="pt-BR" sz="2000" dirty="0">
              <a:solidFill>
                <a:schemeClr val="tx1"/>
              </a:solidFill>
            </a:endParaRPr>
          </a:p>
          <a:p>
            <a:pPr lvl="1"/>
            <a:endParaRPr lang="pt-BR" sz="2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</p:spTree>
    <p:extLst>
      <p:ext uri="{BB962C8B-B14F-4D97-AF65-F5344CB8AC3E}">
        <p14:creationId xmlns:p14="http://schemas.microsoft.com/office/powerpoint/2010/main" val="35549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94961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EXEMPLO </a:t>
            </a:r>
            <a:r>
              <a:rPr lang="pt-BR" sz="2200" dirty="0" smtClean="0">
                <a:solidFill>
                  <a:schemeClr val="tx1"/>
                </a:solidFill>
              </a:rPr>
              <a:t>8: Calcular, </a:t>
            </a:r>
            <a:r>
              <a:rPr lang="pt-BR" sz="2200" dirty="0">
                <a:solidFill>
                  <a:schemeClr val="tx1"/>
                </a:solidFill>
              </a:rPr>
              <a:t>na data </a:t>
            </a:r>
            <a:r>
              <a:rPr lang="pt-BR" sz="2200" dirty="0" smtClean="0">
                <a:solidFill>
                  <a:schemeClr val="tx1"/>
                </a:solidFill>
              </a:rPr>
              <a:t>zero, </a:t>
            </a:r>
            <a:r>
              <a:rPr lang="pt-BR" sz="2200" dirty="0">
                <a:solidFill>
                  <a:schemeClr val="tx1"/>
                </a:solidFill>
              </a:rPr>
              <a:t>a equivalência para os fluxos de caixa. </a:t>
            </a:r>
            <a:r>
              <a:rPr lang="pt-BR" sz="2200" dirty="0" smtClean="0">
                <a:solidFill>
                  <a:schemeClr val="tx1"/>
                </a:solidFill>
              </a:rPr>
              <a:t>A </a:t>
            </a:r>
            <a:r>
              <a:rPr lang="pt-BR" sz="2200" dirty="0">
                <a:solidFill>
                  <a:schemeClr val="tx1"/>
                </a:solidFill>
              </a:rPr>
              <a:t>taxa de juros é de 15</a:t>
            </a:r>
            <a:r>
              <a:rPr lang="pt-BR" sz="2200" dirty="0" smtClean="0">
                <a:solidFill>
                  <a:schemeClr val="tx1"/>
                </a:solidFill>
              </a:rPr>
              <a:t>%.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88" y="2925765"/>
            <a:ext cx="8120559" cy="201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94961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PASSO 1: Prestações uniformes só podem ser deslocadas para o período anterior ao ser início.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Ou seja, devemos trazer as prestação ao Período 3.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023" y="3791840"/>
            <a:ext cx="2873034" cy="147548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7" y="4088054"/>
            <a:ext cx="5987689" cy="1488831"/>
          </a:xfrm>
          <a:prstGeom prst="rect">
            <a:avLst/>
          </a:prstGeom>
        </p:spPr>
      </p:pic>
      <p:sp>
        <p:nvSpPr>
          <p:cNvPr id="9" name="Seta em curva para a direita 8"/>
          <p:cNvSpPr/>
          <p:nvPr/>
        </p:nvSpPr>
        <p:spPr>
          <a:xfrm rot="4746140">
            <a:off x="2980154" y="2697952"/>
            <a:ext cx="704715" cy="25500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677334" y="1994962"/>
            <a:ext cx="4184035" cy="3880772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Pela Fórmula do VP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VP = (taxa, </a:t>
            </a:r>
            <a:r>
              <a:rPr lang="pt-BR" sz="2200" dirty="0" err="1" smtClean="0">
                <a:solidFill>
                  <a:schemeClr val="tx1"/>
                </a:solidFill>
              </a:rPr>
              <a:t>nper</a:t>
            </a:r>
            <a:r>
              <a:rPr lang="pt-BR" sz="2200" dirty="0" smtClean="0">
                <a:solidFill>
                  <a:schemeClr val="tx1"/>
                </a:solidFill>
              </a:rPr>
              <a:t>, </a:t>
            </a:r>
            <a:r>
              <a:rPr lang="pt-BR" sz="2200" dirty="0" err="1" smtClean="0">
                <a:solidFill>
                  <a:schemeClr val="tx1"/>
                </a:solidFill>
              </a:rPr>
              <a:t>pgto</a:t>
            </a:r>
            <a:r>
              <a:rPr lang="pt-BR" sz="2200" dirty="0" smtClean="0">
                <a:solidFill>
                  <a:schemeClr val="tx1"/>
                </a:solidFill>
              </a:rPr>
              <a:t>, VF, tipo)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VP = (15%, 7, 10.000, 0, 0)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5089968" y="1994962"/>
            <a:ext cx="4184034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Pela Fórmula Matemática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63" y="3824839"/>
            <a:ext cx="2655376" cy="169631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01" y="2649638"/>
            <a:ext cx="2981325" cy="98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701" y="4796399"/>
            <a:ext cx="3275103" cy="7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096194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PASSO 2: Transferir o valor do período 3 para o período 0: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VP (0) = (taxa, </a:t>
            </a:r>
            <a:r>
              <a:rPr lang="pt-BR" sz="2200" dirty="0" err="1" smtClean="0">
                <a:solidFill>
                  <a:schemeClr val="tx1"/>
                </a:solidFill>
              </a:rPr>
              <a:t>nper</a:t>
            </a:r>
            <a:r>
              <a:rPr lang="pt-BR" sz="2200" dirty="0" smtClean="0">
                <a:solidFill>
                  <a:schemeClr val="tx1"/>
                </a:solidFill>
              </a:rPr>
              <a:t>, </a:t>
            </a:r>
            <a:r>
              <a:rPr lang="pt-BR" sz="2200" dirty="0" err="1" smtClean="0">
                <a:solidFill>
                  <a:schemeClr val="tx1"/>
                </a:solidFill>
              </a:rPr>
              <a:t>pgto</a:t>
            </a:r>
            <a:r>
              <a:rPr lang="pt-BR" sz="2200" dirty="0" smtClean="0">
                <a:solidFill>
                  <a:schemeClr val="tx1"/>
                </a:solidFill>
              </a:rPr>
              <a:t>, </a:t>
            </a:r>
            <a:r>
              <a:rPr lang="pt-BR" sz="2200" dirty="0" err="1" smtClean="0">
                <a:solidFill>
                  <a:schemeClr val="tx1"/>
                </a:solidFill>
              </a:rPr>
              <a:t>vf</a:t>
            </a:r>
            <a:r>
              <a:rPr lang="pt-BR" sz="2200" dirty="0" smtClean="0">
                <a:solidFill>
                  <a:schemeClr val="tx1"/>
                </a:solidFill>
              </a:rPr>
              <a:t>, tipo)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VP (0) = (15%; 3; 0; R$41.604,20; 0)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78" y="3717024"/>
            <a:ext cx="3004890" cy="1543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19" y="3717024"/>
            <a:ext cx="2996341" cy="153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94961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EXEMPLO </a:t>
            </a:r>
            <a:r>
              <a:rPr lang="pt-BR" sz="2200" dirty="0" smtClean="0">
                <a:solidFill>
                  <a:schemeClr val="tx1"/>
                </a:solidFill>
              </a:rPr>
              <a:t>9: Calcular, </a:t>
            </a:r>
            <a:r>
              <a:rPr lang="pt-BR" sz="2200" dirty="0">
                <a:solidFill>
                  <a:schemeClr val="tx1"/>
                </a:solidFill>
              </a:rPr>
              <a:t>na data </a:t>
            </a:r>
            <a:r>
              <a:rPr lang="pt-BR" sz="2200" dirty="0" smtClean="0">
                <a:solidFill>
                  <a:schemeClr val="tx1"/>
                </a:solidFill>
              </a:rPr>
              <a:t>zero, </a:t>
            </a:r>
            <a:r>
              <a:rPr lang="pt-BR" sz="2200" dirty="0">
                <a:solidFill>
                  <a:schemeClr val="tx1"/>
                </a:solidFill>
              </a:rPr>
              <a:t>a equivalência para os fluxos de caixa. A taxa de juros é de </a:t>
            </a:r>
            <a:r>
              <a:rPr lang="pt-BR" sz="2200" dirty="0" smtClean="0">
                <a:solidFill>
                  <a:schemeClr val="tx1"/>
                </a:solidFill>
              </a:rPr>
              <a:t>20%.</a:t>
            </a:r>
            <a:endParaRPr lang="pt-BR" sz="2200" dirty="0">
              <a:solidFill>
                <a:schemeClr val="tx1"/>
              </a:solidFill>
            </a:endParaRP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38" y="3158522"/>
            <a:ext cx="6714522" cy="217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MATEMÁTICA FINANCEIRA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Embora esta afirmativa, seja básica e simples, é absolutamente incrível como a maioria das pessoas esquecem ou ignoram esta premissa. </a:t>
            </a:r>
            <a:endParaRPr lang="pt-BR" sz="2200" dirty="0" smtClean="0">
              <a:solidFill>
                <a:schemeClr val="tx1"/>
              </a:solidFill>
            </a:endParaRPr>
          </a:p>
          <a:p>
            <a:pPr algn="just"/>
            <a:endParaRPr lang="pt-BR" sz="2200" dirty="0" smtClean="0">
              <a:solidFill>
                <a:schemeClr val="tx1"/>
              </a:solidFill>
            </a:endParaRP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E </a:t>
            </a:r>
            <a:r>
              <a:rPr lang="pt-BR" sz="2200" dirty="0">
                <a:solidFill>
                  <a:schemeClr val="tx1"/>
                </a:solidFill>
              </a:rPr>
              <a:t>para reforçar, todas as ofertas veiculadas em jornais reforçam a maneira errada de se tratar o assunto. </a:t>
            </a:r>
            <a:endParaRPr lang="pt-BR" sz="2200" dirty="0" smtClean="0">
              <a:solidFill>
                <a:schemeClr val="tx1"/>
              </a:solidFill>
            </a:endParaRPr>
          </a:p>
          <a:p>
            <a:pPr algn="just"/>
            <a:endParaRPr lang="pt-BR" sz="2200" dirty="0" smtClean="0">
              <a:solidFill>
                <a:schemeClr val="tx1"/>
              </a:solidFill>
            </a:endParaRP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Por </a:t>
            </a:r>
            <a:r>
              <a:rPr lang="pt-BR" sz="2200" dirty="0">
                <a:solidFill>
                  <a:schemeClr val="tx1"/>
                </a:solidFill>
              </a:rPr>
              <a:t>exemplo, uma TV </a:t>
            </a:r>
            <a:r>
              <a:rPr lang="pt-BR" sz="2200" dirty="0" smtClean="0">
                <a:solidFill>
                  <a:schemeClr val="tx1"/>
                </a:solidFill>
              </a:rPr>
              <a:t>que, </a:t>
            </a:r>
            <a:r>
              <a:rPr lang="pt-BR" sz="2200" dirty="0">
                <a:solidFill>
                  <a:schemeClr val="tx1"/>
                </a:solidFill>
              </a:rPr>
              <a:t>à vista é vendida por R$500,00 </a:t>
            </a:r>
            <a:r>
              <a:rPr lang="pt-BR" sz="2200" dirty="0" smtClean="0">
                <a:solidFill>
                  <a:schemeClr val="tx1"/>
                </a:solidFill>
              </a:rPr>
              <a:t>ou </a:t>
            </a:r>
            <a:r>
              <a:rPr lang="pt-BR" sz="2200" dirty="0">
                <a:solidFill>
                  <a:schemeClr val="tx1"/>
                </a:solidFill>
              </a:rPr>
              <a:t>em 6 prestações de R$100,00, </a:t>
            </a:r>
            <a:r>
              <a:rPr lang="pt-BR" sz="2200" dirty="0" smtClean="0">
                <a:solidFill>
                  <a:schemeClr val="tx1"/>
                </a:solidFill>
              </a:rPr>
              <a:t>normalmente acrescenta-se </a:t>
            </a:r>
            <a:r>
              <a:rPr lang="pt-BR" sz="2200" dirty="0">
                <a:solidFill>
                  <a:schemeClr val="tx1"/>
                </a:solidFill>
              </a:rPr>
              <a:t>a seguinte informação ou desinformação: total a prazo R$600,00. </a:t>
            </a:r>
            <a:endParaRPr lang="pt-BR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096194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PASSO 1: Trazer os R$10.000,00 (Anuidade Isolada) para VP (0)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PASSO 2: Trazer a série de R$15.000,00 para VP (2)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PASSO 3: Trazer o VF (2) para VP (0)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PASSO 4: Valor Final do Fluxo de Caixa: Receita - Despesa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</p:spTree>
    <p:extLst>
      <p:ext uri="{BB962C8B-B14F-4D97-AF65-F5344CB8AC3E}">
        <p14:creationId xmlns:p14="http://schemas.microsoft.com/office/powerpoint/2010/main" val="30948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94961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PASSO 1: Trazer os R$10.000,00 (Anuidade Isolada) para VP (0</a:t>
            </a:r>
            <a:r>
              <a:rPr lang="pt-BR" sz="22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VP (0) = (taxa, </a:t>
            </a:r>
            <a:r>
              <a:rPr lang="pt-BR" sz="2200" dirty="0" err="1" smtClean="0">
                <a:solidFill>
                  <a:schemeClr val="tx1"/>
                </a:solidFill>
              </a:rPr>
              <a:t>nper</a:t>
            </a:r>
            <a:r>
              <a:rPr lang="pt-BR" sz="2200" dirty="0" smtClean="0">
                <a:solidFill>
                  <a:schemeClr val="tx1"/>
                </a:solidFill>
              </a:rPr>
              <a:t>, </a:t>
            </a:r>
            <a:r>
              <a:rPr lang="pt-BR" sz="2200" dirty="0" err="1" smtClean="0">
                <a:solidFill>
                  <a:schemeClr val="tx1"/>
                </a:solidFill>
              </a:rPr>
              <a:t>pgto</a:t>
            </a:r>
            <a:r>
              <a:rPr lang="pt-BR" sz="2200" dirty="0" smtClean="0">
                <a:solidFill>
                  <a:schemeClr val="tx1"/>
                </a:solidFill>
              </a:rPr>
              <a:t>, VF, tipo)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VP (0) = (20%; 5; 0; R$10.000,00; 0)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  <a:p>
            <a:pPr algn="just"/>
            <a:endParaRPr lang="pt-BR" sz="22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843" y="4005331"/>
            <a:ext cx="2820100" cy="14483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654" y="4005331"/>
            <a:ext cx="2820100" cy="1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677334" y="1994962"/>
            <a:ext cx="8596668" cy="3880772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PASSO 2: Trazer a série de R$15.000,00 para VP (2</a:t>
            </a:r>
            <a:r>
              <a:rPr lang="pt-BR" sz="22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Pela Fórmula do VP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VP = (taxa, </a:t>
            </a:r>
            <a:r>
              <a:rPr lang="pt-BR" sz="2200" dirty="0" err="1" smtClean="0">
                <a:solidFill>
                  <a:schemeClr val="tx1"/>
                </a:solidFill>
              </a:rPr>
              <a:t>nper</a:t>
            </a:r>
            <a:r>
              <a:rPr lang="pt-BR" sz="2200" dirty="0" smtClean="0">
                <a:solidFill>
                  <a:schemeClr val="tx1"/>
                </a:solidFill>
              </a:rPr>
              <a:t>, </a:t>
            </a:r>
            <a:r>
              <a:rPr lang="pt-BR" sz="2200" dirty="0" err="1" smtClean="0">
                <a:solidFill>
                  <a:schemeClr val="tx1"/>
                </a:solidFill>
              </a:rPr>
              <a:t>pgto</a:t>
            </a:r>
            <a:r>
              <a:rPr lang="pt-BR" sz="2200" dirty="0" smtClean="0">
                <a:solidFill>
                  <a:schemeClr val="tx1"/>
                </a:solidFill>
              </a:rPr>
              <a:t>, VF, tipo)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VP = (20%; 5; R$15.000,00; 0; 0)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90" y="3555145"/>
            <a:ext cx="3234713" cy="19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PASSO 3: Trazer o VF (2) para VP (0</a:t>
            </a:r>
            <a:r>
              <a:rPr lang="pt-BR" sz="22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Pela Fórmula do VP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VP </a:t>
            </a:r>
            <a:r>
              <a:rPr lang="pt-BR" sz="2200" dirty="0">
                <a:solidFill>
                  <a:schemeClr val="tx1"/>
                </a:solidFill>
              </a:rPr>
              <a:t>(0) = (taxa, </a:t>
            </a:r>
            <a:r>
              <a:rPr lang="pt-BR" sz="2200" dirty="0" err="1">
                <a:solidFill>
                  <a:schemeClr val="tx1"/>
                </a:solidFill>
              </a:rPr>
              <a:t>nper</a:t>
            </a:r>
            <a:r>
              <a:rPr lang="pt-BR" sz="2200" dirty="0">
                <a:solidFill>
                  <a:schemeClr val="tx1"/>
                </a:solidFill>
              </a:rPr>
              <a:t>, </a:t>
            </a:r>
            <a:r>
              <a:rPr lang="pt-BR" sz="2200" dirty="0" err="1">
                <a:solidFill>
                  <a:schemeClr val="tx1"/>
                </a:solidFill>
              </a:rPr>
              <a:t>pgto</a:t>
            </a:r>
            <a:r>
              <a:rPr lang="pt-BR" sz="2200" dirty="0">
                <a:solidFill>
                  <a:schemeClr val="tx1"/>
                </a:solidFill>
              </a:rPr>
              <a:t>, VF, tipo)</a:t>
            </a:r>
          </a:p>
          <a:p>
            <a:pPr algn="just"/>
            <a:r>
              <a:rPr lang="pt-BR" sz="2200" dirty="0">
                <a:solidFill>
                  <a:schemeClr val="tx1"/>
                </a:solidFill>
              </a:rPr>
              <a:t>VP (0) = (20%; </a:t>
            </a:r>
            <a:r>
              <a:rPr lang="pt-BR" sz="2200" dirty="0" smtClean="0">
                <a:solidFill>
                  <a:schemeClr val="tx1"/>
                </a:solidFill>
              </a:rPr>
              <a:t>2; </a:t>
            </a:r>
            <a:r>
              <a:rPr lang="pt-BR" sz="2200" dirty="0">
                <a:solidFill>
                  <a:schemeClr val="tx1"/>
                </a:solidFill>
              </a:rPr>
              <a:t>0; </a:t>
            </a:r>
            <a:r>
              <a:rPr lang="pt-BR" sz="2200" dirty="0" smtClean="0">
                <a:solidFill>
                  <a:schemeClr val="tx1"/>
                </a:solidFill>
              </a:rPr>
              <a:t>-R$44.859,18; </a:t>
            </a:r>
            <a:r>
              <a:rPr lang="pt-BR" sz="2200" dirty="0">
                <a:solidFill>
                  <a:schemeClr val="tx1"/>
                </a:solidFill>
              </a:rPr>
              <a:t>0)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68" y="4178339"/>
            <a:ext cx="3385310" cy="146260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378" y="4178339"/>
            <a:ext cx="3385310" cy="1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94961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PASSO 4: Valor Final do Fluxo de Caixa: Receita - Despesa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120" y="3294406"/>
            <a:ext cx="5956737" cy="2050326"/>
          </a:xfrm>
          <a:prstGeom prst="rect">
            <a:avLst/>
          </a:prstGeom>
        </p:spPr>
      </p:pic>
      <p:sp>
        <p:nvSpPr>
          <p:cNvPr id="7" name="Seta em curva para a direita 6"/>
          <p:cNvSpPr/>
          <p:nvPr/>
        </p:nvSpPr>
        <p:spPr>
          <a:xfrm rot="5802264">
            <a:off x="3811121" y="1289631"/>
            <a:ext cx="704715" cy="36655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 em curva para a esquerda 7"/>
          <p:cNvSpPr/>
          <p:nvPr/>
        </p:nvSpPr>
        <p:spPr>
          <a:xfrm rot="5591123">
            <a:off x="4037394" y="3803628"/>
            <a:ext cx="435264" cy="35037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09074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PASSO 4: Valor Final do Fluxo de Caixa: Receita - Despesa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7" y="3435097"/>
            <a:ext cx="6693473" cy="155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94961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rgbClr val="FF0000"/>
                </a:solidFill>
              </a:rPr>
              <a:t>Relações entre Valor Final “F” e Série </a:t>
            </a:r>
            <a:r>
              <a:rPr lang="pt-BR" sz="2200" dirty="0">
                <a:solidFill>
                  <a:srgbClr val="FF0000"/>
                </a:solidFill>
              </a:rPr>
              <a:t>Uniforme de Pagamento “A” 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Aqui, o que se busca é obter um Valor Futuro “F” equivalente a uma série uniforme de pagamentos “A” e vice-versa.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172" y="3565999"/>
            <a:ext cx="5854991" cy="213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94961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Para se calcular </a:t>
            </a:r>
            <a:r>
              <a:rPr lang="pt-BR" sz="2200" dirty="0" smtClean="0">
                <a:solidFill>
                  <a:schemeClr val="tx1"/>
                </a:solidFill>
              </a:rPr>
              <a:t>F </a:t>
            </a:r>
            <a:r>
              <a:rPr lang="pt-BR" sz="2200" dirty="0">
                <a:solidFill>
                  <a:schemeClr val="tx1"/>
                </a:solidFill>
              </a:rPr>
              <a:t>a partir de A, pode-se deduzir a seguinte expressão: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200" dirty="0">
              <a:solidFill>
                <a:schemeClr val="tx1"/>
              </a:solidFill>
            </a:endParaRPr>
          </a:p>
          <a:p>
            <a:pPr algn="just"/>
            <a:endParaRPr lang="pt-BR" sz="2200" dirty="0" smtClean="0">
              <a:solidFill>
                <a:schemeClr val="tx1"/>
              </a:solidFill>
            </a:endParaRP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A </a:t>
            </a:r>
            <a:r>
              <a:rPr lang="pt-BR" sz="2200" dirty="0">
                <a:solidFill>
                  <a:schemeClr val="tx1"/>
                </a:solidFill>
              </a:rPr>
              <a:t>outra maneira de representar se dá pela função genérica:</a:t>
            </a:r>
          </a:p>
          <a:p>
            <a:pPr marL="0" indent="0" algn="ctr"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F </a:t>
            </a:r>
            <a:r>
              <a:rPr lang="pt-BR" sz="2800" dirty="0">
                <a:solidFill>
                  <a:srgbClr val="FF0000"/>
                </a:solidFill>
              </a:rPr>
              <a:t>= A ( </a:t>
            </a:r>
            <a:r>
              <a:rPr lang="pt-BR" sz="2800" dirty="0" smtClean="0">
                <a:solidFill>
                  <a:srgbClr val="FF0000"/>
                </a:solidFill>
              </a:rPr>
              <a:t>F </a:t>
            </a:r>
            <a:r>
              <a:rPr lang="pt-BR" sz="2800" dirty="0">
                <a:solidFill>
                  <a:srgbClr val="FF0000"/>
                </a:solidFill>
              </a:rPr>
              <a:t>/ A, i, n</a:t>
            </a:r>
            <a:r>
              <a:rPr lang="pt-BR" sz="2800" dirty="0" smtClean="0">
                <a:solidFill>
                  <a:srgbClr val="FF0000"/>
                </a:solidFill>
              </a:rPr>
              <a:t>)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253" y="2553304"/>
            <a:ext cx="2579006" cy="14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37" y="2148257"/>
            <a:ext cx="7778061" cy="340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09074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Exemplo 10: Quanto se deve depositar anualmente numa conta a prazo fixo que rende 7% de juros ao ano, para que se tenha R$ 500.000,00 daqui a 14 anos?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442" y="3817732"/>
            <a:ext cx="2920976" cy="14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MATEMÁTICA FINANCEIRA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71" y="1515036"/>
            <a:ext cx="7408989" cy="3611592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6310276" y="3957596"/>
            <a:ext cx="5022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635874" y="2077775"/>
            <a:ext cx="4184035" cy="3880772"/>
          </a:xfrm>
        </p:spPr>
        <p:txBody>
          <a:bodyPr/>
          <a:lstStyle/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PELA FÓRMULA PGTO</a:t>
            </a:r>
          </a:p>
          <a:p>
            <a:pPr algn="just"/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PGTO = (taxa, </a:t>
            </a:r>
            <a:r>
              <a:rPr lang="pt-BR" sz="2000" dirty="0" err="1" smtClean="0">
                <a:solidFill>
                  <a:schemeClr val="tx1"/>
                </a:solidFill>
              </a:rPr>
              <a:t>nper</a:t>
            </a:r>
            <a:r>
              <a:rPr lang="pt-BR" sz="2000" dirty="0" smtClean="0">
                <a:solidFill>
                  <a:schemeClr val="tx1"/>
                </a:solidFill>
              </a:rPr>
              <a:t>, VP, VF, tipo)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PGTO = (7%; 14; 0; R$500.000,00; 0)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5089968" y="2077775"/>
            <a:ext cx="4184034" cy="3880773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PELA FÓRMULA MATEMÁTICA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b="4715"/>
          <a:stretch/>
        </p:blipFill>
        <p:spPr>
          <a:xfrm>
            <a:off x="5296637" y="3237992"/>
            <a:ext cx="3770695" cy="10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RELAÇÕES DE EQUIVALÊNCIA FINANCEIRA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596964" y="1962681"/>
            <a:ext cx="4184035" cy="3880772"/>
          </a:xfrm>
        </p:spPr>
        <p:txBody>
          <a:bodyPr/>
          <a:lstStyle/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Pela Fórmula PGTO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PGTO = (taxa, </a:t>
            </a:r>
            <a:r>
              <a:rPr lang="pt-BR" sz="2000" dirty="0" err="1" smtClean="0">
                <a:solidFill>
                  <a:schemeClr val="tx1"/>
                </a:solidFill>
              </a:rPr>
              <a:t>nper</a:t>
            </a:r>
            <a:r>
              <a:rPr lang="pt-BR" sz="2000" dirty="0" smtClean="0">
                <a:solidFill>
                  <a:schemeClr val="tx1"/>
                </a:solidFill>
              </a:rPr>
              <a:t>, VP, VF, tipo)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PGTO = (7%; 14; 0; R$500.000,00; 0)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5114839" y="1930400"/>
            <a:ext cx="4184034" cy="3880773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Pela Fórmula Matemática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b="4715"/>
          <a:stretch/>
        </p:blipFill>
        <p:spPr>
          <a:xfrm>
            <a:off x="5296637" y="2697079"/>
            <a:ext cx="3770695" cy="108158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906" y="4627791"/>
            <a:ext cx="2948156" cy="65240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0" y="4327630"/>
            <a:ext cx="2546663" cy="12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Estas séries também </a:t>
            </a:r>
            <a:r>
              <a:rPr lang="pt-BR" sz="2200" dirty="0" smtClean="0">
                <a:solidFill>
                  <a:schemeClr val="tx1"/>
                </a:solidFill>
              </a:rPr>
              <a:t>são chamadas de séries infinitas </a:t>
            </a:r>
            <a:r>
              <a:rPr lang="pt-BR" sz="2200" dirty="0">
                <a:solidFill>
                  <a:schemeClr val="tx1"/>
                </a:solidFill>
              </a:rPr>
              <a:t>ou </a:t>
            </a:r>
            <a:r>
              <a:rPr lang="pt-BR" sz="2200" dirty="0" smtClean="0">
                <a:solidFill>
                  <a:schemeClr val="tx1"/>
                </a:solidFill>
              </a:rPr>
              <a:t>com custo </a:t>
            </a:r>
            <a:r>
              <a:rPr lang="pt-BR" sz="2200" dirty="0">
                <a:solidFill>
                  <a:schemeClr val="tx1"/>
                </a:solidFill>
              </a:rPr>
              <a:t>capitalizado, tem estes nomes devido a possuírem um grande número de períodos. </a:t>
            </a:r>
            <a:endParaRPr lang="pt-BR" sz="2200" dirty="0" smtClean="0">
              <a:solidFill>
                <a:schemeClr val="tx1"/>
              </a:solidFill>
            </a:endParaRP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Este </a:t>
            </a:r>
            <a:r>
              <a:rPr lang="pt-BR" sz="2200" dirty="0">
                <a:solidFill>
                  <a:schemeClr val="tx1"/>
                </a:solidFill>
              </a:rPr>
              <a:t>é um fato comum em aposentadorias, mensalidades, obras públicas, etc...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 smtClean="0"/>
              <a:t>SÉRIES PERPÉTUAS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43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O valor </a:t>
            </a:r>
            <a:r>
              <a:rPr lang="pt-BR" sz="2200" dirty="0">
                <a:solidFill>
                  <a:schemeClr val="tx1"/>
                </a:solidFill>
              </a:rPr>
              <a:t>presente da série uniforme infinita é: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 smtClean="0"/>
              <a:t>SÉRIES PERPÉTUAS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b="20598"/>
          <a:stretch/>
        </p:blipFill>
        <p:spPr>
          <a:xfrm>
            <a:off x="1190063" y="2356833"/>
            <a:ext cx="3344513" cy="345433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574" y="3394118"/>
            <a:ext cx="1678077" cy="1010455"/>
          </a:xfrm>
          <a:prstGeom prst="rect">
            <a:avLst/>
          </a:prstGeom>
        </p:spPr>
      </p:pic>
      <p:sp>
        <p:nvSpPr>
          <p:cNvPr id="9" name="Chave direita 8"/>
          <p:cNvSpPr/>
          <p:nvPr/>
        </p:nvSpPr>
        <p:spPr>
          <a:xfrm>
            <a:off x="4803820" y="2578590"/>
            <a:ext cx="321972" cy="311387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6026574" y="3394118"/>
            <a:ext cx="1678077" cy="101045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4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OBS: Para o cálculo de séries perpétuas, considera-se n = 70 anos, pois nesse valor, a curva já tende para o infinito.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Ou seja, n pode ser 70, 100 ou 200, os valores não irão alterar significativamente.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 smtClean="0"/>
              <a:t>SÉRIES PERPÉTUAS</a:t>
            </a:r>
            <a:endParaRPr lang="pt-BR" dirty="0"/>
          </a:p>
        </p:txBody>
      </p:sp>
      <p:sp>
        <p:nvSpPr>
          <p:cNvPr id="2" name="Estrela de 32 pontas 1"/>
          <p:cNvSpPr/>
          <p:nvPr/>
        </p:nvSpPr>
        <p:spPr>
          <a:xfrm>
            <a:off x="3610507" y="3251200"/>
            <a:ext cx="2730321" cy="2331076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n = 70 anos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268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EXEMPLO </a:t>
            </a:r>
            <a:r>
              <a:rPr lang="pt-BR" sz="2200" dirty="0" smtClean="0">
                <a:solidFill>
                  <a:schemeClr val="tx1"/>
                </a:solidFill>
              </a:rPr>
              <a:t>1: </a:t>
            </a:r>
            <a:r>
              <a:rPr lang="pt-BR" sz="2200" dirty="0">
                <a:solidFill>
                  <a:schemeClr val="tx1"/>
                </a:solidFill>
              </a:rPr>
              <a:t>Quanto deverei depositar em um </a:t>
            </a:r>
            <a:r>
              <a:rPr lang="pt-BR" sz="2200" dirty="0" smtClean="0">
                <a:solidFill>
                  <a:schemeClr val="tx1"/>
                </a:solidFill>
              </a:rPr>
              <a:t>fundo de investimento, </a:t>
            </a:r>
            <a:r>
              <a:rPr lang="pt-BR" sz="2200" dirty="0">
                <a:solidFill>
                  <a:schemeClr val="tx1"/>
                </a:solidFill>
              </a:rPr>
              <a:t>com a finalidade de receber para sempre a importância anual de  R$ </a:t>
            </a:r>
            <a:r>
              <a:rPr lang="pt-BR" sz="2200" dirty="0" smtClean="0">
                <a:solidFill>
                  <a:schemeClr val="tx1"/>
                </a:solidFill>
              </a:rPr>
              <a:t>12.000,00, </a:t>
            </a:r>
            <a:r>
              <a:rPr lang="pt-BR" sz="2200" dirty="0">
                <a:solidFill>
                  <a:schemeClr val="tx1"/>
                </a:solidFill>
              </a:rPr>
              <a:t>considerando ser a taxa anual de juros igual a 10%?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 smtClean="0"/>
              <a:t>SÉRIES PERPÉTUAS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84" y="3604611"/>
            <a:ext cx="8243618" cy="14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EXEMPLO 2: </a:t>
            </a:r>
            <a:r>
              <a:rPr lang="pt-BR" sz="2200" dirty="0">
                <a:solidFill>
                  <a:schemeClr val="tx1"/>
                </a:solidFill>
              </a:rPr>
              <a:t>Qual a menor quantia que </a:t>
            </a:r>
            <a:r>
              <a:rPr lang="pt-BR" sz="2200" dirty="0" smtClean="0">
                <a:solidFill>
                  <a:schemeClr val="tx1"/>
                </a:solidFill>
              </a:rPr>
              <a:t>deve-se aplicar hoje, </a:t>
            </a:r>
            <a:r>
              <a:rPr lang="pt-BR" sz="2200" dirty="0">
                <a:solidFill>
                  <a:schemeClr val="tx1"/>
                </a:solidFill>
              </a:rPr>
              <a:t>para </a:t>
            </a:r>
            <a:r>
              <a:rPr lang="pt-BR" sz="2200" dirty="0" smtClean="0">
                <a:solidFill>
                  <a:schemeClr val="tx1"/>
                </a:solidFill>
              </a:rPr>
              <a:t>resultar em uma </a:t>
            </a:r>
            <a:r>
              <a:rPr lang="pt-BR" sz="2200" dirty="0">
                <a:solidFill>
                  <a:schemeClr val="tx1"/>
                </a:solidFill>
              </a:rPr>
              <a:t>renda anual de R$ </a:t>
            </a:r>
            <a:r>
              <a:rPr lang="pt-BR" sz="2200" dirty="0" smtClean="0">
                <a:solidFill>
                  <a:schemeClr val="tx1"/>
                </a:solidFill>
              </a:rPr>
              <a:t>6.000,00, considerando uma taxa anual de juros de 10%? 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 smtClean="0"/>
              <a:t>SÉRIES PERPÉTUAS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3405608"/>
            <a:ext cx="8254827" cy="149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MATEMÁTICA FINANCEIRA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341679"/>
              </p:ext>
            </p:extLst>
          </p:nvPr>
        </p:nvGraphicFramePr>
        <p:xfrm>
          <a:off x="323850" y="887413"/>
          <a:ext cx="9432925" cy="579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 Explicativo 1 (Borda e Ênfase) 4"/>
          <p:cNvSpPr/>
          <p:nvPr/>
        </p:nvSpPr>
        <p:spPr>
          <a:xfrm>
            <a:off x="6400800" y="342900"/>
            <a:ext cx="1737360" cy="777240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Aluguel</a:t>
            </a:r>
            <a:endParaRPr lang="pt-BR" dirty="0"/>
          </a:p>
        </p:txBody>
      </p:sp>
      <p:sp>
        <p:nvSpPr>
          <p:cNvPr id="6" name="Texto Explicativo 1 (Borda e Ênfase) 5"/>
          <p:cNvSpPr/>
          <p:nvPr/>
        </p:nvSpPr>
        <p:spPr>
          <a:xfrm>
            <a:off x="8732520" y="2369820"/>
            <a:ext cx="1737360" cy="777240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Lucro</a:t>
            </a:r>
            <a:endParaRPr lang="pt-BR" dirty="0"/>
          </a:p>
        </p:txBody>
      </p:sp>
      <p:sp>
        <p:nvSpPr>
          <p:cNvPr id="7" name="Texto Explicativo 1 (Borda e Ênfase) 6"/>
          <p:cNvSpPr/>
          <p:nvPr/>
        </p:nvSpPr>
        <p:spPr>
          <a:xfrm>
            <a:off x="7802880" y="4518660"/>
            <a:ext cx="1737360" cy="777240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JUROS</a:t>
            </a:r>
            <a:endParaRPr lang="pt-BR" dirty="0"/>
          </a:p>
        </p:txBody>
      </p:sp>
      <p:sp>
        <p:nvSpPr>
          <p:cNvPr id="8" name="Texto Explicativo 1 (Borda e Ênfase) 7"/>
          <p:cNvSpPr/>
          <p:nvPr/>
        </p:nvSpPr>
        <p:spPr>
          <a:xfrm>
            <a:off x="106680" y="1905000"/>
            <a:ext cx="1325880" cy="655320"/>
          </a:xfrm>
          <a:prstGeom prst="accentBorderCallout1">
            <a:avLst>
              <a:gd name="adj1" fmla="val 21209"/>
              <a:gd name="adj2" fmla="val 108334"/>
              <a:gd name="adj3" fmla="val 174795"/>
              <a:gd name="adj4" fmla="val 149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Salário</a:t>
            </a:r>
            <a:endParaRPr lang="pt-BR" dirty="0"/>
          </a:p>
        </p:txBody>
      </p:sp>
      <p:sp>
        <p:nvSpPr>
          <p:cNvPr id="9" name="Texto Explicativo 1 (Borda e Ênfase) 8"/>
          <p:cNvSpPr/>
          <p:nvPr/>
        </p:nvSpPr>
        <p:spPr>
          <a:xfrm>
            <a:off x="906780" y="4518660"/>
            <a:ext cx="1325880" cy="655320"/>
          </a:xfrm>
          <a:prstGeom prst="accentBorderCallout1">
            <a:avLst>
              <a:gd name="adj1" fmla="val 21209"/>
              <a:gd name="adj2" fmla="val 108334"/>
              <a:gd name="adj3" fmla="val 174795"/>
              <a:gd name="adj4" fmla="val 149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Royalty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66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MATEMÁTICA FINANCEIRA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62680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ENTÃO DEVO GASTAR MEU DINHEIRO...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08" y="4231943"/>
            <a:ext cx="3552825" cy="1609725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1107582" y="2791094"/>
            <a:ext cx="3245476" cy="7505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AGORA???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4975668" y="2794613"/>
            <a:ext cx="3245476" cy="7470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FUTURO???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52" y="3746562"/>
            <a:ext cx="2989508" cy="2095106"/>
          </a:xfrm>
          <a:prstGeom prst="rect">
            <a:avLst/>
          </a:prstGeom>
        </p:spPr>
      </p:pic>
      <p:sp>
        <p:nvSpPr>
          <p:cNvPr id="10" name="Multiplicar 9"/>
          <p:cNvSpPr/>
          <p:nvPr/>
        </p:nvSpPr>
        <p:spPr>
          <a:xfrm>
            <a:off x="4429895" y="2953890"/>
            <a:ext cx="468935" cy="4250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4974</TotalTime>
  <Words>2811</Words>
  <Application>Microsoft Office PowerPoint</Application>
  <PresentationFormat>Personalizar</PresentationFormat>
  <Paragraphs>362</Paragraphs>
  <Slides>76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76</vt:i4>
      </vt:variant>
    </vt:vector>
  </HeadingPairs>
  <TitlesOfParts>
    <vt:vector size="77" baseType="lpstr">
      <vt:lpstr>Facetado</vt:lpstr>
      <vt:lpstr>Viabilidade de Projetos</vt:lpstr>
      <vt:lpstr>INTRODUÇÃO</vt:lpstr>
      <vt:lpstr>INTRODUÇÃO</vt:lpstr>
      <vt:lpstr>INTRODUÇÃO</vt:lpstr>
      <vt:lpstr>MATEMÁTICA FINANCEIRA</vt:lpstr>
      <vt:lpstr>MATEMÁTICA FINANCEIRA</vt:lpstr>
      <vt:lpstr>MATEMÁTICA FINANCEIRA</vt:lpstr>
      <vt:lpstr>MATEMÁTICA FINANCEIRA</vt:lpstr>
      <vt:lpstr>MATEMÁTICA FINANCEIRA</vt:lpstr>
      <vt:lpstr>MATEMÁTICA FINANCEIRA</vt:lpstr>
      <vt:lpstr>Juros simples e juros compostos</vt:lpstr>
      <vt:lpstr>JURO SIMPLES</vt:lpstr>
      <vt:lpstr>JURO SIMPLES</vt:lpstr>
      <vt:lpstr>JURO SIMPLES</vt:lpstr>
      <vt:lpstr>JURO SIMPLES – EXERCÍCIOS</vt:lpstr>
      <vt:lpstr>JURO SIMPLES – GABARITO</vt:lpstr>
      <vt:lpstr>JUROS COMPOSTOS</vt:lpstr>
      <vt:lpstr>JUROS COMPOSTOS</vt:lpstr>
      <vt:lpstr>JUROS COMPOSTOS</vt:lpstr>
      <vt:lpstr>JUROS COMPOSTOS - EXERCÍCIOS</vt:lpstr>
      <vt:lpstr>JUROS COMPOSTOS - GABARITO</vt:lpstr>
      <vt:lpstr>3.2 Taxas de juros nominal e efetiva </vt:lpstr>
      <vt:lpstr>Taxas de juros nominal e efetiva</vt:lpstr>
      <vt:lpstr>3.3 Capitalização </vt:lpstr>
      <vt:lpstr>Capitalização</vt:lpstr>
      <vt:lpstr>3.4 Sistemas de amortização</vt:lpstr>
      <vt:lpstr>Sistemas de amortização</vt:lpstr>
      <vt:lpstr>Sistemas de amortização</vt:lpstr>
      <vt:lpstr>3.5 Inflação e indexação de juros</vt:lpstr>
      <vt:lpstr>Inflação e indexação de juros</vt:lpstr>
      <vt:lpstr>Inflação e indexação de juros</vt:lpstr>
      <vt:lpstr>3.6 Sistemática de projeto</vt:lpstr>
      <vt:lpstr>Sistemática de projeto</vt:lpstr>
      <vt:lpstr>Exemplo</vt:lpstr>
      <vt:lpstr>Empréstimo 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RELAÇÕES DE EQUIVALÊNCIA FINANCEIRA</vt:lpstr>
      <vt:lpstr>SÉRIES PERPÉTUAS</vt:lpstr>
      <vt:lpstr>SÉRIES PERPÉTUAS</vt:lpstr>
      <vt:lpstr>SÉRIES PERPÉTUAS</vt:lpstr>
      <vt:lpstr>SÉRIES PERPÉTUAS</vt:lpstr>
      <vt:lpstr>SÉRIES PERPÉTUAS</vt:lpstr>
    </vt:vector>
  </TitlesOfParts>
  <Company>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Gerenciamento e orçamento de obras</dc:title>
  <dc:creator>Ricardo Deboni</dc:creator>
  <cp:lastModifiedBy>Ricardo Deboni</cp:lastModifiedBy>
  <cp:revision>206</cp:revision>
  <cp:lastPrinted>2016-09-27T12:19:40Z</cp:lastPrinted>
  <dcterms:created xsi:type="dcterms:W3CDTF">2016-02-12T12:26:58Z</dcterms:created>
  <dcterms:modified xsi:type="dcterms:W3CDTF">2023-09-01T20:19:56Z</dcterms:modified>
</cp:coreProperties>
</file>